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5" r:id="rId2"/>
    <p:sldMasterId id="2147483657" r:id="rId3"/>
  </p:sldMasterIdLst>
  <p:notesMasterIdLst>
    <p:notesMasterId r:id="rId43"/>
  </p:notesMasterIdLst>
  <p:sldIdLst>
    <p:sldId id="256" r:id="rId4"/>
    <p:sldId id="267" r:id="rId5"/>
    <p:sldId id="310" r:id="rId6"/>
    <p:sldId id="262" r:id="rId7"/>
    <p:sldId id="311" r:id="rId8"/>
    <p:sldId id="309" r:id="rId9"/>
    <p:sldId id="312" r:id="rId10"/>
    <p:sldId id="268" r:id="rId11"/>
    <p:sldId id="272" r:id="rId12"/>
    <p:sldId id="313" r:id="rId13"/>
    <p:sldId id="273" r:id="rId14"/>
    <p:sldId id="315" r:id="rId15"/>
    <p:sldId id="314" r:id="rId16"/>
    <p:sldId id="316" r:id="rId17"/>
    <p:sldId id="280" r:id="rId18"/>
    <p:sldId id="281" r:id="rId19"/>
    <p:sldId id="282" r:id="rId20"/>
    <p:sldId id="283" r:id="rId21"/>
    <p:sldId id="317" r:id="rId22"/>
    <p:sldId id="285" r:id="rId23"/>
    <p:sldId id="303" r:id="rId24"/>
    <p:sldId id="290" r:id="rId25"/>
    <p:sldId id="291" r:id="rId26"/>
    <p:sldId id="294" r:id="rId27"/>
    <p:sldId id="293" r:id="rId28"/>
    <p:sldId id="304" r:id="rId29"/>
    <p:sldId id="305" r:id="rId30"/>
    <p:sldId id="287" r:id="rId31"/>
    <p:sldId id="288" r:id="rId32"/>
    <p:sldId id="261" r:id="rId33"/>
    <p:sldId id="296" r:id="rId34"/>
    <p:sldId id="295" r:id="rId35"/>
    <p:sldId id="318" r:id="rId36"/>
    <p:sldId id="297" r:id="rId37"/>
    <p:sldId id="300" r:id="rId38"/>
    <p:sldId id="301" r:id="rId39"/>
    <p:sldId id="306" r:id="rId40"/>
    <p:sldId id="302" r:id="rId41"/>
    <p:sldId id="319"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YZOrJPEOfzDsTTbvGuwT437oo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92D050"/>
    <a:srgbClr val="FFFF00"/>
    <a:srgbClr val="ACACC8"/>
    <a:srgbClr val="9A9ABC"/>
    <a:srgbClr val="8787AF"/>
    <a:srgbClr val="A0C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47" autoAdjust="0"/>
  </p:normalViewPr>
  <p:slideViewPr>
    <p:cSldViewPr snapToGrid="0">
      <p:cViewPr>
        <p:scale>
          <a:sx n="93" d="100"/>
          <a:sy n="93" d="100"/>
        </p:scale>
        <p:origin x="1152" y="342"/>
      </p:cViewPr>
      <p:guideLst>
        <p:guide orient="horz" pos="2160"/>
        <p:guide pos="3840"/>
      </p:guideLst>
    </p:cSldViewPr>
  </p:slideViewPr>
  <p:notesTextViewPr>
    <p:cViewPr>
      <p:scale>
        <a:sx n="1" d="1"/>
        <a:sy n="1" d="1"/>
      </p:scale>
      <p:origin x="0" y="0"/>
    </p:cViewPr>
  </p:notesTextViewPr>
  <p:sorterViewPr>
    <p:cViewPr>
      <p:scale>
        <a:sx n="100" d="100"/>
        <a:sy n="100" d="100"/>
      </p:scale>
      <p:origin x="0" y="-2004"/>
    </p:cViewPr>
  </p:sorter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55" Type="http://customschemas.google.com/relationships/presentationmetadata" Target="meta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IN"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dcda854b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dcda854b2_0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5dcda854b2_0_7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16</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dcda854b2_0_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5dcda854b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dcda854b2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dcda854b2_0_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5dcda854b2_0_14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18</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dcda854b2_0_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5dcda854b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dcda854b2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dcda854b2_1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5dcda854b2_1_1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22</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dcda854b2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dcda854b2_1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5dcda854b2_1_2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23</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dcda854b2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dcda854b2_1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5dcda854b2_1_4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24</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dcda854b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dcda854b2_1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5dcda854b2_1_3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25</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dcda854b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dcda854b2_0_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5dcda854b2_0_19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28</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dcda854b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dcda854b2_0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5dcda854b2_0_19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29</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dcda854b2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dcda854b2_1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5dcda854b2_1_7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31</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dcda854b2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dcda854b2_1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5dcda854b2_1_5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32</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dcda854b2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dcda854b2_1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5dcda854b2_1_6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34</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dcda854b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dcda854b2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5dcda854b2_2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35</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dcda854b2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dcda854b2_2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5dcda854b2_2_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36</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IN" sz="1200" b="0" i="0" u="none" strike="noStrike" cap="none" smtClean="0">
                <a:solidFill>
                  <a:srgbClr val="000000"/>
                </a:solidFill>
                <a:latin typeface="Calibri"/>
                <a:ea typeface="Calibri"/>
                <a:cs typeface="Calibri"/>
                <a:sym typeface="Calibri"/>
              </a:rPr>
              <a:t>3</a:t>
            </a:fld>
            <a:endParaRPr lang="en-I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0897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IN" sz="1200" b="0" i="0" u="none" strike="noStrike" cap="none" smtClean="0">
                <a:solidFill>
                  <a:srgbClr val="000000"/>
                </a:solidFill>
                <a:latin typeface="Calibri"/>
                <a:ea typeface="Calibri"/>
                <a:cs typeface="Calibri"/>
                <a:sym typeface="Calibri"/>
              </a:rPr>
              <a:t>7</a:t>
            </a:fld>
            <a:endParaRPr lang="en-I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115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dcda854b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dcda854b2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5dcda854b2_0_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9</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dcda854b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dcda854b2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5dcda854b2_0_1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11</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dcda854b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dcda854b2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5dcda854b2_0_7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15</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6"/>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20" name="Google Shape;20;p16"/>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ndara"/>
                <a:ea typeface="Candara"/>
                <a:cs typeface="Candara"/>
                <a:sym typeface="Candara"/>
              </a:defRPr>
            </a:lvl1pPr>
            <a:lvl2pPr marR="0" lvl="1" algn="ctr">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ndara"/>
                <a:ea typeface="Candara"/>
                <a:cs typeface="Candara"/>
                <a:sym typeface="Candara"/>
              </a:defRPr>
            </a:lvl2pPr>
            <a:lvl3pPr marR="0" lvl="2" algn="ctr">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ndara"/>
                <a:ea typeface="Candara"/>
                <a:cs typeface="Candara"/>
                <a:sym typeface="Candara"/>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ndara"/>
                <a:ea typeface="Candara"/>
                <a:cs typeface="Candara"/>
                <a:sym typeface="Candara"/>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ndara"/>
                <a:ea typeface="Candara"/>
                <a:cs typeface="Candara"/>
                <a:sym typeface="Candara"/>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1" name="Google Shape;21;p16"/>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6"/>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16"/>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26" name="Google Shape;26;p21"/>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21"/>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21"/>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21"/>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
        <p:cNvGrpSpPr/>
        <p:nvPr/>
      </p:nvGrpSpPr>
      <p:grpSpPr>
        <a:xfrm>
          <a:off x="0" y="0"/>
          <a:ext cx="0" cy="0"/>
          <a:chOff x="0" y="0"/>
          <a:chExt cx="0" cy="0"/>
        </a:xfrm>
      </p:grpSpPr>
      <p:sp>
        <p:nvSpPr>
          <p:cNvPr id="31" name="Google Shape;31;p22"/>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32" name="Google Shape;32;p22"/>
          <p:cNvSpPr txBox="1">
            <a:spLocks noGrp="1"/>
          </p:cNvSpPr>
          <p:nvPr>
            <p:ph type="body" idx="1"/>
          </p:nvPr>
        </p:nvSpPr>
        <p:spPr>
          <a:xfrm rot="5400000">
            <a:off x="3833019" y="-1623219"/>
            <a:ext cx="4525962" cy="10972800"/>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22"/>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22"/>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22"/>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sp>
        <p:nvSpPr>
          <p:cNvPr id="37" name="Google Shape;37;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marR="0" lvl="0" algn="l">
              <a:lnSpc>
                <a:spcPct val="100000"/>
              </a:lnSpc>
              <a:spcBef>
                <a:spcPts val="0"/>
              </a:spcBef>
              <a:spcAft>
                <a:spcPts val="0"/>
              </a:spcAft>
              <a:buSzPts val="1400"/>
              <a:buNone/>
              <a:defRPr sz="2000" b="1"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38" name="Google Shape;38;p23"/>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ndara"/>
                <a:ea typeface="Candara"/>
                <a:cs typeface="Candara"/>
                <a:sym typeface="Candara"/>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ndara"/>
                <a:ea typeface="Candara"/>
                <a:cs typeface="Candara"/>
                <a:sym typeface="Candara"/>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ndara"/>
                <a:ea typeface="Candara"/>
                <a:cs typeface="Candara"/>
                <a:sym typeface="Candara"/>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ndara"/>
                <a:ea typeface="Candara"/>
                <a:cs typeface="Candara"/>
                <a:sym typeface="Candara"/>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ndara"/>
                <a:ea typeface="Candara"/>
                <a:cs typeface="Candara"/>
                <a:sym typeface="Candara"/>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9" name="Google Shape;39;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80"/>
              </a:spcBef>
              <a:spcAft>
                <a:spcPts val="0"/>
              </a:spcAft>
              <a:buClr>
                <a:schemeClr val="dk1"/>
              </a:buClr>
              <a:buSzPts val="1400"/>
              <a:buFont typeface="Arial"/>
              <a:buNone/>
              <a:defRPr sz="1400" b="0" i="0" u="none" strike="noStrike" cap="none">
                <a:solidFill>
                  <a:schemeClr val="dk1"/>
                </a:solidFill>
                <a:latin typeface="Candara"/>
                <a:ea typeface="Candara"/>
                <a:cs typeface="Candara"/>
                <a:sym typeface="Candara"/>
              </a:defRPr>
            </a:lvl1pPr>
            <a:lvl2pPr marL="914400" marR="0" lvl="1" indent="-228600" algn="l">
              <a:lnSpc>
                <a:spcPct val="100000"/>
              </a:lnSpc>
              <a:spcBef>
                <a:spcPts val="240"/>
              </a:spcBef>
              <a:spcAft>
                <a:spcPts val="0"/>
              </a:spcAft>
              <a:buClr>
                <a:schemeClr val="dk1"/>
              </a:buClr>
              <a:buSzPts val="1200"/>
              <a:buFont typeface="Arial"/>
              <a:buNone/>
              <a:defRPr sz="1200" b="0" i="0" u="none" strike="noStrike" cap="none">
                <a:solidFill>
                  <a:schemeClr val="dk1"/>
                </a:solidFill>
                <a:latin typeface="Candara"/>
                <a:ea typeface="Candara"/>
                <a:cs typeface="Candara"/>
                <a:sym typeface="Candara"/>
              </a:defRPr>
            </a:lvl2pPr>
            <a:lvl3pPr marL="1371600" marR="0" lvl="2" indent="-228600" algn="l">
              <a:lnSpc>
                <a:spcPct val="100000"/>
              </a:lnSpc>
              <a:spcBef>
                <a:spcPts val="200"/>
              </a:spcBef>
              <a:spcAft>
                <a:spcPts val="0"/>
              </a:spcAft>
              <a:buClr>
                <a:schemeClr val="dk1"/>
              </a:buClr>
              <a:buSzPts val="1000"/>
              <a:buFont typeface="Arial"/>
              <a:buNone/>
              <a:defRPr sz="1000" b="0" i="0" u="none" strike="noStrike" cap="none">
                <a:solidFill>
                  <a:schemeClr val="dk1"/>
                </a:solidFill>
                <a:latin typeface="Candara"/>
                <a:ea typeface="Candara"/>
                <a:cs typeface="Candara"/>
                <a:sym typeface="Candara"/>
              </a:defRPr>
            </a:lvl3pPr>
            <a:lvl4pPr marL="1828800" marR="0" lvl="3"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4pPr>
            <a:lvl5pPr marL="2286000" marR="0" lvl="4"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0" name="Google Shape;40;p23"/>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23"/>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23"/>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24"/>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marR="0" lvl="0" algn="l">
              <a:lnSpc>
                <a:spcPct val="100000"/>
              </a:lnSpc>
              <a:spcBef>
                <a:spcPts val="0"/>
              </a:spcBef>
              <a:spcAft>
                <a:spcPts val="0"/>
              </a:spcAft>
              <a:buSzPts val="1400"/>
              <a:buNone/>
              <a:defRPr sz="2000" b="1"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45" name="Google Shape;45;p24"/>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24"/>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280"/>
              </a:spcBef>
              <a:spcAft>
                <a:spcPts val="0"/>
              </a:spcAft>
              <a:buClr>
                <a:schemeClr val="dk1"/>
              </a:buClr>
              <a:buSzPts val="1400"/>
              <a:buFont typeface="Arial"/>
              <a:buNone/>
              <a:defRPr sz="1400" b="0" i="0" u="none" strike="noStrike" cap="none">
                <a:solidFill>
                  <a:schemeClr val="dk1"/>
                </a:solidFill>
                <a:latin typeface="Candara"/>
                <a:ea typeface="Candara"/>
                <a:cs typeface="Candara"/>
                <a:sym typeface="Candara"/>
              </a:defRPr>
            </a:lvl1pPr>
            <a:lvl2pPr marL="914400" marR="0" lvl="1" indent="-228600" algn="l">
              <a:lnSpc>
                <a:spcPct val="100000"/>
              </a:lnSpc>
              <a:spcBef>
                <a:spcPts val="240"/>
              </a:spcBef>
              <a:spcAft>
                <a:spcPts val="0"/>
              </a:spcAft>
              <a:buClr>
                <a:schemeClr val="dk1"/>
              </a:buClr>
              <a:buSzPts val="1200"/>
              <a:buFont typeface="Arial"/>
              <a:buNone/>
              <a:defRPr sz="1200" b="0" i="0" u="none" strike="noStrike" cap="none">
                <a:solidFill>
                  <a:schemeClr val="dk1"/>
                </a:solidFill>
                <a:latin typeface="Candara"/>
                <a:ea typeface="Candara"/>
                <a:cs typeface="Candara"/>
                <a:sym typeface="Candara"/>
              </a:defRPr>
            </a:lvl2pPr>
            <a:lvl3pPr marL="1371600" marR="0" lvl="2" indent="-228600" algn="l">
              <a:lnSpc>
                <a:spcPct val="100000"/>
              </a:lnSpc>
              <a:spcBef>
                <a:spcPts val="200"/>
              </a:spcBef>
              <a:spcAft>
                <a:spcPts val="0"/>
              </a:spcAft>
              <a:buClr>
                <a:schemeClr val="dk1"/>
              </a:buClr>
              <a:buSzPts val="1000"/>
              <a:buFont typeface="Arial"/>
              <a:buNone/>
              <a:defRPr sz="1000" b="0" i="0" u="none" strike="noStrike" cap="none">
                <a:solidFill>
                  <a:schemeClr val="dk1"/>
                </a:solidFill>
                <a:latin typeface="Candara"/>
                <a:ea typeface="Candara"/>
                <a:cs typeface="Candara"/>
                <a:sym typeface="Candara"/>
              </a:defRPr>
            </a:lvl3pPr>
            <a:lvl4pPr marL="1828800" marR="0" lvl="3"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4pPr>
            <a:lvl5pPr marL="2286000" marR="0" lvl="4"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7" name="Google Shape;47;p24"/>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24"/>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24"/>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52" name="Google Shape;52;p2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Candara"/>
                <a:ea typeface="Candara"/>
                <a:cs typeface="Candara"/>
                <a:sym typeface="Candara"/>
              </a:defRPr>
            </a:lvl1pPr>
            <a:lvl2pPr marL="914400" marR="0" lvl="1"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Candara"/>
                <a:ea typeface="Candara"/>
                <a:cs typeface="Candara"/>
                <a:sym typeface="Candara"/>
              </a:defRPr>
            </a:lvl2pPr>
            <a:lvl3pPr marL="1371600" marR="0" lvl="2" indent="-228600" algn="l">
              <a:lnSpc>
                <a:spcPct val="100000"/>
              </a:lnSpc>
              <a:spcBef>
                <a:spcPts val="360"/>
              </a:spcBef>
              <a:spcAft>
                <a:spcPts val="0"/>
              </a:spcAft>
              <a:buClr>
                <a:schemeClr val="dk1"/>
              </a:buClr>
              <a:buSzPts val="1800"/>
              <a:buFont typeface="Arial"/>
              <a:buNone/>
              <a:defRPr sz="1800" b="1" i="0" u="none" strike="noStrike" cap="none">
                <a:solidFill>
                  <a:schemeClr val="dk1"/>
                </a:solidFill>
                <a:latin typeface="Candara"/>
                <a:ea typeface="Candara"/>
                <a:cs typeface="Candara"/>
                <a:sym typeface="Candara"/>
              </a:defRPr>
            </a:lvl3pPr>
            <a:lvl4pPr marL="1828800" marR="0" lvl="3"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4pPr>
            <a:lvl5pPr marL="2286000" marR="0" lvl="4"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2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marR="0" lvl="0"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4" name="Google Shape;54;p25"/>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Candara"/>
                <a:ea typeface="Candara"/>
                <a:cs typeface="Candara"/>
                <a:sym typeface="Candara"/>
              </a:defRPr>
            </a:lvl1pPr>
            <a:lvl2pPr marL="914400" marR="0" lvl="1"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Candara"/>
                <a:ea typeface="Candara"/>
                <a:cs typeface="Candara"/>
                <a:sym typeface="Candara"/>
              </a:defRPr>
            </a:lvl2pPr>
            <a:lvl3pPr marL="1371600" marR="0" lvl="2" indent="-228600" algn="l">
              <a:lnSpc>
                <a:spcPct val="100000"/>
              </a:lnSpc>
              <a:spcBef>
                <a:spcPts val="360"/>
              </a:spcBef>
              <a:spcAft>
                <a:spcPts val="0"/>
              </a:spcAft>
              <a:buClr>
                <a:schemeClr val="dk1"/>
              </a:buClr>
              <a:buSzPts val="1800"/>
              <a:buFont typeface="Arial"/>
              <a:buNone/>
              <a:defRPr sz="1800" b="1" i="0" u="none" strike="noStrike" cap="none">
                <a:solidFill>
                  <a:schemeClr val="dk1"/>
                </a:solidFill>
                <a:latin typeface="Candara"/>
                <a:ea typeface="Candara"/>
                <a:cs typeface="Candara"/>
                <a:sym typeface="Candara"/>
              </a:defRPr>
            </a:lvl3pPr>
            <a:lvl4pPr marL="1828800" marR="0" lvl="3"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4pPr>
            <a:lvl5pPr marL="2286000" marR="0" lvl="4"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5" name="Google Shape;55;p25"/>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marR="0" lvl="0"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6" name="Google Shape;56;p25"/>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25"/>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25"/>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20"/>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20"/>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20"/>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sp>
        <p:nvSpPr>
          <p:cNvPr id="81" name="Google Shape;81;g5dcda854b2_0_184"/>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82" name="Google Shape;82;g5dcda854b2_0_184"/>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g5dcda854b2_0_184"/>
          <p:cNvSpPr txBox="1">
            <a:spLocks noGrp="1"/>
          </p:cNvSpPr>
          <p:nvPr>
            <p:ph type="ftr" idx="11"/>
          </p:nvPr>
        </p:nvSpPr>
        <p:spPr>
          <a:xfrm>
            <a:off x="4165600" y="6477000"/>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5dcda854b2_0_184"/>
          <p:cNvSpPr txBox="1">
            <a:spLocks noGrp="1"/>
          </p:cNvSpPr>
          <p:nvPr>
            <p:ph type="sldNum" idx="12"/>
          </p:nvPr>
        </p:nvSpPr>
        <p:spPr>
          <a:xfrm>
            <a:off x="8737600" y="6477000"/>
            <a:ext cx="2844900" cy="3651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11" name="Google Shape;11;p15"/>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
        <p:nvSpPr>
          <p:cNvPr id="15" name="Google Shape;15;p15"/>
          <p:cNvSpPr txBox="1"/>
          <p:nvPr/>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15"/>
          <p:cNvSpPr txBox="1"/>
          <p:nvPr/>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15" descr="E:\Brand &amp; all that\Greatlearning Logo\Greatlearning Logo.jpg"/>
          <p:cNvPicPr preferRelativeResize="0"/>
          <p:nvPr/>
        </p:nvPicPr>
        <p:blipFill rotWithShape="1">
          <a:blip r:embed="rId8">
            <a:alphaModFix/>
          </a:blip>
          <a:srcRect l="19363" t="19598" r="17929" b="71116"/>
          <a:stretch/>
        </p:blipFill>
        <p:spPr>
          <a:xfrm>
            <a:off x="8197850" y="317500"/>
            <a:ext cx="3598862" cy="5651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19"/>
          <p:cNvSpPr txBox="1"/>
          <p:nvPr/>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 name="Google Shape;61;p19"/>
          <p:cNvSpPr txBox="1"/>
          <p:nvPr/>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2" name="Google Shape;62;p19" descr="E:\Brand &amp; all that\Greatlearning Logo\Greatlearning Logo.jpg"/>
          <p:cNvPicPr preferRelativeResize="0"/>
          <p:nvPr/>
        </p:nvPicPr>
        <p:blipFill rotWithShape="1">
          <a:blip r:embed="rId3">
            <a:alphaModFix/>
          </a:blip>
          <a:srcRect l="19363" t="19598" r="17929" b="71116"/>
          <a:stretch/>
        </p:blipFill>
        <p:spPr>
          <a:xfrm>
            <a:off x="8197850" y="317500"/>
            <a:ext cx="3598862" cy="565150"/>
          </a:xfrm>
          <a:prstGeom prst="rect">
            <a:avLst/>
          </a:prstGeom>
          <a:noFill/>
          <a:ln>
            <a:noFill/>
          </a:ln>
        </p:spPr>
      </p:pic>
      <p:sp>
        <p:nvSpPr>
          <p:cNvPr id="63" name="Google Shape;63;p1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64" name="Google Shape;64;p19"/>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Google Shape;65;p19"/>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9"/>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9"/>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g5dcda854b2_0_176"/>
          <p:cNvSpPr txBox="1"/>
          <p:nvPr/>
        </p:nvSpPr>
        <p:spPr>
          <a:xfrm>
            <a:off x="0" y="0"/>
            <a:ext cx="5079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g5dcda854b2_0_176"/>
          <p:cNvSpPr txBox="1"/>
          <p:nvPr/>
        </p:nvSpPr>
        <p:spPr>
          <a:xfrm>
            <a:off x="0" y="685800"/>
            <a:ext cx="5079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5" name="Google Shape;75;g5dcda854b2_0_176" descr="E:\Brand &amp; all that\Greatlearning Logo\Greatlearning Logo.jpg"/>
          <p:cNvPicPr preferRelativeResize="0"/>
          <p:nvPr/>
        </p:nvPicPr>
        <p:blipFill rotWithShape="1">
          <a:blip r:embed="rId3">
            <a:alphaModFix/>
          </a:blip>
          <a:srcRect l="19364" t="19598" r="17928" b="71115"/>
          <a:stretch/>
        </p:blipFill>
        <p:spPr>
          <a:xfrm>
            <a:off x="8197850" y="317500"/>
            <a:ext cx="3598863" cy="565151"/>
          </a:xfrm>
          <a:prstGeom prst="rect">
            <a:avLst/>
          </a:prstGeom>
          <a:noFill/>
          <a:ln>
            <a:noFill/>
          </a:ln>
        </p:spPr>
      </p:pic>
      <p:sp>
        <p:nvSpPr>
          <p:cNvPr id="76" name="Google Shape;76;g5dcda854b2_0_176"/>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77" name="Google Shape;77;g5dcda854b2_0_176"/>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Google Shape;78;g5dcda854b2_0_176"/>
          <p:cNvSpPr txBox="1">
            <a:spLocks noGrp="1"/>
          </p:cNvSpPr>
          <p:nvPr>
            <p:ph type="ftr" idx="11"/>
          </p:nvPr>
        </p:nvSpPr>
        <p:spPr>
          <a:xfrm>
            <a:off x="4165600" y="6477000"/>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g5dcda854b2_0_176"/>
          <p:cNvSpPr txBox="1">
            <a:spLocks noGrp="1"/>
          </p:cNvSpPr>
          <p:nvPr>
            <p:ph type="sldNum" idx="12"/>
          </p:nvPr>
        </p:nvSpPr>
        <p:spPr>
          <a:xfrm>
            <a:off x="8737600" y="6477000"/>
            <a:ext cx="2844900" cy="3651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image" Target="../media/image10.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 Id="rId1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www.kaggle.com/blastchar/telco-customer-churn"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towardsdatascience.com/basic-statistics-you-need-to-know-for-data-science-1fdd290f59b5" TargetMode="External"/><Relationship Id="rId2" Type="http://schemas.openxmlformats.org/officeDocument/2006/relationships/hyperlink" Target="https://towardsdatascience.com/an-introduction-to-statistics-part-1-e056837afa8e" TargetMode="External"/><Relationship Id="rId1" Type="http://schemas.openxmlformats.org/officeDocument/2006/relationships/slideLayout" Target="../slideLayouts/slideLayout8.xml"/><Relationship Id="rId5" Type="http://schemas.openxmlformats.org/officeDocument/2006/relationships/hyperlink" Target="https://machinelearningmastery.com/statistics-books-for-machine-learning/" TargetMode="External"/><Relationship Id="rId4" Type="http://schemas.openxmlformats.org/officeDocument/2006/relationships/hyperlink" Target="https://www.book2look.com/embed/9781317526988"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646545" y="1003840"/>
            <a:ext cx="9060873" cy="1470025"/>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4400"/>
              <a:buFont typeface="Times New Roman"/>
              <a:buNone/>
            </a:pPr>
            <a:r>
              <a:rPr lang="en-IN" sz="4000" b="1" dirty="0">
                <a:latin typeface="+mn-lt"/>
              </a:rPr>
              <a:t>M2W1</a:t>
            </a:r>
            <a:r>
              <a:rPr lang="en-IN" dirty="0"/>
              <a:t>: </a:t>
            </a:r>
            <a:br>
              <a:rPr lang="en-IN" dirty="0"/>
            </a:br>
            <a:r>
              <a:rPr lang="en-IN" dirty="0"/>
              <a:t>Statistical Learning - Basic Statistics</a:t>
            </a:r>
            <a:endParaRPr dirty="0"/>
          </a:p>
        </p:txBody>
      </p:sp>
      <p:sp>
        <p:nvSpPr>
          <p:cNvPr id="6" name="TextBox 5">
            <a:extLst>
              <a:ext uri="{FF2B5EF4-FFF2-40B4-BE49-F238E27FC236}">
                <a16:creationId xmlns:a16="http://schemas.microsoft.com/office/drawing/2014/main" id="{24A0F3F2-AEF1-4C9C-A652-8C233E2B8B4B}"/>
              </a:ext>
            </a:extLst>
          </p:cNvPr>
          <p:cNvSpPr txBox="1"/>
          <p:nvPr/>
        </p:nvSpPr>
        <p:spPr>
          <a:xfrm>
            <a:off x="646545" y="2579256"/>
            <a:ext cx="11388437" cy="4062651"/>
          </a:xfrm>
          <a:prstGeom prst="rect">
            <a:avLst/>
          </a:prstGeom>
          <a:noFill/>
        </p:spPr>
        <p:txBody>
          <a:bodyPr wrap="square">
            <a:spAutoFit/>
          </a:bodyPr>
          <a:lstStyle/>
          <a:p>
            <a:r>
              <a:rPr kumimoji="0" lang="en-IN" sz="3200" b="1" i="0" u="sng" strike="noStrike" kern="0" cap="none" spc="0" normalizeH="0" baseline="0" noProof="0" dirty="0">
                <a:ln>
                  <a:noFill/>
                </a:ln>
                <a:solidFill>
                  <a:srgbClr val="000000"/>
                </a:solidFill>
                <a:effectLst/>
                <a:uLnTx/>
                <a:uFillTx/>
                <a:latin typeface="Corbel"/>
                <a:sym typeface="Corbel"/>
              </a:rPr>
              <a:t>Agenda:</a:t>
            </a:r>
          </a:p>
          <a:p>
            <a:pPr>
              <a:lnSpc>
                <a:spcPts val="1800"/>
              </a:lnSpc>
            </a:pPr>
            <a:endParaRPr lang="en-IN" sz="3200" dirty="0">
              <a:latin typeface="Corbel"/>
              <a:sym typeface="Corbel"/>
            </a:endParaRPr>
          </a:p>
          <a:p>
            <a:pPr marL="457200" indent="-457200">
              <a:buFont typeface="Arial" panose="020B0604020202020204" pitchFamily="34" charset="0"/>
              <a:buChar char="•"/>
            </a:pPr>
            <a:r>
              <a:rPr lang="en-IN" sz="2800" b="1" dirty="0">
                <a:latin typeface="Corbel"/>
                <a:sym typeface="Corbel"/>
              </a:rPr>
              <a:t>Applied Statistics </a:t>
            </a:r>
            <a:r>
              <a:rPr lang="en-IN" sz="2800" dirty="0">
                <a:latin typeface="Corbel"/>
                <a:sym typeface="Corbel"/>
              </a:rPr>
              <a:t>&amp; Big Data – </a:t>
            </a:r>
            <a:r>
              <a:rPr lang="en-IN" sz="2800" b="1" dirty="0">
                <a:latin typeface="Corbel"/>
                <a:sym typeface="Corbel"/>
              </a:rPr>
              <a:t>An Introduction</a:t>
            </a:r>
          </a:p>
          <a:p>
            <a:pPr marL="457200" indent="-457200">
              <a:buFont typeface="Arial" panose="020B0604020202020204" pitchFamily="34" charset="0"/>
              <a:buChar char="•"/>
            </a:pPr>
            <a:r>
              <a:rPr lang="en-IN" sz="2800" b="1" dirty="0">
                <a:latin typeface="Corbel"/>
                <a:sym typeface="Corbel"/>
              </a:rPr>
              <a:t>Descriptive Statistics</a:t>
            </a:r>
          </a:p>
          <a:p>
            <a:pPr marL="457200" lvl="2" indent="-96838">
              <a:buFont typeface="Arial" panose="020B0604020202020204" pitchFamily="34" charset="0"/>
              <a:buChar char="•"/>
            </a:pPr>
            <a:r>
              <a:rPr lang="en-IN" sz="2400" dirty="0">
                <a:latin typeface="Corbel"/>
                <a:sym typeface="Corbel"/>
              </a:rPr>
              <a:t>  Data and Types</a:t>
            </a:r>
          </a:p>
          <a:p>
            <a:pPr marL="457200" lvl="2" indent="-96838">
              <a:buFont typeface="Arial" panose="020B0604020202020204" pitchFamily="34" charset="0"/>
              <a:buChar char="•"/>
            </a:pPr>
            <a:r>
              <a:rPr lang="en-IN" sz="2400" dirty="0">
                <a:latin typeface="Corbel"/>
                <a:sym typeface="Corbel"/>
              </a:rPr>
              <a:t>  Univariate Distributions – Type, Shape, Central Tendency (3Ms), Dispersion</a:t>
            </a:r>
          </a:p>
          <a:p>
            <a:pPr marL="457200" lvl="2" indent="-96838">
              <a:buFont typeface="Arial" panose="020B0604020202020204" pitchFamily="34" charset="0"/>
              <a:buChar char="•"/>
            </a:pPr>
            <a:r>
              <a:rPr lang="en-IN" sz="2400" dirty="0">
                <a:latin typeface="Corbel"/>
                <a:sym typeface="Corbel"/>
              </a:rPr>
              <a:t>  </a:t>
            </a:r>
            <a:r>
              <a:rPr lang="en-IN" sz="2400" dirty="0" err="1">
                <a:latin typeface="Corbel"/>
                <a:sym typeface="Corbel"/>
              </a:rPr>
              <a:t>Bivariates</a:t>
            </a:r>
            <a:r>
              <a:rPr lang="en-IN" sz="2400" dirty="0">
                <a:latin typeface="Corbel"/>
                <a:sym typeface="Corbel"/>
              </a:rPr>
              <a:t> – Tables, Box plots, Scatter plots, Quantiles, Q-Qs</a:t>
            </a:r>
          </a:p>
          <a:p>
            <a:pPr marL="457200" lvl="2" indent="-96838">
              <a:buFont typeface="Arial" panose="020B0604020202020204" pitchFamily="34" charset="0"/>
              <a:buChar char="•"/>
            </a:pPr>
            <a:r>
              <a:rPr lang="en-IN" sz="2400" dirty="0">
                <a:latin typeface="Corbel"/>
                <a:sym typeface="Corbel"/>
              </a:rPr>
              <a:t>  Empirical and Chebyshev Rule</a:t>
            </a:r>
          </a:p>
          <a:p>
            <a:pPr marL="457200" lvl="2" indent="-96838">
              <a:buFont typeface="Arial" panose="020B0604020202020204" pitchFamily="34" charset="0"/>
              <a:buChar char="•"/>
            </a:pPr>
            <a:r>
              <a:rPr lang="en-IN" sz="2400" dirty="0">
                <a:latin typeface="Corbel"/>
                <a:sym typeface="Corbel"/>
              </a:rPr>
              <a:t>  Covariance &amp; Pearson’s Correlation</a:t>
            </a:r>
          </a:p>
          <a:p>
            <a:pPr marL="457200" indent="-457200">
              <a:buFont typeface="Arial" panose="020B0604020202020204" pitchFamily="34" charset="0"/>
              <a:buChar char="•"/>
            </a:pPr>
            <a:r>
              <a:rPr lang="en-IN" sz="2400" b="1" dirty="0">
                <a:latin typeface="Corbel"/>
                <a:sym typeface="Corbel"/>
              </a:rPr>
              <a:t> Case Study </a:t>
            </a:r>
            <a:r>
              <a:rPr lang="en-IN" sz="2400" dirty="0">
                <a:latin typeface="Corbel"/>
                <a:sym typeface="Corbel"/>
              </a:rPr>
              <a:t>– Customer Churn w.r.t Telecom Provider</a:t>
            </a:r>
            <a:endParaRPr kumimoji="0" lang="en-IN" sz="3200" i="0" strike="noStrike" kern="0" cap="none" spc="0" normalizeH="0" baseline="0" noProof="0" dirty="0">
              <a:ln>
                <a:noFill/>
              </a:ln>
              <a:solidFill>
                <a:srgbClr val="000000"/>
              </a:solidFill>
              <a:effectLst/>
              <a:uLnTx/>
              <a:uFillTx/>
              <a:latin typeface="Corbel"/>
              <a:sym typeface="Corbel"/>
            </a:endParaRPr>
          </a:p>
          <a:p>
            <a:pPr marL="171450" indent="-171450">
              <a:buFont typeface="Arial" panose="020B0604020202020204" pitchFamily="34" charset="0"/>
              <a:buChar char="•"/>
            </a:pPr>
            <a:endParaRPr lang="en-IN"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FE22-18C8-4A6A-8CC1-B6256BB28E0F}"/>
              </a:ext>
            </a:extLst>
          </p:cNvPr>
          <p:cNvSpPr>
            <a:spLocks noGrp="1"/>
          </p:cNvSpPr>
          <p:nvPr>
            <p:ph type="title"/>
          </p:nvPr>
        </p:nvSpPr>
        <p:spPr>
          <a:xfrm>
            <a:off x="740229" y="160200"/>
            <a:ext cx="10737668" cy="1143000"/>
          </a:xfrm>
        </p:spPr>
        <p:txBody>
          <a:bodyPr/>
          <a:lstStyle/>
          <a:p>
            <a:r>
              <a:rPr lang="en-US" u="sng" dirty="0"/>
              <a:t>Data</a:t>
            </a:r>
            <a:r>
              <a:rPr lang="en-US" dirty="0"/>
              <a:t>?</a:t>
            </a:r>
            <a:endParaRPr lang="en-IN" dirty="0"/>
          </a:p>
        </p:txBody>
      </p:sp>
      <p:sp>
        <p:nvSpPr>
          <p:cNvPr id="7" name="TextBox 6">
            <a:extLst>
              <a:ext uri="{FF2B5EF4-FFF2-40B4-BE49-F238E27FC236}">
                <a16:creationId xmlns:a16="http://schemas.microsoft.com/office/drawing/2014/main" id="{97CB6027-9D68-45FD-8A89-A5DA0828629D}"/>
              </a:ext>
            </a:extLst>
          </p:cNvPr>
          <p:cNvSpPr txBox="1"/>
          <p:nvPr/>
        </p:nvSpPr>
        <p:spPr>
          <a:xfrm>
            <a:off x="4929052" y="1512205"/>
            <a:ext cx="134112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640"/>
              </a:spcBef>
              <a:spcAft>
                <a:spcPts val="0"/>
              </a:spcAft>
              <a:buClr>
                <a:srgbClr val="000000"/>
              </a:buClr>
              <a:buSzPts val="3200"/>
              <a:buFont typeface="Arial"/>
              <a:buNone/>
              <a:tabLst/>
              <a:defRPr/>
            </a:pPr>
            <a:r>
              <a:rPr kumimoji="0" lang="en-IN" sz="3200" b="1" i="0" u="none" strike="noStrike" kern="0" cap="none" spc="0" normalizeH="0" baseline="0" noProof="0" dirty="0">
                <a:ln>
                  <a:noFill/>
                </a:ln>
                <a:solidFill>
                  <a:srgbClr val="000000"/>
                </a:solidFill>
                <a:effectLst/>
                <a:uLnTx/>
                <a:uFillTx/>
                <a:latin typeface="Times New Roman"/>
                <a:cs typeface="Times New Roman"/>
                <a:sym typeface="Times New Roman"/>
              </a:rPr>
              <a:t>Data</a:t>
            </a:r>
          </a:p>
        </p:txBody>
      </p:sp>
      <p:sp>
        <p:nvSpPr>
          <p:cNvPr id="8" name="TextBox 7">
            <a:extLst>
              <a:ext uri="{FF2B5EF4-FFF2-40B4-BE49-F238E27FC236}">
                <a16:creationId xmlns:a16="http://schemas.microsoft.com/office/drawing/2014/main" id="{A3CCDE0F-071F-4C59-9D9F-EA0798F84B28}"/>
              </a:ext>
            </a:extLst>
          </p:cNvPr>
          <p:cNvSpPr txBox="1"/>
          <p:nvPr/>
        </p:nvSpPr>
        <p:spPr>
          <a:xfrm>
            <a:off x="2374804" y="2680679"/>
            <a:ext cx="2003888" cy="759182"/>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2300"/>
              </a:lnSpc>
              <a:spcBef>
                <a:spcPts val="640"/>
              </a:spcBef>
              <a:spcAft>
                <a:spcPts val="0"/>
              </a:spcAft>
              <a:buClr>
                <a:srgbClr val="000000"/>
              </a:buClr>
              <a:buSzPts val="3200"/>
              <a:buFont typeface="Arial"/>
              <a:buNone/>
              <a:tabLst/>
              <a:defRPr/>
            </a:pPr>
            <a:r>
              <a:rPr lang="en-US" sz="2300" b="1" dirty="0">
                <a:solidFill>
                  <a:srgbClr val="000000"/>
                </a:solidFill>
                <a:latin typeface="Times New Roman"/>
                <a:cs typeface="Times New Roman"/>
                <a:sym typeface="Times New Roman"/>
              </a:rPr>
              <a:t>Q</a:t>
            </a:r>
            <a:r>
              <a:rPr lang="en-IN" sz="2300" b="1" dirty="0" err="1">
                <a:solidFill>
                  <a:srgbClr val="000000"/>
                </a:solidFill>
                <a:latin typeface="Times New Roman"/>
                <a:cs typeface="Times New Roman"/>
                <a:sym typeface="Times New Roman"/>
              </a:rPr>
              <a:t>ualitative</a:t>
            </a:r>
            <a:endParaRPr lang="en-IN" sz="2300" b="1" dirty="0">
              <a:solidFill>
                <a:srgbClr val="000000"/>
              </a:solidFill>
              <a:latin typeface="Times New Roman"/>
              <a:cs typeface="Times New Roman"/>
              <a:sym typeface="Times New Roman"/>
            </a:endParaRPr>
          </a:p>
          <a:p>
            <a:pPr marL="0" marR="0" lvl="0" indent="0" algn="ctr" defTabSz="914400" rtl="0" eaLnBrk="1" fontAlgn="auto" latinLnBrk="0" hangingPunct="1">
              <a:lnSpc>
                <a:spcPts val="2300"/>
              </a:lnSpc>
              <a:spcBef>
                <a:spcPts val="640"/>
              </a:spcBef>
              <a:spcAft>
                <a:spcPts val="0"/>
              </a:spcAft>
              <a:buClr>
                <a:srgbClr val="000000"/>
              </a:buClr>
              <a:buSzPts val="3200"/>
              <a:buFont typeface="Arial"/>
              <a:buNone/>
              <a:tabLst/>
              <a:defRPr/>
            </a:pPr>
            <a:r>
              <a:rPr kumimoji="0" lang="en-IN" sz="2300" i="0" u="none" strike="noStrike" kern="0" cap="none" spc="0" normalizeH="0" baseline="0" noProof="0" dirty="0">
                <a:ln>
                  <a:noFill/>
                </a:ln>
                <a:solidFill>
                  <a:srgbClr val="000000"/>
                </a:solidFill>
                <a:effectLst/>
                <a:uLnTx/>
                <a:uFillTx/>
                <a:latin typeface="Times New Roman"/>
                <a:cs typeface="Times New Roman"/>
                <a:sym typeface="Times New Roman"/>
              </a:rPr>
              <a:t>(Categorical</a:t>
            </a:r>
            <a:r>
              <a:rPr lang="en-IN" sz="2300" dirty="0">
                <a:solidFill>
                  <a:srgbClr val="000000"/>
                </a:solidFill>
                <a:latin typeface="Times New Roman"/>
                <a:cs typeface="Times New Roman"/>
                <a:sym typeface="Times New Roman"/>
              </a:rPr>
              <a:t>)</a:t>
            </a:r>
            <a:endParaRPr kumimoji="0" lang="en-IN" sz="2300" i="0" u="none" strike="noStrike" kern="0" cap="none" spc="0" normalizeH="0" baseline="0" noProof="0" dirty="0">
              <a:ln>
                <a:noFill/>
              </a:ln>
              <a:solidFill>
                <a:srgbClr val="000000"/>
              </a:solidFill>
              <a:effectLst/>
              <a:uLnTx/>
              <a:uFillTx/>
              <a:latin typeface="Times New Roman"/>
              <a:cs typeface="Times New Roman"/>
              <a:sym typeface="Times New Roman"/>
            </a:endParaRPr>
          </a:p>
        </p:txBody>
      </p:sp>
      <p:sp>
        <p:nvSpPr>
          <p:cNvPr id="9" name="TextBox 8">
            <a:extLst>
              <a:ext uri="{FF2B5EF4-FFF2-40B4-BE49-F238E27FC236}">
                <a16:creationId xmlns:a16="http://schemas.microsoft.com/office/drawing/2014/main" id="{E104F0E7-50EE-4015-9965-715AC2EAA34A}"/>
              </a:ext>
            </a:extLst>
          </p:cNvPr>
          <p:cNvSpPr txBox="1"/>
          <p:nvPr/>
        </p:nvSpPr>
        <p:spPr>
          <a:xfrm>
            <a:off x="7451702" y="2548051"/>
            <a:ext cx="2149299" cy="759182"/>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2300"/>
              </a:lnSpc>
              <a:spcBef>
                <a:spcPts val="640"/>
              </a:spcBef>
              <a:spcAft>
                <a:spcPts val="0"/>
              </a:spcAft>
              <a:buClr>
                <a:srgbClr val="000000"/>
              </a:buClr>
              <a:buSzPts val="3200"/>
              <a:buFont typeface="Arial"/>
              <a:buNone/>
              <a:tabLst/>
              <a:defRPr/>
            </a:pPr>
            <a:r>
              <a:rPr lang="en-US" sz="2300" b="1" dirty="0">
                <a:solidFill>
                  <a:srgbClr val="000000"/>
                </a:solidFill>
                <a:latin typeface="Times New Roman"/>
                <a:cs typeface="Times New Roman"/>
                <a:sym typeface="Times New Roman"/>
              </a:rPr>
              <a:t>Q</a:t>
            </a:r>
            <a:r>
              <a:rPr lang="en-IN" sz="2300" b="1" dirty="0" err="1">
                <a:solidFill>
                  <a:srgbClr val="000000"/>
                </a:solidFill>
                <a:latin typeface="Times New Roman"/>
                <a:cs typeface="Times New Roman"/>
                <a:sym typeface="Times New Roman"/>
              </a:rPr>
              <a:t>uantitative</a:t>
            </a:r>
            <a:endParaRPr lang="en-IN" sz="2300" b="1" dirty="0">
              <a:solidFill>
                <a:srgbClr val="000000"/>
              </a:solidFill>
              <a:latin typeface="Times New Roman"/>
              <a:cs typeface="Times New Roman"/>
              <a:sym typeface="Times New Roman"/>
            </a:endParaRPr>
          </a:p>
          <a:p>
            <a:pPr marL="0" marR="0" lvl="0" indent="0" algn="ctr" defTabSz="914400" rtl="0" eaLnBrk="1" fontAlgn="auto" latinLnBrk="0" hangingPunct="1">
              <a:lnSpc>
                <a:spcPts val="2300"/>
              </a:lnSpc>
              <a:spcBef>
                <a:spcPts val="640"/>
              </a:spcBef>
              <a:spcAft>
                <a:spcPts val="0"/>
              </a:spcAft>
              <a:buClr>
                <a:srgbClr val="000000"/>
              </a:buClr>
              <a:buSzPts val="3200"/>
              <a:buFont typeface="Arial"/>
              <a:buNone/>
              <a:tabLst/>
              <a:defRPr/>
            </a:pPr>
            <a:r>
              <a:rPr kumimoji="0" lang="en-IN" sz="2300" i="0" u="none" strike="noStrike" kern="0" cap="none" spc="0" normalizeH="0" baseline="0" noProof="0" dirty="0">
                <a:ln>
                  <a:noFill/>
                </a:ln>
                <a:solidFill>
                  <a:srgbClr val="000000"/>
                </a:solidFill>
                <a:effectLst/>
                <a:uLnTx/>
                <a:uFillTx/>
                <a:latin typeface="Times New Roman"/>
                <a:cs typeface="Times New Roman"/>
                <a:sym typeface="Times New Roman"/>
              </a:rPr>
              <a:t>(Numerical</a:t>
            </a:r>
            <a:r>
              <a:rPr lang="en-IN" sz="2300" dirty="0">
                <a:solidFill>
                  <a:srgbClr val="000000"/>
                </a:solidFill>
                <a:latin typeface="Times New Roman"/>
                <a:cs typeface="Times New Roman"/>
                <a:sym typeface="Times New Roman"/>
              </a:rPr>
              <a:t>)</a:t>
            </a:r>
            <a:endParaRPr kumimoji="0" lang="en-IN" sz="2300" i="0" u="none" strike="noStrike" kern="0" cap="none" spc="0" normalizeH="0" baseline="0" noProof="0" dirty="0">
              <a:ln>
                <a:noFill/>
              </a:ln>
              <a:solidFill>
                <a:srgbClr val="000000"/>
              </a:solidFill>
              <a:effectLst/>
              <a:uLnTx/>
              <a:uFillTx/>
              <a:latin typeface="Times New Roman"/>
              <a:cs typeface="Times New Roman"/>
              <a:sym typeface="Times New Roman"/>
            </a:endParaRPr>
          </a:p>
        </p:txBody>
      </p:sp>
      <p:cxnSp>
        <p:nvCxnSpPr>
          <p:cNvPr id="11" name="Connector: Elbow 10">
            <a:extLst>
              <a:ext uri="{FF2B5EF4-FFF2-40B4-BE49-F238E27FC236}">
                <a16:creationId xmlns:a16="http://schemas.microsoft.com/office/drawing/2014/main" id="{FE5CD00B-39F0-40BC-B01B-A9EC43B6A2CB}"/>
              </a:ext>
            </a:extLst>
          </p:cNvPr>
          <p:cNvCxnSpPr>
            <a:cxnSpLocks/>
            <a:stCxn id="7" idx="2"/>
            <a:endCxn id="8" idx="0"/>
          </p:cNvCxnSpPr>
          <p:nvPr/>
        </p:nvCxnSpPr>
        <p:spPr>
          <a:xfrm rot="5400000">
            <a:off x="4196331" y="1277397"/>
            <a:ext cx="583699" cy="2222864"/>
          </a:xfrm>
          <a:prstGeom prst="bentConnector3">
            <a:avLst>
              <a:gd name="adj1" fmla="val 380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94BC9EBE-7F2F-474A-AD1B-6B3BCFFBD54C}"/>
              </a:ext>
            </a:extLst>
          </p:cNvPr>
          <p:cNvCxnSpPr>
            <a:cxnSpLocks/>
            <a:stCxn id="7" idx="2"/>
            <a:endCxn id="9" idx="0"/>
          </p:cNvCxnSpPr>
          <p:nvPr/>
        </p:nvCxnSpPr>
        <p:spPr>
          <a:xfrm rot="16200000" flipH="1">
            <a:off x="6837447" y="859145"/>
            <a:ext cx="451071" cy="29267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E8001C-83F5-43A4-8800-31A5D60BAD02}"/>
              </a:ext>
            </a:extLst>
          </p:cNvPr>
          <p:cNvSpPr txBox="1"/>
          <p:nvPr/>
        </p:nvSpPr>
        <p:spPr>
          <a:xfrm>
            <a:off x="408430" y="4349417"/>
            <a:ext cx="1236617" cy="300339"/>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000000"/>
                </a:solidFill>
                <a:latin typeface="Times New Roman"/>
                <a:cs typeface="Times New Roman"/>
                <a:sym typeface="Times New Roman"/>
              </a:rPr>
              <a:t>Nominal</a:t>
            </a:r>
            <a:endParaRPr kumimoji="0" lang="en-IN" sz="1800" i="0" u="none" strike="noStrike" kern="0" cap="none" spc="0" normalizeH="0" baseline="0" noProof="0" dirty="0">
              <a:ln>
                <a:noFill/>
              </a:ln>
              <a:solidFill>
                <a:srgbClr val="000000"/>
              </a:solidFill>
              <a:effectLst/>
              <a:uLnTx/>
              <a:uFillTx/>
              <a:latin typeface="Times New Roman"/>
              <a:cs typeface="Times New Roman"/>
              <a:sym typeface="Times New Roman"/>
            </a:endParaRPr>
          </a:p>
        </p:txBody>
      </p:sp>
      <p:sp>
        <p:nvSpPr>
          <p:cNvPr id="16" name="TextBox 15">
            <a:extLst>
              <a:ext uri="{FF2B5EF4-FFF2-40B4-BE49-F238E27FC236}">
                <a16:creationId xmlns:a16="http://schemas.microsoft.com/office/drawing/2014/main" id="{8670B182-7460-4FE8-B0C1-778DE3D46E97}"/>
              </a:ext>
            </a:extLst>
          </p:cNvPr>
          <p:cNvSpPr txBox="1"/>
          <p:nvPr/>
        </p:nvSpPr>
        <p:spPr>
          <a:xfrm>
            <a:off x="2854662" y="4348368"/>
            <a:ext cx="1044171" cy="300339"/>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000000"/>
                </a:solidFill>
                <a:latin typeface="Times New Roman"/>
                <a:cs typeface="Times New Roman"/>
                <a:sym typeface="Times New Roman"/>
              </a:rPr>
              <a:t>Binary</a:t>
            </a:r>
            <a:endParaRPr kumimoji="0" lang="en-IN" sz="1800" i="0" u="none" strike="noStrike" kern="0" cap="none" spc="0" normalizeH="0" baseline="0" noProof="0" dirty="0">
              <a:ln>
                <a:noFill/>
              </a:ln>
              <a:solidFill>
                <a:srgbClr val="000000"/>
              </a:solidFill>
              <a:effectLst/>
              <a:uLnTx/>
              <a:uFillTx/>
              <a:latin typeface="Times New Roman"/>
              <a:cs typeface="Times New Roman"/>
              <a:sym typeface="Times New Roman"/>
            </a:endParaRPr>
          </a:p>
        </p:txBody>
      </p:sp>
      <p:sp>
        <p:nvSpPr>
          <p:cNvPr id="17" name="TextBox 16">
            <a:extLst>
              <a:ext uri="{FF2B5EF4-FFF2-40B4-BE49-F238E27FC236}">
                <a16:creationId xmlns:a16="http://schemas.microsoft.com/office/drawing/2014/main" id="{564AED73-2185-4F78-8F2C-FB340E890029}"/>
              </a:ext>
            </a:extLst>
          </p:cNvPr>
          <p:cNvSpPr txBox="1"/>
          <p:nvPr/>
        </p:nvSpPr>
        <p:spPr>
          <a:xfrm>
            <a:off x="4694781" y="4348368"/>
            <a:ext cx="1044171" cy="300339"/>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000000"/>
                </a:solidFill>
                <a:latin typeface="Times New Roman"/>
                <a:cs typeface="Times New Roman"/>
                <a:sym typeface="Times New Roman"/>
              </a:rPr>
              <a:t>Ordinal</a:t>
            </a:r>
            <a:endParaRPr kumimoji="0" lang="en-IN" sz="1800" i="0" u="none" strike="noStrike" kern="0" cap="none" spc="0" normalizeH="0" baseline="0" noProof="0" dirty="0">
              <a:ln>
                <a:noFill/>
              </a:ln>
              <a:solidFill>
                <a:srgbClr val="000000"/>
              </a:solidFill>
              <a:effectLst/>
              <a:uLnTx/>
              <a:uFillTx/>
              <a:latin typeface="Times New Roman"/>
              <a:cs typeface="Times New Roman"/>
              <a:sym typeface="Times New Roman"/>
            </a:endParaRPr>
          </a:p>
        </p:txBody>
      </p:sp>
      <p:sp>
        <p:nvSpPr>
          <p:cNvPr id="18" name="TextBox 17">
            <a:extLst>
              <a:ext uri="{FF2B5EF4-FFF2-40B4-BE49-F238E27FC236}">
                <a16:creationId xmlns:a16="http://schemas.microsoft.com/office/drawing/2014/main" id="{3A2C03BD-102D-4312-A725-D8876C4DC221}"/>
              </a:ext>
            </a:extLst>
          </p:cNvPr>
          <p:cNvSpPr txBox="1"/>
          <p:nvPr/>
        </p:nvSpPr>
        <p:spPr>
          <a:xfrm>
            <a:off x="7230955" y="4225890"/>
            <a:ext cx="1044171" cy="300339"/>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000000"/>
                </a:solidFill>
                <a:latin typeface="Times New Roman"/>
                <a:cs typeface="Times New Roman"/>
                <a:sym typeface="Times New Roman"/>
              </a:rPr>
              <a:t>Discrete</a:t>
            </a:r>
            <a:endParaRPr kumimoji="0" lang="en-IN" sz="1800" i="0" u="none" strike="noStrike" kern="0" cap="none" spc="0" normalizeH="0" baseline="0" noProof="0" dirty="0">
              <a:ln>
                <a:noFill/>
              </a:ln>
              <a:solidFill>
                <a:srgbClr val="000000"/>
              </a:solidFill>
              <a:effectLst/>
              <a:uLnTx/>
              <a:uFillTx/>
              <a:latin typeface="Times New Roman"/>
              <a:cs typeface="Times New Roman"/>
              <a:sym typeface="Times New Roman"/>
            </a:endParaRPr>
          </a:p>
        </p:txBody>
      </p:sp>
      <p:sp>
        <p:nvSpPr>
          <p:cNvPr id="19" name="TextBox 18">
            <a:extLst>
              <a:ext uri="{FF2B5EF4-FFF2-40B4-BE49-F238E27FC236}">
                <a16:creationId xmlns:a16="http://schemas.microsoft.com/office/drawing/2014/main" id="{12083D34-F709-4456-893F-82EFF37F047F}"/>
              </a:ext>
            </a:extLst>
          </p:cNvPr>
          <p:cNvSpPr txBox="1"/>
          <p:nvPr/>
        </p:nvSpPr>
        <p:spPr>
          <a:xfrm>
            <a:off x="8780849" y="4225890"/>
            <a:ext cx="1348971" cy="300339"/>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000000"/>
                </a:solidFill>
                <a:latin typeface="Times New Roman"/>
                <a:cs typeface="Times New Roman"/>
                <a:sym typeface="Times New Roman"/>
              </a:rPr>
              <a:t>Continuous</a:t>
            </a:r>
            <a:endParaRPr kumimoji="0" lang="en-IN" sz="1800" i="0" u="none" strike="noStrike" kern="0" cap="none" spc="0" normalizeH="0" baseline="0" noProof="0" dirty="0">
              <a:ln>
                <a:noFill/>
              </a:ln>
              <a:solidFill>
                <a:srgbClr val="000000"/>
              </a:solidFill>
              <a:effectLst/>
              <a:uLnTx/>
              <a:uFillTx/>
              <a:latin typeface="Times New Roman"/>
              <a:cs typeface="Times New Roman"/>
              <a:sym typeface="Times New Roman"/>
            </a:endParaRPr>
          </a:p>
        </p:txBody>
      </p:sp>
      <p:cxnSp>
        <p:nvCxnSpPr>
          <p:cNvPr id="21" name="Connector: Elbow 20">
            <a:extLst>
              <a:ext uri="{FF2B5EF4-FFF2-40B4-BE49-F238E27FC236}">
                <a16:creationId xmlns:a16="http://schemas.microsoft.com/office/drawing/2014/main" id="{10C77512-04E7-4DA0-B5DD-286125619D8A}"/>
              </a:ext>
            </a:extLst>
          </p:cNvPr>
          <p:cNvCxnSpPr>
            <a:cxnSpLocks/>
            <a:stCxn id="8" idx="2"/>
            <a:endCxn id="15" idx="0"/>
          </p:cNvCxnSpPr>
          <p:nvPr/>
        </p:nvCxnSpPr>
        <p:spPr>
          <a:xfrm rot="5400000">
            <a:off x="1746966" y="2719635"/>
            <a:ext cx="909556" cy="23500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F883B2B-6AF4-48E0-B75B-710252A9BD8B}"/>
              </a:ext>
            </a:extLst>
          </p:cNvPr>
          <p:cNvCxnSpPr>
            <a:stCxn id="8" idx="2"/>
            <a:endCxn id="17" idx="0"/>
          </p:cNvCxnSpPr>
          <p:nvPr/>
        </p:nvCxnSpPr>
        <p:spPr>
          <a:xfrm rot="16200000" flipH="1">
            <a:off x="3842554" y="2974054"/>
            <a:ext cx="908507" cy="1840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24B2E0-87E6-4D42-A95F-7EA11B16A4A4}"/>
              </a:ext>
            </a:extLst>
          </p:cNvPr>
          <p:cNvCxnSpPr>
            <a:endCxn id="16" idx="0"/>
          </p:cNvCxnSpPr>
          <p:nvPr/>
        </p:nvCxnSpPr>
        <p:spPr>
          <a:xfrm>
            <a:off x="3376748" y="3877232"/>
            <a:ext cx="0" cy="471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5199D8E-0384-4543-A87B-5CF51BAA1660}"/>
              </a:ext>
            </a:extLst>
          </p:cNvPr>
          <p:cNvCxnSpPr>
            <a:cxnSpLocks/>
            <a:stCxn id="9" idx="2"/>
            <a:endCxn id="18" idx="0"/>
          </p:cNvCxnSpPr>
          <p:nvPr/>
        </p:nvCxnSpPr>
        <p:spPr>
          <a:xfrm rot="5400000">
            <a:off x="7680369" y="3379906"/>
            <a:ext cx="918657" cy="7733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C958889-4412-4FC7-B9CB-E0EBFFAFBB2D}"/>
              </a:ext>
            </a:extLst>
          </p:cNvPr>
          <p:cNvCxnSpPr>
            <a:cxnSpLocks/>
            <a:stCxn id="9" idx="2"/>
            <a:endCxn id="19" idx="0"/>
          </p:cNvCxnSpPr>
          <p:nvPr/>
        </p:nvCxnSpPr>
        <p:spPr>
          <a:xfrm rot="16200000" flipH="1">
            <a:off x="8531515" y="3302069"/>
            <a:ext cx="918657" cy="9289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A1D0FC4-4819-404A-B520-4C6FEECEBDF7}"/>
              </a:ext>
            </a:extLst>
          </p:cNvPr>
          <p:cNvGrpSpPr/>
          <p:nvPr/>
        </p:nvGrpSpPr>
        <p:grpSpPr>
          <a:xfrm>
            <a:off x="408429" y="5190166"/>
            <a:ext cx="9721391" cy="1428853"/>
            <a:chOff x="408429" y="5190166"/>
            <a:chExt cx="9721391" cy="1428853"/>
          </a:xfrm>
        </p:grpSpPr>
        <p:sp>
          <p:nvSpPr>
            <p:cNvPr id="39" name="TextBox 38">
              <a:extLst>
                <a:ext uri="{FF2B5EF4-FFF2-40B4-BE49-F238E27FC236}">
                  <a16:creationId xmlns:a16="http://schemas.microsoft.com/office/drawing/2014/main" id="{78BDE90D-EECD-4E4F-8DE5-14309FBD6ACC}"/>
                </a:ext>
              </a:extLst>
            </p:cNvPr>
            <p:cNvSpPr txBox="1"/>
            <p:nvPr/>
          </p:nvSpPr>
          <p:spPr>
            <a:xfrm>
              <a:off x="408429" y="6318680"/>
              <a:ext cx="1236617" cy="300339"/>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7030A0"/>
                  </a:solidFill>
                  <a:latin typeface="Times New Roman"/>
                  <a:cs typeface="Times New Roman"/>
                  <a:sym typeface="Times New Roman"/>
                </a:rPr>
                <a:t>‘Religion’</a:t>
              </a:r>
              <a:endParaRPr kumimoji="0" lang="en-IN" sz="1800" i="0" u="none" strike="noStrike" kern="0" cap="none" spc="0" normalizeH="0" baseline="0" noProof="0" dirty="0">
                <a:ln>
                  <a:noFill/>
                </a:ln>
                <a:solidFill>
                  <a:srgbClr val="7030A0"/>
                </a:solidFill>
                <a:effectLst/>
                <a:uLnTx/>
                <a:uFillTx/>
                <a:latin typeface="Times New Roman"/>
                <a:cs typeface="Times New Roman"/>
                <a:sym typeface="Times New Roman"/>
              </a:endParaRPr>
            </a:p>
          </p:txBody>
        </p:sp>
        <p:sp>
          <p:nvSpPr>
            <p:cNvPr id="40" name="TextBox 39">
              <a:extLst>
                <a:ext uri="{FF2B5EF4-FFF2-40B4-BE49-F238E27FC236}">
                  <a16:creationId xmlns:a16="http://schemas.microsoft.com/office/drawing/2014/main" id="{48F2BCDF-2DA1-4C26-AC43-54F7CE757953}"/>
                </a:ext>
              </a:extLst>
            </p:cNvPr>
            <p:cNvSpPr txBox="1"/>
            <p:nvPr/>
          </p:nvSpPr>
          <p:spPr>
            <a:xfrm>
              <a:off x="2603210" y="6036552"/>
              <a:ext cx="1108168" cy="582467"/>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7030A0"/>
                  </a:solidFill>
                  <a:latin typeface="Times New Roman"/>
                  <a:cs typeface="Times New Roman"/>
                  <a:sym typeface="Times New Roman"/>
                </a:rPr>
                <a:t>‘True’/</a:t>
              </a:r>
            </a:p>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kumimoji="0" lang="en-US" sz="1800" b="1" i="0" u="none" strike="noStrike" kern="0" cap="none" spc="0" normalizeH="0" baseline="0" noProof="0" dirty="0">
                  <a:ln>
                    <a:noFill/>
                  </a:ln>
                  <a:solidFill>
                    <a:srgbClr val="7030A0"/>
                  </a:solidFill>
                  <a:effectLst/>
                  <a:uLnTx/>
                  <a:uFillTx/>
                  <a:latin typeface="Times New Roman"/>
                  <a:cs typeface="Times New Roman"/>
                  <a:sym typeface="Times New Roman"/>
                </a:rPr>
                <a:t>‘False’</a:t>
              </a:r>
              <a:endParaRPr kumimoji="0" lang="en-IN" sz="1800" i="0" u="none" strike="noStrike" kern="0" cap="none" spc="0" normalizeH="0" baseline="0" noProof="0" dirty="0">
                <a:ln>
                  <a:noFill/>
                </a:ln>
                <a:solidFill>
                  <a:srgbClr val="7030A0"/>
                </a:solidFill>
                <a:effectLst/>
                <a:uLnTx/>
                <a:uFillTx/>
                <a:latin typeface="Times New Roman"/>
                <a:cs typeface="Times New Roman"/>
                <a:sym typeface="Times New Roman"/>
              </a:endParaRPr>
            </a:p>
          </p:txBody>
        </p:sp>
        <p:sp>
          <p:nvSpPr>
            <p:cNvPr id="41" name="TextBox 40">
              <a:extLst>
                <a:ext uri="{FF2B5EF4-FFF2-40B4-BE49-F238E27FC236}">
                  <a16:creationId xmlns:a16="http://schemas.microsoft.com/office/drawing/2014/main" id="{4990017D-4318-486E-9E0F-A83D3649EF5B}"/>
                </a:ext>
              </a:extLst>
            </p:cNvPr>
            <p:cNvSpPr txBox="1"/>
            <p:nvPr/>
          </p:nvSpPr>
          <p:spPr>
            <a:xfrm>
              <a:off x="4569394" y="5190166"/>
              <a:ext cx="1700778" cy="1428853"/>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7030A0"/>
                  </a:solidFill>
                  <a:latin typeface="Times New Roman"/>
                  <a:cs typeface="Times New Roman"/>
                  <a:sym typeface="Times New Roman"/>
                </a:rPr>
                <a:t>‘Uneducated’</a:t>
              </a:r>
            </a:p>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kumimoji="0" lang="en-US" sz="1800" b="1" i="0" u="none" strike="noStrike" kern="0" cap="none" spc="0" normalizeH="0" baseline="0" noProof="0" dirty="0">
                  <a:ln>
                    <a:noFill/>
                  </a:ln>
                  <a:solidFill>
                    <a:srgbClr val="7030A0"/>
                  </a:solidFill>
                  <a:effectLst/>
                  <a:uLnTx/>
                  <a:uFillTx/>
                  <a:latin typeface="Times New Roman"/>
                  <a:cs typeface="Times New Roman"/>
                  <a:sym typeface="Times New Roman"/>
                </a:rPr>
                <a:t>‘Class X’</a:t>
              </a:r>
            </a:p>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kumimoji="0" lang="en-US" sz="1800" b="1" i="0" u="none" strike="noStrike" kern="0" cap="none" spc="0" normalizeH="0" baseline="0" noProof="0" dirty="0">
                  <a:ln>
                    <a:noFill/>
                  </a:ln>
                  <a:solidFill>
                    <a:srgbClr val="7030A0"/>
                  </a:solidFill>
                  <a:effectLst/>
                  <a:uLnTx/>
                  <a:uFillTx/>
                  <a:latin typeface="Times New Roman"/>
                  <a:cs typeface="Times New Roman"/>
                  <a:sym typeface="Times New Roman"/>
                </a:rPr>
                <a:t>‘Class </a:t>
              </a:r>
              <a:r>
                <a:rPr lang="en-US" sz="1800" b="1" dirty="0">
                  <a:solidFill>
                    <a:srgbClr val="7030A0"/>
                  </a:solidFill>
                  <a:latin typeface="Times New Roman"/>
                  <a:cs typeface="Times New Roman"/>
                  <a:sym typeface="Times New Roman"/>
                </a:rPr>
                <a:t>XII’</a:t>
              </a:r>
            </a:p>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7030A0"/>
                  </a:solidFill>
                  <a:latin typeface="Times New Roman"/>
                  <a:cs typeface="Times New Roman"/>
                  <a:sym typeface="Times New Roman"/>
                </a:rPr>
                <a:t>‘UG’</a:t>
              </a:r>
            </a:p>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kumimoji="0" lang="en-US" sz="1800" b="1" i="0" u="none" strike="noStrike" kern="0" cap="none" spc="0" normalizeH="0" baseline="0" noProof="0" dirty="0">
                  <a:ln>
                    <a:noFill/>
                  </a:ln>
                  <a:solidFill>
                    <a:srgbClr val="7030A0"/>
                  </a:solidFill>
                  <a:effectLst/>
                  <a:uLnTx/>
                  <a:uFillTx/>
                  <a:latin typeface="Times New Roman"/>
                  <a:cs typeface="Times New Roman"/>
                  <a:sym typeface="Times New Roman"/>
                </a:rPr>
                <a:t>‘PG’</a:t>
              </a:r>
              <a:endParaRPr kumimoji="0" lang="en-IN" sz="1800" i="0" u="none" strike="noStrike" kern="0" cap="none" spc="0" normalizeH="0" baseline="0" noProof="0" dirty="0">
                <a:ln>
                  <a:noFill/>
                </a:ln>
                <a:solidFill>
                  <a:srgbClr val="7030A0"/>
                </a:solidFill>
                <a:effectLst/>
                <a:uLnTx/>
                <a:uFillTx/>
                <a:latin typeface="Times New Roman"/>
                <a:cs typeface="Times New Roman"/>
                <a:sym typeface="Times New Roman"/>
              </a:endParaRPr>
            </a:p>
          </p:txBody>
        </p:sp>
        <p:sp>
          <p:nvSpPr>
            <p:cNvPr id="47" name="TextBox 46">
              <a:extLst>
                <a:ext uri="{FF2B5EF4-FFF2-40B4-BE49-F238E27FC236}">
                  <a16:creationId xmlns:a16="http://schemas.microsoft.com/office/drawing/2014/main" id="{195A7BB6-3812-4400-BA3A-C89936E5C5D8}"/>
                </a:ext>
              </a:extLst>
            </p:cNvPr>
            <p:cNvSpPr txBox="1"/>
            <p:nvPr/>
          </p:nvSpPr>
          <p:spPr>
            <a:xfrm>
              <a:off x="6825573" y="6036552"/>
              <a:ext cx="1700778" cy="582467"/>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kumimoji="0" lang="en-US" sz="1800" b="1" i="0" u="none" strike="noStrike" kern="0" cap="none" spc="0" normalizeH="0" baseline="0" noProof="0" dirty="0">
                  <a:ln>
                    <a:noFill/>
                  </a:ln>
                  <a:solidFill>
                    <a:srgbClr val="7030A0"/>
                  </a:solidFill>
                  <a:effectLst/>
                  <a:uLnTx/>
                  <a:uFillTx/>
                  <a:latin typeface="Times New Roman"/>
                  <a:cs typeface="Times New Roman"/>
                  <a:sym typeface="Times New Roman"/>
                </a:rPr>
                <a:t>‘Family size’</a:t>
              </a:r>
            </a:p>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800" b="1" dirty="0">
                  <a:solidFill>
                    <a:srgbClr val="7030A0"/>
                  </a:solidFill>
                  <a:latin typeface="Times New Roman"/>
                  <a:cs typeface="Times New Roman"/>
                  <a:sym typeface="Times New Roman"/>
                </a:rPr>
                <a:t>(count)</a:t>
              </a:r>
              <a:endParaRPr kumimoji="0" lang="en-US" sz="1800" b="1" i="0" u="none" strike="noStrike" kern="0" cap="none" spc="0" normalizeH="0" baseline="0" noProof="0" dirty="0">
                <a:ln>
                  <a:noFill/>
                </a:ln>
                <a:solidFill>
                  <a:srgbClr val="7030A0"/>
                </a:solidFill>
                <a:effectLst/>
                <a:uLnTx/>
                <a:uFillTx/>
                <a:latin typeface="Times New Roman"/>
                <a:cs typeface="Times New Roman"/>
                <a:sym typeface="Times New Roman"/>
              </a:endParaRPr>
            </a:p>
          </p:txBody>
        </p:sp>
        <p:sp>
          <p:nvSpPr>
            <p:cNvPr id="48" name="TextBox 47">
              <a:extLst>
                <a:ext uri="{FF2B5EF4-FFF2-40B4-BE49-F238E27FC236}">
                  <a16:creationId xmlns:a16="http://schemas.microsoft.com/office/drawing/2014/main" id="{F49073E0-B9DE-47DD-8ED4-A4B16156F377}"/>
                </a:ext>
              </a:extLst>
            </p:cNvPr>
            <p:cNvSpPr txBox="1"/>
            <p:nvPr/>
          </p:nvSpPr>
          <p:spPr>
            <a:xfrm>
              <a:off x="8780849" y="6039373"/>
              <a:ext cx="1348971" cy="579646"/>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kumimoji="0" lang="en-US" sz="1800" b="1" i="0" u="none" strike="noStrike" kern="0" cap="none" spc="0" normalizeH="0" baseline="0" noProof="0" dirty="0">
                  <a:ln>
                    <a:noFill/>
                  </a:ln>
                  <a:solidFill>
                    <a:srgbClr val="7030A0"/>
                  </a:solidFill>
                  <a:effectLst/>
                  <a:uLnTx/>
                  <a:uFillTx/>
                  <a:latin typeface="Times New Roman"/>
                  <a:cs typeface="Times New Roman"/>
                  <a:sym typeface="Times New Roman"/>
                </a:rPr>
                <a:t>‘Weight’</a:t>
              </a:r>
            </a:p>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kumimoji="0" lang="en-US" sz="1600" b="1" i="0" u="none" strike="noStrike" kern="0" cap="none" spc="0" normalizeH="0" baseline="0" noProof="0" dirty="0">
                  <a:ln>
                    <a:noFill/>
                  </a:ln>
                  <a:solidFill>
                    <a:srgbClr val="7030A0"/>
                  </a:solidFill>
                  <a:effectLst/>
                  <a:uLnTx/>
                  <a:uFillTx/>
                  <a:latin typeface="Times New Roman"/>
                  <a:cs typeface="Times New Roman"/>
                  <a:sym typeface="Times New Roman"/>
                </a:rPr>
                <a:t>(in Kgs)</a:t>
              </a:r>
            </a:p>
          </p:txBody>
        </p:sp>
      </p:grpSp>
      <p:sp>
        <p:nvSpPr>
          <p:cNvPr id="49" name="TextBox 48">
            <a:extLst>
              <a:ext uri="{FF2B5EF4-FFF2-40B4-BE49-F238E27FC236}">
                <a16:creationId xmlns:a16="http://schemas.microsoft.com/office/drawing/2014/main" id="{B7219D44-36BB-45FA-80AE-15AADB46DDC3}"/>
              </a:ext>
            </a:extLst>
          </p:cNvPr>
          <p:cNvSpPr txBox="1"/>
          <p:nvPr/>
        </p:nvSpPr>
        <p:spPr>
          <a:xfrm>
            <a:off x="2374804" y="1542115"/>
            <a:ext cx="1601721" cy="523220"/>
          </a:xfrm>
          <a:prstGeom prst="rect">
            <a:avLst/>
          </a:prstGeom>
          <a:noFill/>
        </p:spPr>
        <p:txBody>
          <a:bodyPr wrap="none" rtlCol="0">
            <a:spAutoFit/>
          </a:bodyPr>
          <a:lstStyle/>
          <a:p>
            <a:pPr algn="ctr"/>
            <a:r>
              <a:rPr lang="en-US" b="1" dirty="0"/>
              <a:t>Primary</a:t>
            </a:r>
            <a:r>
              <a:rPr lang="en-IN" b="1" dirty="0"/>
              <a:t> Data</a:t>
            </a:r>
          </a:p>
          <a:p>
            <a:pPr algn="ctr"/>
            <a:r>
              <a:rPr lang="en-IN" dirty="0"/>
              <a:t>“Collected afresh”</a:t>
            </a:r>
            <a:endParaRPr lang="en-US" dirty="0"/>
          </a:p>
        </p:txBody>
      </p:sp>
      <p:sp>
        <p:nvSpPr>
          <p:cNvPr id="50" name="Arrow: Right 49">
            <a:extLst>
              <a:ext uri="{FF2B5EF4-FFF2-40B4-BE49-F238E27FC236}">
                <a16:creationId xmlns:a16="http://schemas.microsoft.com/office/drawing/2014/main" id="{0CCAED1E-CFE2-42E9-947B-925FE658A925}"/>
              </a:ext>
            </a:extLst>
          </p:cNvPr>
          <p:cNvSpPr/>
          <p:nvPr/>
        </p:nvSpPr>
        <p:spPr>
          <a:xfrm>
            <a:off x="4136572" y="1737006"/>
            <a:ext cx="505097" cy="126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Arrow: Right 50">
            <a:extLst>
              <a:ext uri="{FF2B5EF4-FFF2-40B4-BE49-F238E27FC236}">
                <a16:creationId xmlns:a16="http://schemas.microsoft.com/office/drawing/2014/main" id="{491D3CA2-A99D-43E0-BFF4-2EED3997FE65}"/>
              </a:ext>
            </a:extLst>
          </p:cNvPr>
          <p:cNvSpPr/>
          <p:nvPr/>
        </p:nvSpPr>
        <p:spPr>
          <a:xfrm rot="10800000">
            <a:off x="6573024" y="1745712"/>
            <a:ext cx="505097" cy="126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AA909A69-83B2-4990-88E0-A11AAD0E4E77}"/>
              </a:ext>
            </a:extLst>
          </p:cNvPr>
          <p:cNvSpPr txBox="1"/>
          <p:nvPr/>
        </p:nvSpPr>
        <p:spPr>
          <a:xfrm>
            <a:off x="7151830" y="1419537"/>
            <a:ext cx="2024913" cy="738664"/>
          </a:xfrm>
          <a:prstGeom prst="rect">
            <a:avLst/>
          </a:prstGeom>
          <a:noFill/>
        </p:spPr>
        <p:txBody>
          <a:bodyPr wrap="none" rtlCol="0">
            <a:spAutoFit/>
          </a:bodyPr>
          <a:lstStyle/>
          <a:p>
            <a:pPr algn="ctr"/>
            <a:r>
              <a:rPr lang="en-US" b="1" dirty="0"/>
              <a:t>Secondary</a:t>
            </a:r>
            <a:r>
              <a:rPr lang="en-IN" b="1" dirty="0"/>
              <a:t> Data</a:t>
            </a:r>
          </a:p>
          <a:p>
            <a:pPr algn="ctr"/>
            <a:r>
              <a:rPr lang="en-IN" dirty="0"/>
              <a:t>“Legacy data collected </a:t>
            </a:r>
          </a:p>
          <a:p>
            <a:pPr algn="ctr"/>
            <a:r>
              <a:rPr lang="en-IN" dirty="0"/>
              <a:t>for other purposes”</a:t>
            </a:r>
            <a:endParaRPr lang="en-US" dirty="0"/>
          </a:p>
        </p:txBody>
      </p:sp>
      <p:sp>
        <p:nvSpPr>
          <p:cNvPr id="56" name="TextBox 55">
            <a:extLst>
              <a:ext uri="{FF2B5EF4-FFF2-40B4-BE49-F238E27FC236}">
                <a16:creationId xmlns:a16="http://schemas.microsoft.com/office/drawing/2014/main" id="{F439B746-886E-412D-9384-19D674F7B3F9}"/>
              </a:ext>
            </a:extLst>
          </p:cNvPr>
          <p:cNvSpPr txBox="1"/>
          <p:nvPr/>
        </p:nvSpPr>
        <p:spPr>
          <a:xfrm>
            <a:off x="1792203" y="4965924"/>
            <a:ext cx="1141995" cy="297517"/>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600" b="1" dirty="0">
                <a:solidFill>
                  <a:srgbClr val="000000"/>
                </a:solidFill>
                <a:latin typeface="Times New Roman"/>
                <a:cs typeface="Times New Roman"/>
                <a:sym typeface="Times New Roman"/>
              </a:rPr>
              <a:t>Symmetric</a:t>
            </a:r>
            <a:endParaRPr kumimoji="0" lang="en-IN" sz="1600" i="0" u="none" strike="noStrike" kern="0" cap="none" spc="0" normalizeH="0" baseline="0" noProof="0" dirty="0">
              <a:ln>
                <a:noFill/>
              </a:ln>
              <a:solidFill>
                <a:srgbClr val="000000"/>
              </a:solidFill>
              <a:effectLst/>
              <a:uLnTx/>
              <a:uFillTx/>
              <a:latin typeface="Times New Roman"/>
              <a:cs typeface="Times New Roman"/>
              <a:sym typeface="Times New Roman"/>
            </a:endParaRPr>
          </a:p>
        </p:txBody>
      </p:sp>
      <p:sp>
        <p:nvSpPr>
          <p:cNvPr id="58" name="TextBox 57">
            <a:extLst>
              <a:ext uri="{FF2B5EF4-FFF2-40B4-BE49-F238E27FC236}">
                <a16:creationId xmlns:a16="http://schemas.microsoft.com/office/drawing/2014/main" id="{92D97670-13C0-4600-8604-42CEF5A4047D}"/>
              </a:ext>
            </a:extLst>
          </p:cNvPr>
          <p:cNvSpPr txBox="1"/>
          <p:nvPr/>
        </p:nvSpPr>
        <p:spPr>
          <a:xfrm>
            <a:off x="3111516" y="4949228"/>
            <a:ext cx="1248981" cy="297517"/>
          </a:xfrm>
          <a:prstGeom prst="rect">
            <a:avLst/>
          </a:prstGeom>
          <a:ln w="9525"/>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ts val="1600"/>
              </a:lnSpc>
              <a:spcBef>
                <a:spcPts val="640"/>
              </a:spcBef>
              <a:spcAft>
                <a:spcPts val="0"/>
              </a:spcAft>
              <a:buClr>
                <a:srgbClr val="000000"/>
              </a:buClr>
              <a:buSzPts val="3200"/>
              <a:buFont typeface="Arial"/>
              <a:buNone/>
              <a:tabLst/>
              <a:defRPr/>
            </a:pPr>
            <a:r>
              <a:rPr lang="en-US" sz="1600" b="1" dirty="0">
                <a:solidFill>
                  <a:srgbClr val="000000"/>
                </a:solidFill>
                <a:latin typeface="Times New Roman"/>
                <a:cs typeface="Times New Roman"/>
                <a:sym typeface="Times New Roman"/>
              </a:rPr>
              <a:t>Asymmetric</a:t>
            </a:r>
            <a:endParaRPr kumimoji="0" lang="en-IN" sz="1600" i="0" u="none" strike="noStrike" kern="0" cap="none" spc="0" normalizeH="0" baseline="0" noProof="0" dirty="0">
              <a:ln>
                <a:noFill/>
              </a:ln>
              <a:solidFill>
                <a:srgbClr val="000000"/>
              </a:solidFill>
              <a:effectLst/>
              <a:uLnTx/>
              <a:uFillTx/>
              <a:latin typeface="Times New Roman"/>
              <a:cs typeface="Times New Roman"/>
              <a:sym typeface="Times New Roman"/>
            </a:endParaRPr>
          </a:p>
        </p:txBody>
      </p:sp>
      <p:cxnSp>
        <p:nvCxnSpPr>
          <p:cNvPr id="60" name="Connector: Elbow 59">
            <a:extLst>
              <a:ext uri="{FF2B5EF4-FFF2-40B4-BE49-F238E27FC236}">
                <a16:creationId xmlns:a16="http://schemas.microsoft.com/office/drawing/2014/main" id="{31978D46-2751-4BF6-A2EA-3BAF9194FC37}"/>
              </a:ext>
            </a:extLst>
          </p:cNvPr>
          <p:cNvCxnSpPr>
            <a:cxnSpLocks/>
            <a:stCxn id="16" idx="2"/>
            <a:endCxn id="56" idx="0"/>
          </p:cNvCxnSpPr>
          <p:nvPr/>
        </p:nvCxnSpPr>
        <p:spPr>
          <a:xfrm rot="5400000">
            <a:off x="2711367" y="4300542"/>
            <a:ext cx="317217" cy="10135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E039CF4-D5B9-4138-82BE-B40F15C45AA8}"/>
              </a:ext>
            </a:extLst>
          </p:cNvPr>
          <p:cNvCxnSpPr>
            <a:cxnSpLocks/>
            <a:stCxn id="16" idx="2"/>
            <a:endCxn id="58" idx="0"/>
          </p:cNvCxnSpPr>
          <p:nvPr/>
        </p:nvCxnSpPr>
        <p:spPr>
          <a:xfrm rot="16200000" flipH="1">
            <a:off x="3406117" y="4619337"/>
            <a:ext cx="300521" cy="359259"/>
          </a:xfrm>
          <a:prstGeom prst="bentConnector3">
            <a:avLst>
              <a:gd name="adj1" fmla="val 5307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15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5dcda854b2_0_14"/>
          <p:cNvSpPr txBox="1">
            <a:spLocks noGrp="1"/>
          </p:cNvSpPr>
          <p:nvPr>
            <p:ph type="title"/>
          </p:nvPr>
        </p:nvSpPr>
        <p:spPr>
          <a:xfrm>
            <a:off x="609600" y="162856"/>
            <a:ext cx="10972800" cy="915988"/>
          </a:xfrm>
          <a:prstGeom prst="rect">
            <a:avLst/>
          </a:prstGeom>
        </p:spPr>
        <p:txBody>
          <a:bodyPr spcFirstLastPara="1" wrap="square" lIns="91425" tIns="45700" rIns="91425" bIns="45700" anchor="ctr" anchorCtr="0">
            <a:noAutofit/>
          </a:bodyPr>
          <a:lstStyle/>
          <a:p>
            <a:pPr marL="0" lvl="0" indent="0" algn="l" rtl="0">
              <a:spcBef>
                <a:spcPts val="480"/>
              </a:spcBef>
              <a:spcAft>
                <a:spcPts val="0"/>
              </a:spcAft>
              <a:buNone/>
            </a:pPr>
            <a:r>
              <a:rPr lang="en-IN" sz="3200" u="sng" dirty="0">
                <a:latin typeface="Corbel" panose="020B0503020204020204" pitchFamily="34" charset="0"/>
                <a:ea typeface="Times New Roman"/>
                <a:cs typeface="Times New Roman"/>
                <a:sym typeface="Times New Roman"/>
              </a:rPr>
              <a:t>Data Objects, Attributes and its Types</a:t>
            </a:r>
            <a:endParaRPr sz="3200" u="sng" dirty="0">
              <a:latin typeface="Corbel" panose="020B0503020204020204" pitchFamily="34" charset="0"/>
            </a:endParaRPr>
          </a:p>
        </p:txBody>
      </p:sp>
      <p:sp>
        <p:nvSpPr>
          <p:cNvPr id="202" name="Google Shape;202;g5dcda854b2_0_14"/>
          <p:cNvSpPr txBox="1">
            <a:spLocks noGrp="1"/>
          </p:cNvSpPr>
          <p:nvPr>
            <p:ph type="body" idx="1"/>
          </p:nvPr>
        </p:nvSpPr>
        <p:spPr>
          <a:xfrm>
            <a:off x="609600" y="1285875"/>
            <a:ext cx="10972800" cy="4526100"/>
          </a:xfrm>
          <a:prstGeom prst="rect">
            <a:avLst/>
          </a:prstGeom>
        </p:spPr>
        <p:txBody>
          <a:bodyPr spcFirstLastPara="1" wrap="square" lIns="91425" tIns="45700" rIns="91425" bIns="45700" anchor="t" anchorCtr="0">
            <a:noAutofit/>
          </a:bodyPr>
          <a:lstStyle/>
          <a:p>
            <a:pPr marL="0" lvl="0" indent="0">
              <a:buNone/>
            </a:pPr>
            <a:r>
              <a:rPr lang="en-IN" sz="3000" b="1" dirty="0">
                <a:latin typeface="Times New Roman"/>
                <a:cs typeface="Times New Roman"/>
                <a:sym typeface="Times New Roman"/>
              </a:rPr>
              <a:t>Data Objects</a:t>
            </a:r>
            <a:endParaRPr sz="3000" b="1" dirty="0">
              <a:latin typeface="Times New Roman"/>
              <a:cs typeface="Times New Roman"/>
              <a:sym typeface="Times New Roman"/>
            </a:endParaRPr>
          </a:p>
          <a:p>
            <a:pPr marL="457200" lvl="0" indent="-381000" algn="l" rtl="0">
              <a:spcBef>
                <a:spcPts val="640"/>
              </a:spcBef>
              <a:spcAft>
                <a:spcPts val="0"/>
              </a:spcAft>
              <a:buSzPts val="2400"/>
              <a:buFont typeface="Times New Roman"/>
              <a:buChar char="•"/>
            </a:pPr>
            <a:r>
              <a:rPr lang="en-IN" sz="2400" b="1" dirty="0">
                <a:latin typeface="Times New Roman"/>
                <a:ea typeface="Times New Roman"/>
                <a:cs typeface="Times New Roman"/>
                <a:sym typeface="Times New Roman"/>
              </a:rPr>
              <a:t>Data sets </a:t>
            </a:r>
            <a:r>
              <a:rPr lang="en-IN" sz="2400" dirty="0">
                <a:latin typeface="Times New Roman"/>
                <a:ea typeface="Times New Roman"/>
                <a:cs typeface="Times New Roman"/>
                <a:sym typeface="Times New Roman"/>
              </a:rPr>
              <a:t>are made up of </a:t>
            </a:r>
            <a:r>
              <a:rPr lang="en-IN" sz="2400" b="1" dirty="0">
                <a:latin typeface="Times New Roman"/>
                <a:ea typeface="Times New Roman"/>
                <a:cs typeface="Times New Roman"/>
                <a:sym typeface="Times New Roman"/>
              </a:rPr>
              <a:t>Data Objects</a:t>
            </a:r>
            <a:r>
              <a:rPr lang="en-IN" sz="2400" dirty="0">
                <a:latin typeface="Times New Roman"/>
                <a:ea typeface="Times New Roman"/>
                <a:cs typeface="Times New Roman"/>
                <a:sym typeface="Times New Roman"/>
              </a:rPr>
              <a:t>.</a:t>
            </a: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A data object represents an entity.</a:t>
            </a: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Data objects are described by attributes.</a:t>
            </a: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Examples:</a:t>
            </a:r>
            <a:endParaRPr sz="2400" dirty="0">
              <a:latin typeface="Times New Roman"/>
              <a:ea typeface="Times New Roman"/>
              <a:cs typeface="Times New Roman"/>
              <a:sym typeface="Times New Roman"/>
            </a:endParaRPr>
          </a:p>
          <a:p>
            <a:pPr marL="914400" lvl="1" indent="-381000" algn="l" rtl="0">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sale database : customers, sales</a:t>
            </a:r>
            <a:endParaRPr sz="2400" dirty="0">
              <a:latin typeface="Times New Roman"/>
              <a:ea typeface="Times New Roman"/>
              <a:cs typeface="Times New Roman"/>
              <a:sym typeface="Times New Roman"/>
            </a:endParaRPr>
          </a:p>
          <a:p>
            <a:pPr marL="914400" lvl="1" indent="-381000" algn="l" rtl="0">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medical database: patients, treatments</a:t>
            </a:r>
          </a:p>
          <a:p>
            <a:pPr marL="533400" lvl="1" indent="0" algn="l" rtl="0">
              <a:spcBef>
                <a:spcPts val="0"/>
              </a:spcBef>
              <a:spcAft>
                <a:spcPts val="0"/>
              </a:spcAft>
              <a:buSzPts val="2400"/>
              <a:buNone/>
            </a:pPr>
            <a:endParaRPr lang="en-IN" sz="2400" dirty="0">
              <a:latin typeface="Times New Roman"/>
              <a:ea typeface="Times New Roman"/>
              <a:cs typeface="Times New Roman"/>
              <a:sym typeface="Times New Roman"/>
            </a:endParaRPr>
          </a:p>
          <a:p>
            <a:pPr marL="0" indent="0">
              <a:buFont typeface="Arial"/>
              <a:buNone/>
            </a:pPr>
            <a:r>
              <a:rPr lang="en-US" sz="3000" b="1" dirty="0">
                <a:latin typeface="Times New Roman"/>
                <a:ea typeface="Times New Roman"/>
                <a:cs typeface="Times New Roman"/>
                <a:sym typeface="Times New Roman"/>
              </a:rPr>
              <a:t>Attributes </a:t>
            </a:r>
          </a:p>
          <a:p>
            <a:pPr indent="-381000">
              <a:spcBef>
                <a:spcPts val="0"/>
              </a:spcBef>
              <a:buSzPts val="2400"/>
              <a:buFont typeface="Times New Roman"/>
              <a:buChar char="•"/>
            </a:pPr>
            <a:r>
              <a:rPr lang="en-US" sz="2400" dirty="0">
                <a:latin typeface="Times New Roman"/>
                <a:cs typeface="Times New Roman"/>
                <a:sym typeface="Times New Roman"/>
              </a:rPr>
              <a:t>Attribute: a data field, representing a characteristic or feature of a data object. Example: </a:t>
            </a:r>
            <a:r>
              <a:rPr lang="en-US" sz="2400" dirty="0" err="1">
                <a:latin typeface="Times New Roman"/>
                <a:cs typeface="Times New Roman"/>
                <a:sym typeface="Times New Roman"/>
              </a:rPr>
              <a:t>customer_ID</a:t>
            </a:r>
            <a:r>
              <a:rPr lang="en-US" sz="2400" dirty="0">
                <a:latin typeface="Times New Roman"/>
                <a:cs typeface="Times New Roman"/>
                <a:sym typeface="Times New Roman"/>
              </a:rPr>
              <a:t>, name, address</a:t>
            </a:r>
          </a:p>
          <a:p>
            <a:pPr indent="-381000">
              <a:spcBef>
                <a:spcPts val="0"/>
              </a:spcBef>
              <a:buSzPts val="2400"/>
              <a:buFont typeface="Times New Roman"/>
              <a:buChar char="•"/>
            </a:pPr>
            <a:r>
              <a:rPr lang="en-US" sz="2400" dirty="0">
                <a:latin typeface="Times New Roman"/>
                <a:cs typeface="Times New Roman"/>
                <a:sym typeface="Times New Roman"/>
              </a:rPr>
              <a:t>Attribute Types: Nominal, Binary, Ordinal, Numeric</a:t>
            </a:r>
            <a:endParaRPr sz="2400" dirty="0">
              <a:latin typeface="Times New Roman"/>
              <a:cs typeface="Times New Roman"/>
              <a:sym typeface="Times New Roman"/>
            </a:endParaRPr>
          </a:p>
          <a:p>
            <a:pPr indent="-381000">
              <a:spcBef>
                <a:spcPts val="0"/>
              </a:spcBef>
              <a:buSzPts val="2400"/>
              <a:buFont typeface="Times New Roman"/>
              <a:buChar char="•"/>
            </a:pPr>
            <a:endParaRPr sz="2400" dirty="0">
              <a:latin typeface="Times New Roman"/>
              <a:cs typeface="Times New Roman"/>
              <a:sym typeface="Times New Roman"/>
            </a:endParaRPr>
          </a:p>
          <a:p>
            <a:pPr marL="914400" lvl="0" indent="0" algn="l" rtl="0">
              <a:spcBef>
                <a:spcPts val="640"/>
              </a:spcBef>
              <a:spcAft>
                <a:spcPts val="0"/>
              </a:spcAft>
              <a:buNone/>
            </a:pPr>
            <a:endParaRPr sz="2400" dirty="0">
              <a:latin typeface="Times New Roman"/>
              <a:ea typeface="Times New Roman"/>
              <a:cs typeface="Times New Roman"/>
              <a:sym typeface="Times New Roman"/>
            </a:endParaRPr>
          </a:p>
        </p:txBody>
      </p:sp>
      <p:sp>
        <p:nvSpPr>
          <p:cNvPr id="203" name="Google Shape;203;g5dcda854b2_0_14"/>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11</a:t>
            </a:fld>
            <a:endParaRPr/>
          </a:p>
        </p:txBody>
      </p:sp>
      <p:sp>
        <p:nvSpPr>
          <p:cNvPr id="2" name="TextBox 1">
            <a:extLst>
              <a:ext uri="{FF2B5EF4-FFF2-40B4-BE49-F238E27FC236}">
                <a16:creationId xmlns:a16="http://schemas.microsoft.com/office/drawing/2014/main" id="{656B8A5B-DBFA-425D-BF7B-0BE81B920595}"/>
              </a:ext>
            </a:extLst>
          </p:cNvPr>
          <p:cNvSpPr txBox="1"/>
          <p:nvPr/>
        </p:nvSpPr>
        <p:spPr>
          <a:xfrm>
            <a:off x="6734175" y="1305490"/>
            <a:ext cx="5000625" cy="2862322"/>
          </a:xfrm>
          <a:prstGeom prst="rect">
            <a:avLst/>
          </a:prstGeom>
          <a:ln w="12700"/>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Example: </a:t>
            </a:r>
          </a:p>
          <a:p>
            <a:endParaRPr lang="en-US" sz="2000" dirty="0"/>
          </a:p>
          <a:p>
            <a:r>
              <a:rPr lang="en-US" sz="2000" dirty="0"/>
              <a:t>Uber Drive </a:t>
            </a:r>
            <a:r>
              <a:rPr lang="en-US" sz="2000" b="1" dirty="0"/>
              <a:t>Dataset</a:t>
            </a:r>
          </a:p>
          <a:p>
            <a:endParaRPr lang="en-US" sz="2000" b="1" dirty="0"/>
          </a:p>
          <a:p>
            <a:r>
              <a:rPr lang="en-US" sz="2000" dirty="0"/>
              <a:t>Single Drive (Journey) </a:t>
            </a:r>
            <a:r>
              <a:rPr lang="en-US" sz="2000" b="1" dirty="0"/>
              <a:t>– Data Object</a:t>
            </a:r>
          </a:p>
          <a:p>
            <a:endParaRPr lang="en-US" sz="2000" b="1" dirty="0"/>
          </a:p>
          <a:p>
            <a:r>
              <a:rPr lang="en-US" sz="2000" dirty="0"/>
              <a:t>‘Miles’ (Journey distance) </a:t>
            </a:r>
            <a:r>
              <a:rPr lang="en-US" sz="2000" b="1" dirty="0"/>
              <a:t>– Attribute</a:t>
            </a:r>
          </a:p>
          <a:p>
            <a:endParaRPr lang="en-US" sz="2000" b="1" dirty="0"/>
          </a:p>
          <a:p>
            <a:r>
              <a:rPr lang="en-US" sz="2000" dirty="0"/>
              <a:t>‘Miles’ </a:t>
            </a:r>
            <a:r>
              <a:rPr lang="en-US" sz="2000" b="1" dirty="0"/>
              <a:t>Attribute is numeric data type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482F-57B2-4157-9183-848C83968EBE}"/>
              </a:ext>
            </a:extLst>
          </p:cNvPr>
          <p:cNvSpPr>
            <a:spLocks noGrp="1"/>
          </p:cNvSpPr>
          <p:nvPr>
            <p:ph type="title"/>
          </p:nvPr>
        </p:nvSpPr>
        <p:spPr>
          <a:xfrm>
            <a:off x="757382" y="2857500"/>
            <a:ext cx="10972800" cy="1143000"/>
          </a:xfrm>
        </p:spPr>
        <p:txBody>
          <a:bodyPr/>
          <a:lstStyle/>
          <a:p>
            <a:r>
              <a:rPr lang="en-US" b="1" dirty="0"/>
              <a:t>Week 1 : Descriptive Statistics</a:t>
            </a:r>
            <a:endParaRPr lang="en-IN" b="1" dirty="0"/>
          </a:p>
        </p:txBody>
      </p:sp>
    </p:spTree>
    <p:extLst>
      <p:ext uri="{BB962C8B-B14F-4D97-AF65-F5344CB8AC3E}">
        <p14:creationId xmlns:p14="http://schemas.microsoft.com/office/powerpoint/2010/main" val="3706652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E584-3193-4137-9B0C-17676944D91B}"/>
              </a:ext>
            </a:extLst>
          </p:cNvPr>
          <p:cNvSpPr>
            <a:spLocks noGrp="1"/>
          </p:cNvSpPr>
          <p:nvPr>
            <p:ph type="title"/>
          </p:nvPr>
        </p:nvSpPr>
        <p:spPr>
          <a:xfrm>
            <a:off x="452290" y="107292"/>
            <a:ext cx="10972800" cy="1143000"/>
          </a:xfrm>
        </p:spPr>
        <p:txBody>
          <a:bodyPr/>
          <a:lstStyle/>
          <a:p>
            <a:r>
              <a:rPr lang="en-US" u="sng" dirty="0"/>
              <a:t>Descriptive Statistics Aspects</a:t>
            </a:r>
            <a:endParaRPr lang="en-IN" u="sng" dirty="0"/>
          </a:p>
        </p:txBody>
      </p:sp>
      <p:sp>
        <p:nvSpPr>
          <p:cNvPr id="3" name="Text Placeholder 2">
            <a:extLst>
              <a:ext uri="{FF2B5EF4-FFF2-40B4-BE49-F238E27FC236}">
                <a16:creationId xmlns:a16="http://schemas.microsoft.com/office/drawing/2014/main" id="{1C997E76-CB44-4CB2-B31A-9EABAB46E682}"/>
              </a:ext>
            </a:extLst>
          </p:cNvPr>
          <p:cNvSpPr>
            <a:spLocks noGrp="1"/>
          </p:cNvSpPr>
          <p:nvPr>
            <p:ph type="body" idx="1"/>
          </p:nvPr>
        </p:nvSpPr>
        <p:spPr>
          <a:xfrm>
            <a:off x="535710" y="1290431"/>
            <a:ext cx="10972800" cy="4526100"/>
          </a:xfrm>
        </p:spPr>
        <p:txBody>
          <a:bodyPr/>
          <a:lstStyle/>
          <a:p>
            <a:pPr marL="25400" indent="0">
              <a:buNone/>
            </a:pPr>
            <a:r>
              <a:rPr lang="en-US" dirty="0"/>
              <a:t>Descriptive Statistics</a:t>
            </a:r>
          </a:p>
          <a:p>
            <a:pPr marL="25400" indent="0">
              <a:lnSpc>
                <a:spcPts val="2700"/>
              </a:lnSpc>
              <a:buNone/>
            </a:pPr>
            <a:endParaRPr lang="en-US" b="1" dirty="0"/>
          </a:p>
          <a:p>
            <a:pPr marL="25400" indent="0">
              <a:buNone/>
            </a:pPr>
            <a:r>
              <a:rPr lang="en-US" b="1" dirty="0"/>
              <a:t>Univariate Analysis</a:t>
            </a:r>
          </a:p>
          <a:p>
            <a:pPr marL="539750" indent="-514350">
              <a:buFont typeface="+mj-lt"/>
              <a:buAutoNum type="arabicPeriod"/>
            </a:pPr>
            <a:r>
              <a:rPr lang="en-US" sz="2800" dirty="0"/>
              <a:t>Frequency Distribution via </a:t>
            </a:r>
            <a:r>
              <a:rPr lang="en-US" sz="2800" b="1" u="sng" dirty="0"/>
              <a:t>histograms</a:t>
            </a:r>
            <a:r>
              <a:rPr lang="en-US" sz="2800" dirty="0"/>
              <a:t> and </a:t>
            </a:r>
            <a:r>
              <a:rPr lang="en-US" sz="2800" b="1" u="sng" dirty="0"/>
              <a:t>bar plots</a:t>
            </a:r>
            <a:endParaRPr lang="en-IN" sz="2800" b="1" u="sng" dirty="0"/>
          </a:p>
        </p:txBody>
      </p:sp>
      <p:sp>
        <p:nvSpPr>
          <p:cNvPr id="4" name="TextBox 3">
            <a:extLst>
              <a:ext uri="{FF2B5EF4-FFF2-40B4-BE49-F238E27FC236}">
                <a16:creationId xmlns:a16="http://schemas.microsoft.com/office/drawing/2014/main" id="{DFACCE6B-4440-4E8C-A0C2-DAC39EA13FB5}"/>
              </a:ext>
            </a:extLst>
          </p:cNvPr>
          <p:cNvSpPr txBox="1"/>
          <p:nvPr/>
        </p:nvSpPr>
        <p:spPr>
          <a:xfrm>
            <a:off x="5061527" y="1313884"/>
            <a:ext cx="87716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800" dirty="0"/>
              <a:t>Visual </a:t>
            </a:r>
            <a:endParaRPr lang="en-IN" sz="1800" dirty="0"/>
          </a:p>
        </p:txBody>
      </p:sp>
      <p:sp>
        <p:nvSpPr>
          <p:cNvPr id="5" name="TextBox 4">
            <a:extLst>
              <a:ext uri="{FF2B5EF4-FFF2-40B4-BE49-F238E27FC236}">
                <a16:creationId xmlns:a16="http://schemas.microsoft.com/office/drawing/2014/main" id="{A9D84989-9046-4581-83AE-FA1FCF63F096}"/>
              </a:ext>
            </a:extLst>
          </p:cNvPr>
          <p:cNvSpPr txBox="1"/>
          <p:nvPr/>
        </p:nvSpPr>
        <p:spPr>
          <a:xfrm>
            <a:off x="5061527" y="1865779"/>
            <a:ext cx="141577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800" dirty="0"/>
              <a:t>Quantitative</a:t>
            </a:r>
            <a:endParaRPr lang="en-IN" sz="1800" dirty="0"/>
          </a:p>
        </p:txBody>
      </p:sp>
      <p:cxnSp>
        <p:nvCxnSpPr>
          <p:cNvPr id="7" name="Connector: Elbow 6">
            <a:extLst>
              <a:ext uri="{FF2B5EF4-FFF2-40B4-BE49-F238E27FC236}">
                <a16:creationId xmlns:a16="http://schemas.microsoft.com/office/drawing/2014/main" id="{53DE77D9-99DB-4727-8B1C-B71D724AEC8D}"/>
              </a:ext>
            </a:extLst>
          </p:cNvPr>
          <p:cNvCxnSpPr>
            <a:cxnSpLocks/>
            <a:endCxn id="5" idx="1"/>
          </p:cNvCxnSpPr>
          <p:nvPr/>
        </p:nvCxnSpPr>
        <p:spPr>
          <a:xfrm>
            <a:off x="4257964" y="1683216"/>
            <a:ext cx="803563" cy="3672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C53F1BA-AA54-4839-AC5D-F686D9FB12BD}"/>
              </a:ext>
            </a:extLst>
          </p:cNvPr>
          <p:cNvCxnSpPr>
            <a:cxnSpLocks/>
            <a:endCxn id="4" idx="1"/>
          </p:cNvCxnSpPr>
          <p:nvPr/>
        </p:nvCxnSpPr>
        <p:spPr>
          <a:xfrm flipV="1">
            <a:off x="4257964" y="1498550"/>
            <a:ext cx="803563"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52B63A-1A92-42BB-99C1-100CBD1E80C2}"/>
              </a:ext>
            </a:extLst>
          </p:cNvPr>
          <p:cNvCxnSpPr>
            <a:stCxn id="4" idx="3"/>
          </p:cNvCxnSpPr>
          <p:nvPr/>
        </p:nvCxnSpPr>
        <p:spPr>
          <a:xfrm>
            <a:off x="5938690" y="1498550"/>
            <a:ext cx="609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AE2FC51-8205-44D1-8B97-7B6D1C0DC0BD}"/>
              </a:ext>
            </a:extLst>
          </p:cNvPr>
          <p:cNvGrpSpPr/>
          <p:nvPr/>
        </p:nvGrpSpPr>
        <p:grpSpPr>
          <a:xfrm>
            <a:off x="6477299" y="1313884"/>
            <a:ext cx="3468175" cy="890449"/>
            <a:chOff x="6477299" y="1600200"/>
            <a:chExt cx="3468175" cy="890449"/>
          </a:xfrm>
        </p:grpSpPr>
        <p:cxnSp>
          <p:nvCxnSpPr>
            <p:cNvPr id="15" name="Straight Arrow Connector 14">
              <a:extLst>
                <a:ext uri="{FF2B5EF4-FFF2-40B4-BE49-F238E27FC236}">
                  <a16:creationId xmlns:a16="http://schemas.microsoft.com/office/drawing/2014/main" id="{B61C5494-C935-4DFF-9C8B-3C9D4856A5D1}"/>
                </a:ext>
              </a:extLst>
            </p:cNvPr>
            <p:cNvCxnSpPr>
              <a:cxnSpLocks/>
              <a:stCxn id="5" idx="3"/>
            </p:cNvCxnSpPr>
            <p:nvPr/>
          </p:nvCxnSpPr>
          <p:spPr>
            <a:xfrm>
              <a:off x="6477299" y="2050445"/>
              <a:ext cx="440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84D088-3FF9-4343-BD4E-AEA0CC5D4C44}"/>
                </a:ext>
              </a:extLst>
            </p:cNvPr>
            <p:cNvSpPr txBox="1"/>
            <p:nvPr/>
          </p:nvSpPr>
          <p:spPr>
            <a:xfrm>
              <a:off x="6594766" y="1600200"/>
              <a:ext cx="633507" cy="307777"/>
            </a:xfrm>
            <a:prstGeom prst="rect">
              <a:avLst/>
            </a:prstGeom>
            <a:noFill/>
          </p:spPr>
          <p:txBody>
            <a:bodyPr wrap="none" rtlCol="0">
              <a:spAutoFit/>
            </a:bodyPr>
            <a:lstStyle/>
            <a:p>
              <a:r>
                <a:rPr lang="en-US" dirty="0"/>
                <a:t>Plots </a:t>
              </a:r>
              <a:endParaRPr lang="en-IN" dirty="0"/>
            </a:p>
          </p:txBody>
        </p:sp>
        <p:sp>
          <p:nvSpPr>
            <p:cNvPr id="19" name="TextBox 18">
              <a:extLst>
                <a:ext uri="{FF2B5EF4-FFF2-40B4-BE49-F238E27FC236}">
                  <a16:creationId xmlns:a16="http://schemas.microsoft.com/office/drawing/2014/main" id="{0CCA8EF9-46F1-4508-9821-5DAA8285251A}"/>
                </a:ext>
              </a:extLst>
            </p:cNvPr>
            <p:cNvSpPr txBox="1"/>
            <p:nvPr/>
          </p:nvSpPr>
          <p:spPr>
            <a:xfrm>
              <a:off x="6939262" y="2182872"/>
              <a:ext cx="1369286" cy="307777"/>
            </a:xfrm>
            <a:prstGeom prst="rect">
              <a:avLst/>
            </a:prstGeom>
            <a:noFill/>
          </p:spPr>
          <p:txBody>
            <a:bodyPr wrap="none" rtlCol="0">
              <a:spAutoFit/>
            </a:bodyPr>
            <a:lstStyle/>
            <a:p>
              <a:r>
                <a:rPr lang="en-US" dirty="0"/>
                <a:t>Values, Tables</a:t>
              </a:r>
              <a:endParaRPr lang="en-IN" dirty="0"/>
            </a:p>
          </p:txBody>
        </p:sp>
        <p:cxnSp>
          <p:nvCxnSpPr>
            <p:cNvPr id="21" name="Connector: Curved 20">
              <a:extLst>
                <a:ext uri="{FF2B5EF4-FFF2-40B4-BE49-F238E27FC236}">
                  <a16:creationId xmlns:a16="http://schemas.microsoft.com/office/drawing/2014/main" id="{486FF660-84A9-4EA3-88CC-39DF151B7FA4}"/>
                </a:ext>
              </a:extLst>
            </p:cNvPr>
            <p:cNvCxnSpPr>
              <a:stCxn id="19" idx="3"/>
              <a:endCxn id="18" idx="3"/>
            </p:cNvCxnSpPr>
            <p:nvPr/>
          </p:nvCxnSpPr>
          <p:spPr>
            <a:xfrm flipH="1" flipV="1">
              <a:off x="7228273" y="1754089"/>
              <a:ext cx="1080275" cy="582672"/>
            </a:xfrm>
            <a:prstGeom prst="curvedConnector3">
              <a:avLst>
                <a:gd name="adj1" fmla="val -2116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FCA2133-09E0-4EEE-B51C-F38D5BEC6941}"/>
                </a:ext>
              </a:extLst>
            </p:cNvPr>
            <p:cNvSpPr txBox="1"/>
            <p:nvPr/>
          </p:nvSpPr>
          <p:spPr>
            <a:xfrm>
              <a:off x="8505656" y="1825805"/>
              <a:ext cx="1439818" cy="307777"/>
            </a:xfrm>
            <a:prstGeom prst="rect">
              <a:avLst/>
            </a:prstGeom>
            <a:noFill/>
          </p:spPr>
          <p:txBody>
            <a:bodyPr wrap="none" rtlCol="0">
              <a:spAutoFit/>
            </a:bodyPr>
            <a:lstStyle/>
            <a:p>
              <a:r>
                <a:rPr lang="en-US" dirty="0"/>
                <a:t>Augments Plots</a:t>
              </a:r>
              <a:endParaRPr lang="en-IN" dirty="0"/>
            </a:p>
          </p:txBody>
        </p:sp>
      </p:grpSp>
      <p:pic>
        <p:nvPicPr>
          <p:cNvPr id="24" name="Google Shape;252;g5dcda854b2_0_63">
            <a:extLst>
              <a:ext uri="{FF2B5EF4-FFF2-40B4-BE49-F238E27FC236}">
                <a16:creationId xmlns:a16="http://schemas.microsoft.com/office/drawing/2014/main" id="{9CC74E16-8105-42E4-8F1C-39647E0B0C94}"/>
              </a:ext>
            </a:extLst>
          </p:cNvPr>
          <p:cNvPicPr preferRelativeResize="0"/>
          <p:nvPr/>
        </p:nvPicPr>
        <p:blipFill>
          <a:blip r:embed="rId2">
            <a:alphaModFix/>
          </a:blip>
          <a:stretch>
            <a:fillRect/>
          </a:stretch>
        </p:blipFill>
        <p:spPr>
          <a:xfrm>
            <a:off x="1624118" y="3737487"/>
            <a:ext cx="3349850" cy="2452775"/>
          </a:xfrm>
          <a:prstGeom prst="rect">
            <a:avLst/>
          </a:prstGeom>
          <a:noFill/>
          <a:ln>
            <a:noFill/>
          </a:ln>
        </p:spPr>
      </p:pic>
      <p:grpSp>
        <p:nvGrpSpPr>
          <p:cNvPr id="56" name="Group 55">
            <a:extLst>
              <a:ext uri="{FF2B5EF4-FFF2-40B4-BE49-F238E27FC236}">
                <a16:creationId xmlns:a16="http://schemas.microsoft.com/office/drawing/2014/main" id="{C6601672-7F7A-405F-9A03-565D7D20A8B5}"/>
              </a:ext>
            </a:extLst>
          </p:cNvPr>
          <p:cNvGrpSpPr/>
          <p:nvPr/>
        </p:nvGrpSpPr>
        <p:grpSpPr>
          <a:xfrm>
            <a:off x="775839" y="3495582"/>
            <a:ext cx="4581252" cy="3037388"/>
            <a:chOff x="775839" y="3781898"/>
            <a:chExt cx="4581252" cy="3037388"/>
          </a:xfrm>
        </p:grpSpPr>
        <p:cxnSp>
          <p:nvCxnSpPr>
            <p:cNvPr id="26" name="Straight Arrow Connector 25">
              <a:extLst>
                <a:ext uri="{FF2B5EF4-FFF2-40B4-BE49-F238E27FC236}">
                  <a16:creationId xmlns:a16="http://schemas.microsoft.com/office/drawing/2014/main" id="{C031473B-66B2-437C-BD74-387F856E899C}"/>
                </a:ext>
              </a:extLst>
            </p:cNvPr>
            <p:cNvCxnSpPr/>
            <p:nvPr/>
          </p:nvCxnSpPr>
          <p:spPr>
            <a:xfrm>
              <a:off x="1505527" y="6335610"/>
              <a:ext cx="3851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ACDBDE-55D6-4E28-8B42-EFD4068635A9}"/>
                </a:ext>
              </a:extLst>
            </p:cNvPr>
            <p:cNvCxnSpPr/>
            <p:nvPr/>
          </p:nvCxnSpPr>
          <p:spPr>
            <a:xfrm flipV="1">
              <a:off x="1505527" y="3781898"/>
              <a:ext cx="0" cy="2564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DC6692BE-7748-4D59-A7E9-59288875050A}"/>
                </a:ext>
              </a:extLst>
            </p:cNvPr>
            <p:cNvGrpSpPr/>
            <p:nvPr/>
          </p:nvGrpSpPr>
          <p:grpSpPr>
            <a:xfrm>
              <a:off x="775839" y="3907144"/>
              <a:ext cx="4461769" cy="2912142"/>
              <a:chOff x="775839" y="3907144"/>
              <a:chExt cx="4461769" cy="2912142"/>
            </a:xfrm>
          </p:grpSpPr>
          <p:grpSp>
            <p:nvGrpSpPr>
              <p:cNvPr id="43" name="Group 42">
                <a:extLst>
                  <a:ext uri="{FF2B5EF4-FFF2-40B4-BE49-F238E27FC236}">
                    <a16:creationId xmlns:a16="http://schemas.microsoft.com/office/drawing/2014/main" id="{068D7DB5-76D2-4C2A-934A-A5FC38F9E675}"/>
                  </a:ext>
                </a:extLst>
              </p:cNvPr>
              <p:cNvGrpSpPr/>
              <p:nvPr/>
            </p:nvGrpSpPr>
            <p:grpSpPr>
              <a:xfrm>
                <a:off x="1202206" y="3907144"/>
                <a:ext cx="4035402" cy="2701312"/>
                <a:chOff x="1202206" y="4154897"/>
                <a:chExt cx="4035402" cy="2701312"/>
              </a:xfrm>
            </p:grpSpPr>
            <p:sp>
              <p:nvSpPr>
                <p:cNvPr id="29" name="TextBox 28">
                  <a:extLst>
                    <a:ext uri="{FF2B5EF4-FFF2-40B4-BE49-F238E27FC236}">
                      <a16:creationId xmlns:a16="http://schemas.microsoft.com/office/drawing/2014/main" id="{E54439C4-B170-4EE3-8DD3-51CC6AB44A5C}"/>
                    </a:ext>
                  </a:extLst>
                </p:cNvPr>
                <p:cNvSpPr txBox="1"/>
                <p:nvPr/>
              </p:nvSpPr>
              <p:spPr>
                <a:xfrm>
                  <a:off x="1624118" y="6548432"/>
                  <a:ext cx="3613490" cy="307777"/>
                </a:xfrm>
                <a:prstGeom prst="rect">
                  <a:avLst/>
                </a:prstGeom>
                <a:noFill/>
              </p:spPr>
              <p:txBody>
                <a:bodyPr wrap="none" rtlCol="0">
                  <a:spAutoFit/>
                </a:bodyPr>
                <a:lstStyle/>
                <a:p>
                  <a:r>
                    <a:rPr lang="en-US" dirty="0"/>
                    <a:t>30     40    50      60      70     80     90   100</a:t>
                  </a:r>
                  <a:endParaRPr lang="en-IN" dirty="0"/>
                </a:p>
              </p:txBody>
            </p:sp>
            <p:cxnSp>
              <p:nvCxnSpPr>
                <p:cNvPr id="31" name="Straight Connector 30">
                  <a:extLst>
                    <a:ext uri="{FF2B5EF4-FFF2-40B4-BE49-F238E27FC236}">
                      <a16:creationId xmlns:a16="http://schemas.microsoft.com/office/drawing/2014/main" id="{0DF36790-5EAE-434B-9345-F2FA6851A4EA}"/>
                    </a:ext>
                  </a:extLst>
                </p:cNvPr>
                <p:cNvCxnSpPr>
                  <a:cxnSpLocks/>
                </p:cNvCxnSpPr>
                <p:nvPr/>
              </p:nvCxnSpPr>
              <p:spPr>
                <a:xfrm flipH="1">
                  <a:off x="1403927" y="5246255"/>
                  <a:ext cx="452583"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CD2AF8D-4FA4-4999-BB59-5DF41E0716E8}"/>
                    </a:ext>
                  </a:extLst>
                </p:cNvPr>
                <p:cNvSpPr txBox="1"/>
                <p:nvPr/>
              </p:nvSpPr>
              <p:spPr>
                <a:xfrm>
                  <a:off x="1202206" y="5103911"/>
                  <a:ext cx="284052" cy="307777"/>
                </a:xfrm>
                <a:prstGeom prst="rect">
                  <a:avLst/>
                </a:prstGeom>
                <a:noFill/>
              </p:spPr>
              <p:txBody>
                <a:bodyPr wrap="none" rtlCol="0">
                  <a:spAutoFit/>
                </a:bodyPr>
                <a:lstStyle/>
                <a:p>
                  <a:r>
                    <a:rPr lang="en-US" dirty="0"/>
                    <a:t>5</a:t>
                  </a:r>
                  <a:endParaRPr lang="en-IN" dirty="0"/>
                </a:p>
              </p:txBody>
            </p:sp>
            <p:sp>
              <p:nvSpPr>
                <p:cNvPr id="34" name="TextBox 33">
                  <a:extLst>
                    <a:ext uri="{FF2B5EF4-FFF2-40B4-BE49-F238E27FC236}">
                      <a16:creationId xmlns:a16="http://schemas.microsoft.com/office/drawing/2014/main" id="{AF707D33-4F6F-432A-A7A8-E68C4221D007}"/>
                    </a:ext>
                  </a:extLst>
                </p:cNvPr>
                <p:cNvSpPr txBox="1"/>
                <p:nvPr/>
              </p:nvSpPr>
              <p:spPr>
                <a:xfrm>
                  <a:off x="1202206" y="4833083"/>
                  <a:ext cx="284052" cy="307777"/>
                </a:xfrm>
                <a:prstGeom prst="rect">
                  <a:avLst/>
                </a:prstGeom>
                <a:noFill/>
              </p:spPr>
              <p:txBody>
                <a:bodyPr wrap="none" rtlCol="0">
                  <a:spAutoFit/>
                </a:bodyPr>
                <a:lstStyle/>
                <a:p>
                  <a:r>
                    <a:rPr lang="en-US" dirty="0"/>
                    <a:t>6</a:t>
                  </a:r>
                  <a:endParaRPr lang="en-IN" dirty="0"/>
                </a:p>
              </p:txBody>
            </p:sp>
            <p:cxnSp>
              <p:nvCxnSpPr>
                <p:cNvPr id="35" name="Straight Connector 34">
                  <a:extLst>
                    <a:ext uri="{FF2B5EF4-FFF2-40B4-BE49-F238E27FC236}">
                      <a16:creationId xmlns:a16="http://schemas.microsoft.com/office/drawing/2014/main" id="{812B0728-415D-4D14-B981-FEAE23107350}"/>
                    </a:ext>
                  </a:extLst>
                </p:cNvPr>
                <p:cNvCxnSpPr>
                  <a:cxnSpLocks/>
                </p:cNvCxnSpPr>
                <p:nvPr/>
              </p:nvCxnSpPr>
              <p:spPr>
                <a:xfrm flipH="1">
                  <a:off x="1505528" y="4996207"/>
                  <a:ext cx="7666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A22E51-F4B2-4F8C-92A6-39F9B4D05524}"/>
                    </a:ext>
                  </a:extLst>
                </p:cNvPr>
                <p:cNvCxnSpPr>
                  <a:cxnSpLocks/>
                </p:cNvCxnSpPr>
                <p:nvPr/>
              </p:nvCxnSpPr>
              <p:spPr>
                <a:xfrm flipH="1">
                  <a:off x="1486259" y="4271556"/>
                  <a:ext cx="1812784"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B0AB546-8BD4-4ED8-AD30-D23318FB2DFA}"/>
                    </a:ext>
                  </a:extLst>
                </p:cNvPr>
                <p:cNvSpPr txBox="1"/>
                <p:nvPr/>
              </p:nvSpPr>
              <p:spPr>
                <a:xfrm>
                  <a:off x="1221475" y="4154897"/>
                  <a:ext cx="284052" cy="307777"/>
                </a:xfrm>
                <a:prstGeom prst="rect">
                  <a:avLst/>
                </a:prstGeom>
                <a:noFill/>
              </p:spPr>
              <p:txBody>
                <a:bodyPr wrap="none" rtlCol="0">
                  <a:spAutoFit/>
                </a:bodyPr>
                <a:lstStyle/>
                <a:p>
                  <a:r>
                    <a:rPr lang="en-US" dirty="0"/>
                    <a:t>9</a:t>
                  </a:r>
                  <a:endParaRPr lang="en-IN" dirty="0"/>
                </a:p>
              </p:txBody>
            </p:sp>
            <p:cxnSp>
              <p:nvCxnSpPr>
                <p:cNvPr id="40" name="Straight Connector 39">
                  <a:extLst>
                    <a:ext uri="{FF2B5EF4-FFF2-40B4-BE49-F238E27FC236}">
                      <a16:creationId xmlns:a16="http://schemas.microsoft.com/office/drawing/2014/main" id="{B059AFFB-CCD7-4FFB-AF7C-08426DAF4900}"/>
                    </a:ext>
                  </a:extLst>
                </p:cNvPr>
                <p:cNvCxnSpPr>
                  <a:cxnSpLocks/>
                </p:cNvCxnSpPr>
                <p:nvPr/>
              </p:nvCxnSpPr>
              <p:spPr>
                <a:xfrm flipH="1">
                  <a:off x="1505527" y="4714498"/>
                  <a:ext cx="1270433"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B3A18F6-E5DB-44EA-BD5C-31892DEB7A7B}"/>
                    </a:ext>
                  </a:extLst>
                </p:cNvPr>
                <p:cNvSpPr txBox="1"/>
                <p:nvPr/>
              </p:nvSpPr>
              <p:spPr>
                <a:xfrm>
                  <a:off x="1202206" y="4564564"/>
                  <a:ext cx="284052" cy="307777"/>
                </a:xfrm>
                <a:prstGeom prst="rect">
                  <a:avLst/>
                </a:prstGeom>
                <a:noFill/>
              </p:spPr>
              <p:txBody>
                <a:bodyPr wrap="none" rtlCol="0">
                  <a:spAutoFit/>
                </a:bodyPr>
                <a:lstStyle/>
                <a:p>
                  <a:r>
                    <a:rPr lang="en-US" dirty="0"/>
                    <a:t>7</a:t>
                  </a:r>
                  <a:endParaRPr lang="en-IN" dirty="0"/>
                </a:p>
              </p:txBody>
            </p:sp>
          </p:grpSp>
          <p:sp>
            <p:nvSpPr>
              <p:cNvPr id="44" name="TextBox 43">
                <a:extLst>
                  <a:ext uri="{FF2B5EF4-FFF2-40B4-BE49-F238E27FC236}">
                    <a16:creationId xmlns:a16="http://schemas.microsoft.com/office/drawing/2014/main" id="{3C0327D2-B4A8-4733-8D46-1D6539ABDE1F}"/>
                  </a:ext>
                </a:extLst>
              </p:cNvPr>
              <p:cNvSpPr txBox="1"/>
              <p:nvPr/>
            </p:nvSpPr>
            <p:spPr>
              <a:xfrm rot="16200000" flipH="1">
                <a:off x="583249" y="4659335"/>
                <a:ext cx="692957" cy="307777"/>
              </a:xfrm>
              <a:prstGeom prst="rect">
                <a:avLst/>
              </a:prstGeom>
              <a:noFill/>
            </p:spPr>
            <p:txBody>
              <a:bodyPr wrap="square" rtlCol="0">
                <a:spAutoFit/>
              </a:bodyPr>
              <a:lstStyle/>
              <a:p>
                <a:r>
                  <a:rPr lang="en-US" dirty="0"/>
                  <a:t>Count</a:t>
                </a:r>
                <a:endParaRPr lang="en-IN" dirty="0"/>
              </a:p>
            </p:txBody>
          </p:sp>
          <p:sp>
            <p:nvSpPr>
              <p:cNvPr id="45" name="TextBox 44">
                <a:extLst>
                  <a:ext uri="{FF2B5EF4-FFF2-40B4-BE49-F238E27FC236}">
                    <a16:creationId xmlns:a16="http://schemas.microsoft.com/office/drawing/2014/main" id="{2E730729-1633-4361-AD48-30B616B04CEA}"/>
                  </a:ext>
                </a:extLst>
              </p:cNvPr>
              <p:cNvSpPr txBox="1"/>
              <p:nvPr/>
            </p:nvSpPr>
            <p:spPr>
              <a:xfrm>
                <a:off x="3070026" y="6511509"/>
                <a:ext cx="671979" cy="307777"/>
              </a:xfrm>
              <a:prstGeom prst="rect">
                <a:avLst/>
              </a:prstGeom>
              <a:noFill/>
            </p:spPr>
            <p:txBody>
              <a:bodyPr wrap="none" rtlCol="0">
                <a:spAutoFit/>
              </a:bodyPr>
              <a:lstStyle/>
              <a:p>
                <a:r>
                  <a:rPr lang="en-US" dirty="0"/>
                  <a:t>Marks</a:t>
                </a:r>
                <a:endParaRPr lang="en-IN" dirty="0"/>
              </a:p>
            </p:txBody>
          </p:sp>
        </p:grpSp>
      </p:grpSp>
      <p:pic>
        <p:nvPicPr>
          <p:cNvPr id="47" name="Picture 46">
            <a:extLst>
              <a:ext uri="{FF2B5EF4-FFF2-40B4-BE49-F238E27FC236}">
                <a16:creationId xmlns:a16="http://schemas.microsoft.com/office/drawing/2014/main" id="{56A650A9-1A23-4F2A-8019-0488070A69EC}"/>
              </a:ext>
            </a:extLst>
          </p:cNvPr>
          <p:cNvPicPr>
            <a:picLocks noChangeAspect="1"/>
          </p:cNvPicPr>
          <p:nvPr/>
        </p:nvPicPr>
        <p:blipFill rotWithShape="1">
          <a:blip r:embed="rId3"/>
          <a:srcRect t="66512" r="73060"/>
          <a:stretch/>
        </p:blipFill>
        <p:spPr>
          <a:xfrm>
            <a:off x="7756566" y="3738357"/>
            <a:ext cx="2897728" cy="2726035"/>
          </a:xfrm>
          <a:prstGeom prst="rect">
            <a:avLst/>
          </a:prstGeom>
        </p:spPr>
      </p:pic>
      <p:cxnSp>
        <p:nvCxnSpPr>
          <p:cNvPr id="49" name="Straight Arrow Connector 48">
            <a:extLst>
              <a:ext uri="{FF2B5EF4-FFF2-40B4-BE49-F238E27FC236}">
                <a16:creationId xmlns:a16="http://schemas.microsoft.com/office/drawing/2014/main" id="{84EA0C0B-789C-4AE0-ABC0-08458E5B93BE}"/>
              </a:ext>
            </a:extLst>
          </p:cNvPr>
          <p:cNvCxnSpPr/>
          <p:nvPr/>
        </p:nvCxnSpPr>
        <p:spPr>
          <a:xfrm flipH="1">
            <a:off x="4249559" y="3410301"/>
            <a:ext cx="323272" cy="534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D9BA6A8-F1A9-4E7F-A84F-E1214FFE912A}"/>
              </a:ext>
            </a:extLst>
          </p:cNvPr>
          <p:cNvCxnSpPr>
            <a:cxnSpLocks/>
          </p:cNvCxnSpPr>
          <p:nvPr/>
        </p:nvCxnSpPr>
        <p:spPr>
          <a:xfrm>
            <a:off x="6772291" y="3389642"/>
            <a:ext cx="1097091" cy="384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46003C1-ED15-49EC-8A2A-75A0597DDC49}"/>
              </a:ext>
            </a:extLst>
          </p:cNvPr>
          <p:cNvSpPr txBox="1"/>
          <p:nvPr/>
        </p:nvSpPr>
        <p:spPr>
          <a:xfrm>
            <a:off x="8038094" y="6442931"/>
            <a:ext cx="2897728" cy="307777"/>
          </a:xfrm>
          <a:prstGeom prst="rect">
            <a:avLst/>
          </a:prstGeom>
          <a:noFill/>
        </p:spPr>
        <p:txBody>
          <a:bodyPr wrap="square" rtlCol="0">
            <a:spAutoFit/>
          </a:bodyPr>
          <a:lstStyle/>
          <a:p>
            <a:pPr algn="ctr"/>
            <a:r>
              <a:rPr lang="en-US" dirty="0">
                <a:effectLst>
                  <a:outerShdw blurRad="38100" dist="38100" dir="2700000" algn="tl">
                    <a:srgbClr val="000000">
                      <a:alpha val="43137"/>
                    </a:srgbClr>
                  </a:outerShdw>
                </a:effectLst>
              </a:rPr>
              <a:t>For Categorical Attributes</a:t>
            </a:r>
            <a:endParaRPr lang="en-IN" dirty="0">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EF8DD6EA-D28D-4DE7-B365-F47813FD9AE6}"/>
              </a:ext>
            </a:extLst>
          </p:cNvPr>
          <p:cNvSpPr txBox="1"/>
          <p:nvPr/>
        </p:nvSpPr>
        <p:spPr>
          <a:xfrm>
            <a:off x="2147008" y="6506163"/>
            <a:ext cx="2567709" cy="307777"/>
          </a:xfrm>
          <a:prstGeom prst="rect">
            <a:avLst/>
          </a:prstGeom>
          <a:noFill/>
        </p:spPr>
        <p:txBody>
          <a:bodyPr wrap="square" rtlCol="0">
            <a:spAutoFit/>
          </a:bodyPr>
          <a:lstStyle/>
          <a:p>
            <a:pPr algn="ctr"/>
            <a:r>
              <a:rPr lang="en-US" dirty="0">
                <a:effectLst>
                  <a:outerShdw blurRad="38100" dist="38100" dir="2700000" algn="tl">
                    <a:srgbClr val="000000">
                      <a:alpha val="43137"/>
                    </a:srgbClr>
                  </a:outerShdw>
                </a:effectLst>
              </a:rPr>
              <a:t>For Numerical Attributes</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953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3D40-8EFE-4CC5-A1E4-56A016889EA2}"/>
              </a:ext>
            </a:extLst>
          </p:cNvPr>
          <p:cNvSpPr>
            <a:spLocks noGrp="1"/>
          </p:cNvSpPr>
          <p:nvPr>
            <p:ph type="title"/>
          </p:nvPr>
        </p:nvSpPr>
        <p:spPr/>
        <p:txBody>
          <a:bodyPr/>
          <a:lstStyle/>
          <a:p>
            <a:r>
              <a:rPr lang="en-US" dirty="0"/>
              <a:t>Descriptive Stats (cond.)</a:t>
            </a:r>
            <a:br>
              <a:rPr lang="en-US" dirty="0"/>
            </a:br>
            <a:r>
              <a:rPr lang="en-US" sz="3200" u="sng" dirty="0"/>
              <a:t>Shape and Spread of Frequency Distribution</a:t>
            </a:r>
            <a:endParaRPr lang="en-IN" u="sng" dirty="0"/>
          </a:p>
        </p:txBody>
      </p:sp>
      <p:grpSp>
        <p:nvGrpSpPr>
          <p:cNvPr id="35" name="Group 34">
            <a:extLst>
              <a:ext uri="{FF2B5EF4-FFF2-40B4-BE49-F238E27FC236}">
                <a16:creationId xmlns:a16="http://schemas.microsoft.com/office/drawing/2014/main" id="{81462EB9-E83E-4C9F-AF47-E09794AFD93A}"/>
              </a:ext>
            </a:extLst>
          </p:cNvPr>
          <p:cNvGrpSpPr/>
          <p:nvPr/>
        </p:nvGrpSpPr>
        <p:grpSpPr>
          <a:xfrm>
            <a:off x="224672" y="1961717"/>
            <a:ext cx="4628559" cy="3774065"/>
            <a:chOff x="224672" y="1961717"/>
            <a:chExt cx="4628559" cy="3774065"/>
          </a:xfrm>
        </p:grpSpPr>
        <p:pic>
          <p:nvPicPr>
            <p:cNvPr id="4" name="Picture 3">
              <a:extLst>
                <a:ext uri="{FF2B5EF4-FFF2-40B4-BE49-F238E27FC236}">
                  <a16:creationId xmlns:a16="http://schemas.microsoft.com/office/drawing/2014/main" id="{5059C2FA-452B-44AD-9251-97EA0EF94946}"/>
                </a:ext>
              </a:extLst>
            </p:cNvPr>
            <p:cNvPicPr>
              <a:picLocks noChangeAspect="1"/>
            </p:cNvPicPr>
            <p:nvPr/>
          </p:nvPicPr>
          <p:blipFill rotWithShape="1">
            <a:blip r:embed="rId2"/>
            <a:srcRect l="10338" b="7022"/>
            <a:stretch/>
          </p:blipFill>
          <p:spPr>
            <a:xfrm>
              <a:off x="224672" y="1961717"/>
              <a:ext cx="4628559" cy="3774065"/>
            </a:xfrm>
            <a:prstGeom prst="rect">
              <a:avLst/>
            </a:prstGeom>
          </p:spPr>
        </p:pic>
        <p:cxnSp>
          <p:nvCxnSpPr>
            <p:cNvPr id="6" name="Straight Arrow Connector 5">
              <a:extLst>
                <a:ext uri="{FF2B5EF4-FFF2-40B4-BE49-F238E27FC236}">
                  <a16:creationId xmlns:a16="http://schemas.microsoft.com/office/drawing/2014/main" id="{B985467C-D8EB-4C4C-8E6C-61E5F707867C}"/>
                </a:ext>
              </a:extLst>
            </p:cNvPr>
            <p:cNvCxnSpPr>
              <a:cxnSpLocks/>
            </p:cNvCxnSpPr>
            <p:nvPr/>
          </p:nvCxnSpPr>
          <p:spPr>
            <a:xfrm>
              <a:off x="1674781" y="4655127"/>
              <a:ext cx="1690255" cy="0"/>
            </a:xfrm>
            <a:prstGeom prst="straightConnector1">
              <a:avLst/>
            </a:prstGeom>
            <a:ln w="381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3D91A972-3497-4D89-B0CD-D50A94B53A4C}"/>
                </a:ext>
              </a:extLst>
            </p:cNvPr>
            <p:cNvSpPr/>
            <p:nvPr/>
          </p:nvSpPr>
          <p:spPr>
            <a:xfrm>
              <a:off x="1674781" y="2096654"/>
              <a:ext cx="1597891" cy="618831"/>
            </a:xfrm>
            <a:prstGeom prst="ellipse">
              <a:avLst/>
            </a:prstGeom>
            <a:solidFill>
              <a:srgbClr val="4F81BD">
                <a:alpha val="2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275FAE8D-497C-4DAB-B313-E3C0EDA80223}"/>
                </a:ext>
              </a:extLst>
            </p:cNvPr>
            <p:cNvCxnSpPr>
              <a:cxnSpLocks/>
              <a:stCxn id="8" idx="6"/>
            </p:cNvCxnSpPr>
            <p:nvPr/>
          </p:nvCxnSpPr>
          <p:spPr>
            <a:xfrm>
              <a:off x="3272672" y="2406070"/>
              <a:ext cx="275605" cy="412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F1C99D-90A9-4222-B6F1-F65B4A0A1C2D}"/>
                </a:ext>
              </a:extLst>
            </p:cNvPr>
            <p:cNvSpPr txBox="1"/>
            <p:nvPr/>
          </p:nvSpPr>
          <p:spPr>
            <a:xfrm>
              <a:off x="3536117" y="2150584"/>
              <a:ext cx="970137" cy="523220"/>
            </a:xfrm>
            <a:prstGeom prst="rect">
              <a:avLst/>
            </a:prstGeom>
            <a:solidFill>
              <a:schemeClr val="bg1"/>
            </a:solidFill>
            <a:ln>
              <a:solidFill>
                <a:schemeClr val="tx1">
                  <a:lumMod val="85000"/>
                  <a:lumOff val="15000"/>
                </a:schemeClr>
              </a:solidFill>
            </a:ln>
          </p:spPr>
          <p:txBody>
            <a:bodyPr wrap="none" rtlCol="0">
              <a:spAutoFit/>
            </a:bodyPr>
            <a:lstStyle/>
            <a:p>
              <a:r>
                <a:rPr lang="en-US" dirty="0"/>
                <a:t>Central </a:t>
              </a:r>
            </a:p>
            <a:p>
              <a:r>
                <a:rPr lang="en-US" dirty="0"/>
                <a:t>Tendency</a:t>
              </a:r>
              <a:endParaRPr lang="en-IN" dirty="0"/>
            </a:p>
          </p:txBody>
        </p:sp>
        <p:sp>
          <p:nvSpPr>
            <p:cNvPr id="12" name="TextBox 11">
              <a:extLst>
                <a:ext uri="{FF2B5EF4-FFF2-40B4-BE49-F238E27FC236}">
                  <a16:creationId xmlns:a16="http://schemas.microsoft.com/office/drawing/2014/main" id="{A211AF46-25DE-4AAE-8A96-FC0394FB7222}"/>
                </a:ext>
              </a:extLst>
            </p:cNvPr>
            <p:cNvSpPr txBox="1"/>
            <p:nvPr/>
          </p:nvSpPr>
          <p:spPr>
            <a:xfrm>
              <a:off x="3779413" y="4657487"/>
              <a:ext cx="1031051" cy="523220"/>
            </a:xfrm>
            <a:prstGeom prst="rect">
              <a:avLst/>
            </a:prstGeom>
            <a:solidFill>
              <a:schemeClr val="bg1"/>
            </a:solidFill>
            <a:ln>
              <a:solidFill>
                <a:schemeClr val="tx1">
                  <a:lumMod val="85000"/>
                  <a:lumOff val="15000"/>
                </a:schemeClr>
              </a:solidFill>
            </a:ln>
          </p:spPr>
          <p:txBody>
            <a:bodyPr wrap="none" rtlCol="0">
              <a:spAutoFit/>
            </a:bodyPr>
            <a:lstStyle/>
            <a:p>
              <a:pPr algn="ctr"/>
              <a:r>
                <a:rPr lang="en-US" dirty="0"/>
                <a:t>Spread /</a:t>
              </a:r>
            </a:p>
            <a:p>
              <a:pPr algn="ctr"/>
              <a:r>
                <a:rPr lang="en-US" dirty="0"/>
                <a:t>Dispersion</a:t>
              </a:r>
              <a:endParaRPr lang="en-IN" dirty="0"/>
            </a:p>
          </p:txBody>
        </p:sp>
        <p:cxnSp>
          <p:nvCxnSpPr>
            <p:cNvPr id="14" name="Connector: Elbow 13">
              <a:extLst>
                <a:ext uri="{FF2B5EF4-FFF2-40B4-BE49-F238E27FC236}">
                  <a16:creationId xmlns:a16="http://schemas.microsoft.com/office/drawing/2014/main" id="{D0D0101C-8BA9-4882-9184-0CECDA4BD599}"/>
                </a:ext>
              </a:extLst>
            </p:cNvPr>
            <p:cNvCxnSpPr>
              <a:cxnSpLocks/>
            </p:cNvCxnSpPr>
            <p:nvPr/>
          </p:nvCxnSpPr>
          <p:spPr>
            <a:xfrm>
              <a:off x="1740956" y="4653628"/>
              <a:ext cx="1995690" cy="265469"/>
            </a:xfrm>
            <a:prstGeom prst="bentConnector3">
              <a:avLst>
                <a:gd name="adj1" fmla="val 50000"/>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FD357A-43E5-48D9-84C0-2DC58E3D0F8B}"/>
                </a:ext>
              </a:extLst>
            </p:cNvPr>
            <p:cNvCxnSpPr>
              <a:cxnSpLocks/>
              <a:endCxn id="22" idx="1"/>
            </p:cNvCxnSpPr>
            <p:nvPr/>
          </p:nvCxnSpPr>
          <p:spPr>
            <a:xfrm>
              <a:off x="3011057" y="3804121"/>
              <a:ext cx="472763" cy="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FCAE311-E345-46F8-9A41-420D05A5BEBF}"/>
                </a:ext>
              </a:extLst>
            </p:cNvPr>
            <p:cNvSpPr txBox="1"/>
            <p:nvPr/>
          </p:nvSpPr>
          <p:spPr>
            <a:xfrm>
              <a:off x="3483820" y="3650233"/>
              <a:ext cx="1196302" cy="307777"/>
            </a:xfrm>
            <a:prstGeom prst="rect">
              <a:avLst/>
            </a:prstGeom>
            <a:solidFill>
              <a:schemeClr val="bg1"/>
            </a:solidFill>
            <a:ln>
              <a:solidFill>
                <a:schemeClr val="tx1">
                  <a:lumMod val="85000"/>
                  <a:lumOff val="15000"/>
                </a:schemeClr>
              </a:solidFill>
            </a:ln>
          </p:spPr>
          <p:txBody>
            <a:bodyPr wrap="none" rtlCol="0">
              <a:spAutoFit/>
            </a:bodyPr>
            <a:lstStyle/>
            <a:p>
              <a:r>
                <a:rPr lang="en-US" dirty="0"/>
                <a:t>Bell–shaped?</a:t>
              </a:r>
              <a:endParaRPr lang="en-IN" dirty="0"/>
            </a:p>
          </p:txBody>
        </p:sp>
      </p:grpSp>
      <p:pic>
        <p:nvPicPr>
          <p:cNvPr id="34" name="Picture 33">
            <a:extLst>
              <a:ext uri="{FF2B5EF4-FFF2-40B4-BE49-F238E27FC236}">
                <a16:creationId xmlns:a16="http://schemas.microsoft.com/office/drawing/2014/main" id="{8056ABC6-FA40-490F-A282-7093D0B193EA}"/>
              </a:ext>
            </a:extLst>
          </p:cNvPr>
          <p:cNvPicPr>
            <a:picLocks noChangeAspect="1"/>
          </p:cNvPicPr>
          <p:nvPr/>
        </p:nvPicPr>
        <p:blipFill>
          <a:blip r:embed="rId3"/>
          <a:stretch>
            <a:fillRect/>
          </a:stretch>
        </p:blipFill>
        <p:spPr>
          <a:xfrm>
            <a:off x="5133624" y="1953769"/>
            <a:ext cx="6847457" cy="3098568"/>
          </a:xfrm>
          <a:prstGeom prst="rect">
            <a:avLst/>
          </a:prstGeom>
        </p:spPr>
      </p:pic>
      <p:sp>
        <p:nvSpPr>
          <p:cNvPr id="36" name="TextBox 35">
            <a:extLst>
              <a:ext uri="{FF2B5EF4-FFF2-40B4-BE49-F238E27FC236}">
                <a16:creationId xmlns:a16="http://schemas.microsoft.com/office/drawing/2014/main" id="{2E583A46-8A4C-47FA-A495-D00013E874E2}"/>
              </a:ext>
            </a:extLst>
          </p:cNvPr>
          <p:cNvSpPr txBox="1"/>
          <p:nvPr/>
        </p:nvSpPr>
        <p:spPr>
          <a:xfrm>
            <a:off x="5948218" y="4653628"/>
            <a:ext cx="1140056" cy="307777"/>
          </a:xfrm>
          <a:prstGeom prst="rect">
            <a:avLst/>
          </a:prstGeom>
          <a:noFill/>
        </p:spPr>
        <p:txBody>
          <a:bodyPr wrap="none" rtlCol="0">
            <a:spAutoFit/>
          </a:bodyPr>
          <a:lstStyle/>
          <a:p>
            <a:r>
              <a:rPr lang="en-US" dirty="0"/>
              <a:t>Left skewed</a:t>
            </a:r>
            <a:endParaRPr lang="en-IN" dirty="0"/>
          </a:p>
        </p:txBody>
      </p:sp>
      <p:sp>
        <p:nvSpPr>
          <p:cNvPr id="37" name="TextBox 36">
            <a:extLst>
              <a:ext uri="{FF2B5EF4-FFF2-40B4-BE49-F238E27FC236}">
                <a16:creationId xmlns:a16="http://schemas.microsoft.com/office/drawing/2014/main" id="{F3A63D94-9477-49CF-A79B-3A3C1BD04236}"/>
              </a:ext>
            </a:extLst>
          </p:cNvPr>
          <p:cNvSpPr txBox="1"/>
          <p:nvPr/>
        </p:nvSpPr>
        <p:spPr>
          <a:xfrm>
            <a:off x="10202046" y="4632473"/>
            <a:ext cx="1260281" cy="307777"/>
          </a:xfrm>
          <a:prstGeom prst="rect">
            <a:avLst/>
          </a:prstGeom>
          <a:noFill/>
        </p:spPr>
        <p:txBody>
          <a:bodyPr wrap="none" rtlCol="0">
            <a:spAutoFit/>
          </a:bodyPr>
          <a:lstStyle/>
          <a:p>
            <a:r>
              <a:rPr lang="en-US" dirty="0"/>
              <a:t>Right skewed</a:t>
            </a:r>
            <a:endParaRPr lang="en-IN" dirty="0"/>
          </a:p>
        </p:txBody>
      </p:sp>
      <p:sp>
        <p:nvSpPr>
          <p:cNvPr id="38" name="TextBox 37">
            <a:extLst>
              <a:ext uri="{FF2B5EF4-FFF2-40B4-BE49-F238E27FC236}">
                <a16:creationId xmlns:a16="http://schemas.microsoft.com/office/drawing/2014/main" id="{57196D15-355A-4EB4-A2B4-43B3B359441D}"/>
              </a:ext>
            </a:extLst>
          </p:cNvPr>
          <p:cNvSpPr txBox="1"/>
          <p:nvPr/>
        </p:nvSpPr>
        <p:spPr>
          <a:xfrm>
            <a:off x="8041825" y="5015584"/>
            <a:ext cx="1031051" cy="307777"/>
          </a:xfrm>
          <a:prstGeom prst="rect">
            <a:avLst/>
          </a:prstGeom>
          <a:noFill/>
        </p:spPr>
        <p:txBody>
          <a:bodyPr wrap="none" rtlCol="0">
            <a:spAutoFit/>
          </a:bodyPr>
          <a:lstStyle/>
          <a:p>
            <a:r>
              <a:rPr lang="en-US" dirty="0"/>
              <a:t>Symmetric</a:t>
            </a:r>
            <a:endParaRPr lang="en-IN" dirty="0"/>
          </a:p>
        </p:txBody>
      </p:sp>
      <p:sp>
        <p:nvSpPr>
          <p:cNvPr id="39" name="TextBox 38">
            <a:extLst>
              <a:ext uri="{FF2B5EF4-FFF2-40B4-BE49-F238E27FC236}">
                <a16:creationId xmlns:a16="http://schemas.microsoft.com/office/drawing/2014/main" id="{057A0B67-C2A9-48A4-AF0A-C0DA3CE5EB7D}"/>
              </a:ext>
            </a:extLst>
          </p:cNvPr>
          <p:cNvSpPr txBox="1"/>
          <p:nvPr/>
        </p:nvSpPr>
        <p:spPr>
          <a:xfrm>
            <a:off x="8041825" y="5735782"/>
            <a:ext cx="1120820" cy="307777"/>
          </a:xfrm>
          <a:prstGeom prst="rect">
            <a:avLst/>
          </a:prstGeom>
          <a:noFill/>
        </p:spPr>
        <p:txBody>
          <a:bodyPr wrap="none" rtlCol="0">
            <a:spAutoFit/>
          </a:bodyPr>
          <a:lstStyle/>
          <a:p>
            <a:r>
              <a:rPr lang="en-US" dirty="0"/>
              <a:t>Asymmetric</a:t>
            </a:r>
            <a:endParaRPr lang="en-IN" dirty="0"/>
          </a:p>
        </p:txBody>
      </p:sp>
      <p:cxnSp>
        <p:nvCxnSpPr>
          <p:cNvPr id="41" name="Straight Arrow Connector 40">
            <a:extLst>
              <a:ext uri="{FF2B5EF4-FFF2-40B4-BE49-F238E27FC236}">
                <a16:creationId xmlns:a16="http://schemas.microsoft.com/office/drawing/2014/main" id="{ABB28874-075D-498F-81A1-28BFCC97676B}"/>
              </a:ext>
            </a:extLst>
          </p:cNvPr>
          <p:cNvCxnSpPr>
            <a:cxnSpLocks/>
            <a:stCxn id="39" idx="1"/>
          </p:cNvCxnSpPr>
          <p:nvPr/>
        </p:nvCxnSpPr>
        <p:spPr>
          <a:xfrm flipH="1" flipV="1">
            <a:off x="6659418" y="4919097"/>
            <a:ext cx="1382407" cy="97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B4D48F1-06C4-4A3D-8363-EA46FD69318B}"/>
              </a:ext>
            </a:extLst>
          </p:cNvPr>
          <p:cNvCxnSpPr>
            <a:cxnSpLocks/>
            <a:stCxn id="39" idx="3"/>
          </p:cNvCxnSpPr>
          <p:nvPr/>
        </p:nvCxnSpPr>
        <p:spPr>
          <a:xfrm flipV="1">
            <a:off x="9162645" y="4940250"/>
            <a:ext cx="1382407" cy="949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C08A50-B039-4A9F-89F5-5C1B62725763}"/>
              </a:ext>
            </a:extLst>
          </p:cNvPr>
          <p:cNvSpPr txBox="1"/>
          <p:nvPr/>
        </p:nvSpPr>
        <p:spPr>
          <a:xfrm>
            <a:off x="8169264" y="1526677"/>
            <a:ext cx="776175"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Shape</a:t>
            </a: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637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g5dcda854b2_0_70"/>
          <p:cNvSpPr txBox="1">
            <a:spLocks noGrp="1"/>
          </p:cNvSpPr>
          <p:nvPr>
            <p:ph type="body" idx="1"/>
          </p:nvPr>
        </p:nvSpPr>
        <p:spPr>
          <a:xfrm>
            <a:off x="609600" y="1352550"/>
            <a:ext cx="10972800" cy="45261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IN" sz="2400" dirty="0">
                <a:latin typeface="Times New Roman"/>
                <a:ea typeface="Times New Roman"/>
                <a:cs typeface="Times New Roman"/>
                <a:sym typeface="Times New Roman"/>
              </a:rPr>
              <a:t>Whenever you measure things of the same kind, a fairly large number of such measurements will tend to cluster around the middle value. Such a value is called a measure of “Central tendency”</a:t>
            </a:r>
          </a:p>
          <a:p>
            <a:pPr marL="0" lvl="0" indent="0" algn="l" rtl="0">
              <a:spcBef>
                <a:spcPts val="640"/>
              </a:spcBef>
              <a:spcAft>
                <a:spcPts val="0"/>
              </a:spcAft>
              <a:buNone/>
            </a:pPr>
            <a:endParaRPr sz="2400" dirty="0">
              <a:latin typeface="Times New Roman"/>
              <a:ea typeface="Times New Roman"/>
              <a:cs typeface="Times New Roman"/>
              <a:sym typeface="Times New Roman"/>
            </a:endParaRPr>
          </a:p>
          <a:p>
            <a:pPr marL="0" lvl="0" indent="0" algn="l" rtl="0">
              <a:spcBef>
                <a:spcPts val="640"/>
              </a:spcBef>
              <a:spcAft>
                <a:spcPts val="0"/>
              </a:spcAft>
              <a:buNone/>
            </a:pPr>
            <a:r>
              <a:rPr lang="en-IN" sz="2400" b="1" dirty="0">
                <a:latin typeface="Times New Roman"/>
                <a:ea typeface="Times New Roman"/>
                <a:cs typeface="Times New Roman"/>
                <a:sym typeface="Times New Roman"/>
              </a:rPr>
              <a:t>3Ms:</a:t>
            </a:r>
          </a:p>
          <a:p>
            <a:pPr marL="0" lvl="0" indent="0" algn="l" rtl="0">
              <a:lnSpc>
                <a:spcPts val="1800"/>
              </a:lnSpc>
              <a:spcBef>
                <a:spcPts val="640"/>
              </a:spcBef>
              <a:spcAft>
                <a:spcPts val="0"/>
              </a:spcAft>
              <a:buNone/>
            </a:pPr>
            <a:endParaRPr lang="en-IN" sz="2400" b="1" dirty="0">
              <a:latin typeface="Times New Roman"/>
              <a:ea typeface="Times New Roman"/>
              <a:cs typeface="Times New Roman"/>
              <a:sym typeface="Times New Roman"/>
            </a:endParaRPr>
          </a:p>
          <a:p>
            <a:pPr marL="0" lvl="0" indent="0" algn="l" rtl="0">
              <a:spcBef>
                <a:spcPts val="640"/>
              </a:spcBef>
              <a:spcAft>
                <a:spcPts val="0"/>
              </a:spcAft>
              <a:buNone/>
            </a:pPr>
            <a:r>
              <a:rPr lang="en-IN" sz="2400" b="1" dirty="0">
                <a:latin typeface="Times New Roman"/>
                <a:ea typeface="Times New Roman"/>
                <a:cs typeface="Times New Roman"/>
                <a:sym typeface="Times New Roman"/>
              </a:rPr>
              <a:t>1. Mean</a:t>
            </a:r>
            <a:endParaRPr sz="2400" dirty="0">
              <a:latin typeface="Times New Roman"/>
              <a:ea typeface="Times New Roman"/>
              <a:cs typeface="Times New Roman"/>
              <a:sym typeface="Times New Roman"/>
            </a:endParaRPr>
          </a:p>
          <a:p>
            <a:pPr marL="0" lvl="0" indent="0" algn="l" rtl="0">
              <a:spcBef>
                <a:spcPts val="640"/>
              </a:spcBef>
              <a:spcAft>
                <a:spcPts val="0"/>
              </a:spcAft>
              <a:buNone/>
            </a:pPr>
            <a:r>
              <a:rPr lang="en-IN" sz="2400" dirty="0">
                <a:solidFill>
                  <a:srgbClr val="222222"/>
                </a:solidFill>
                <a:highlight>
                  <a:srgbClr val="FFFFFF"/>
                </a:highlight>
                <a:latin typeface="Times New Roman"/>
                <a:ea typeface="Times New Roman"/>
                <a:cs typeface="Times New Roman"/>
                <a:sym typeface="Times New Roman"/>
              </a:rPr>
              <a:t>The statistical mean refers to the mean or average that is used to derive the central tendency of the data. </a:t>
            </a:r>
            <a:endParaRPr sz="2400" dirty="0">
              <a:solidFill>
                <a:srgbClr val="222222"/>
              </a:solidFill>
              <a:highlight>
                <a:srgbClr val="FFFFFF"/>
              </a:highlight>
              <a:latin typeface="Times New Roman"/>
              <a:ea typeface="Times New Roman"/>
              <a:cs typeface="Times New Roman"/>
              <a:sym typeface="Times New Roman"/>
            </a:endParaRPr>
          </a:p>
          <a:p>
            <a:pPr marL="0" lvl="0" indent="0" algn="l" rtl="0">
              <a:spcBef>
                <a:spcPts val="640"/>
              </a:spcBef>
              <a:spcAft>
                <a:spcPts val="0"/>
              </a:spcAft>
              <a:buNone/>
            </a:pPr>
            <a:endParaRPr sz="2400" dirty="0">
              <a:solidFill>
                <a:srgbClr val="222222"/>
              </a:solidFill>
              <a:highlight>
                <a:srgbClr val="FFFFFF"/>
              </a:highlight>
              <a:latin typeface="Times New Roman"/>
              <a:ea typeface="Times New Roman"/>
              <a:cs typeface="Times New Roman"/>
              <a:sym typeface="Times New Roman"/>
            </a:endParaRPr>
          </a:p>
        </p:txBody>
      </p:sp>
      <p:sp>
        <p:nvSpPr>
          <p:cNvPr id="260" name="Google Shape;260;g5dcda854b2_0_70"/>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15</a:t>
            </a:fld>
            <a:endParaRPr/>
          </a:p>
        </p:txBody>
      </p:sp>
      <p:pic>
        <p:nvPicPr>
          <p:cNvPr id="261" name="Google Shape;261;g5dcda854b2_0_70"/>
          <p:cNvPicPr preferRelativeResize="0"/>
          <p:nvPr/>
        </p:nvPicPr>
        <p:blipFill>
          <a:blip r:embed="rId3">
            <a:alphaModFix/>
          </a:blip>
          <a:stretch>
            <a:fillRect/>
          </a:stretch>
        </p:blipFill>
        <p:spPr>
          <a:xfrm>
            <a:off x="6384075" y="5038725"/>
            <a:ext cx="2914650" cy="1295400"/>
          </a:xfrm>
          <a:prstGeom prst="rect">
            <a:avLst/>
          </a:prstGeom>
          <a:noFill/>
          <a:ln>
            <a:noFill/>
          </a:ln>
        </p:spPr>
      </p:pic>
      <p:sp>
        <p:nvSpPr>
          <p:cNvPr id="6" name="Title 1">
            <a:extLst>
              <a:ext uri="{FF2B5EF4-FFF2-40B4-BE49-F238E27FC236}">
                <a16:creationId xmlns:a16="http://schemas.microsoft.com/office/drawing/2014/main" id="{1E172E68-7172-472F-B6A9-F70A13B416F3}"/>
              </a:ext>
            </a:extLst>
          </p:cNvPr>
          <p:cNvSpPr txBox="1">
            <a:spLocks/>
          </p:cNvSpPr>
          <p:nvPr/>
        </p:nvSpPr>
        <p:spPr>
          <a:xfrm>
            <a:off x="526472" y="117619"/>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r>
              <a:rPr lang="en-US" dirty="0"/>
              <a:t>Descriptive Stats (cond.)</a:t>
            </a:r>
            <a:br>
              <a:rPr lang="en-US" dirty="0"/>
            </a:br>
            <a:r>
              <a:rPr lang="en-IN" sz="3200" u="sng" dirty="0">
                <a:latin typeface="Corbel" panose="020B0503020204020204" pitchFamily="34" charset="0"/>
                <a:ea typeface="Times New Roman"/>
                <a:cs typeface="Times New Roman"/>
                <a:sym typeface="Times New Roman"/>
              </a:rPr>
              <a:t>Central Tendency and 3 Ms </a:t>
            </a:r>
            <a:endParaRPr lang="en-IN" dirty="0">
              <a:latin typeface="Corbel" panose="020B0503020204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g5dcda854b2_0_78"/>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IN" sz="2400" b="1" dirty="0">
                <a:latin typeface="Times New Roman"/>
                <a:ea typeface="Times New Roman"/>
                <a:cs typeface="Times New Roman"/>
                <a:sym typeface="Times New Roman"/>
              </a:rPr>
              <a:t>2. Median</a:t>
            </a:r>
            <a:endParaRPr sz="2400" b="1" dirty="0">
              <a:latin typeface="Times New Roman"/>
              <a:ea typeface="Times New Roman"/>
              <a:cs typeface="Times New Roman"/>
              <a:sym typeface="Times New Roman"/>
            </a:endParaRPr>
          </a:p>
          <a:p>
            <a:pPr marL="0" lvl="0" indent="0" algn="l" rtl="0">
              <a:spcBef>
                <a:spcPts val="640"/>
              </a:spcBef>
              <a:spcAft>
                <a:spcPts val="0"/>
              </a:spcAft>
              <a:buNone/>
            </a:pPr>
            <a:endParaRPr sz="2400" dirty="0">
              <a:latin typeface="Times New Roman"/>
              <a:ea typeface="Times New Roman"/>
              <a:cs typeface="Times New Roman"/>
              <a:sym typeface="Times New Roman"/>
            </a:endParaRPr>
          </a:p>
          <a:p>
            <a:pPr marL="25400" lvl="0" indent="0" algn="l" rtl="0">
              <a:spcBef>
                <a:spcPts val="640"/>
              </a:spcBef>
              <a:spcAft>
                <a:spcPts val="0"/>
              </a:spcAft>
              <a:buClr>
                <a:schemeClr val="dk1"/>
              </a:buClr>
              <a:buSzPts val="3200"/>
              <a:buFont typeface="Arial"/>
              <a:buNone/>
            </a:pPr>
            <a:r>
              <a:rPr lang="en-IN" sz="2400" dirty="0">
                <a:latin typeface="Times New Roman"/>
                <a:ea typeface="Times New Roman"/>
                <a:cs typeface="Times New Roman"/>
                <a:sym typeface="Times New Roman"/>
              </a:rPr>
              <a:t>The middle value that separates the higher half from the lower half of the data set. The median and the mode are the only measures of central tendency that can be used for original data, in which values are ranked relative to each other but are not measured absolutely.</a:t>
            </a:r>
            <a:endParaRPr sz="2400" dirty="0"/>
          </a:p>
          <a:p>
            <a:pPr marL="25400" lvl="0" indent="0" algn="l" rtl="0">
              <a:spcBef>
                <a:spcPts val="640"/>
              </a:spcBef>
              <a:spcAft>
                <a:spcPts val="0"/>
              </a:spcAft>
              <a:buNone/>
            </a:pPr>
            <a:endParaRPr sz="1800" dirty="0">
              <a:latin typeface="Times New Roman"/>
              <a:ea typeface="Times New Roman"/>
              <a:cs typeface="Times New Roman"/>
              <a:sym typeface="Times New Roman"/>
            </a:endParaRPr>
          </a:p>
          <a:p>
            <a:pPr marL="25400" lvl="0" indent="0" algn="l" rtl="0">
              <a:spcBef>
                <a:spcPts val="640"/>
              </a:spcBef>
              <a:spcAft>
                <a:spcPts val="0"/>
              </a:spcAft>
              <a:buClr>
                <a:schemeClr val="dk1"/>
              </a:buClr>
              <a:buSzPts val="3200"/>
              <a:buFont typeface="Arial"/>
              <a:buNone/>
            </a:pPr>
            <a:endParaRPr sz="1800" dirty="0">
              <a:latin typeface="Times New Roman"/>
              <a:ea typeface="Times New Roman"/>
              <a:cs typeface="Times New Roman"/>
              <a:sym typeface="Times New Roman"/>
            </a:endParaRPr>
          </a:p>
          <a:p>
            <a:pPr marL="25400" lvl="0" indent="0" algn="l" rtl="0">
              <a:spcBef>
                <a:spcPts val="640"/>
              </a:spcBef>
              <a:spcAft>
                <a:spcPts val="0"/>
              </a:spcAft>
              <a:buClr>
                <a:schemeClr val="dk1"/>
              </a:buClr>
              <a:buSzPts val="3200"/>
              <a:buFont typeface="Arial"/>
              <a:buNone/>
            </a:pPr>
            <a:endParaRPr sz="1800" dirty="0">
              <a:latin typeface="Times New Roman"/>
              <a:ea typeface="Times New Roman"/>
              <a:cs typeface="Times New Roman"/>
              <a:sym typeface="Times New Roman"/>
            </a:endParaRPr>
          </a:p>
          <a:p>
            <a:pPr marL="25400" lvl="0" indent="0" algn="l" rtl="0">
              <a:spcBef>
                <a:spcPts val="640"/>
              </a:spcBef>
              <a:spcAft>
                <a:spcPts val="0"/>
              </a:spcAft>
              <a:buClr>
                <a:schemeClr val="dk1"/>
              </a:buClr>
              <a:buSzPts val="3200"/>
              <a:buFont typeface="Arial"/>
              <a:buNone/>
            </a:pPr>
            <a:endParaRPr sz="1800" dirty="0">
              <a:latin typeface="Times New Roman"/>
              <a:ea typeface="Times New Roman"/>
              <a:cs typeface="Times New Roman"/>
              <a:sym typeface="Times New Roman"/>
            </a:endParaRPr>
          </a:p>
          <a:p>
            <a:pPr marL="0" lvl="0" indent="0" algn="l" rtl="0">
              <a:spcBef>
                <a:spcPts val="640"/>
              </a:spcBef>
              <a:spcAft>
                <a:spcPts val="0"/>
              </a:spcAft>
              <a:buNone/>
            </a:pPr>
            <a:endParaRPr dirty="0">
              <a:latin typeface="Times New Roman"/>
              <a:ea typeface="Times New Roman"/>
              <a:cs typeface="Times New Roman"/>
              <a:sym typeface="Times New Roman"/>
            </a:endParaRPr>
          </a:p>
        </p:txBody>
      </p:sp>
      <p:sp>
        <p:nvSpPr>
          <p:cNvPr id="269" name="Google Shape;269;g5dcda854b2_0_78"/>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16</a:t>
            </a:fld>
            <a:endParaRPr/>
          </a:p>
        </p:txBody>
      </p:sp>
      <p:pic>
        <p:nvPicPr>
          <p:cNvPr id="270" name="Google Shape;270;g5dcda854b2_0_78"/>
          <p:cNvPicPr preferRelativeResize="0"/>
          <p:nvPr/>
        </p:nvPicPr>
        <p:blipFill rotWithShape="1">
          <a:blip r:embed="rId3">
            <a:alphaModFix/>
          </a:blip>
          <a:srcRect/>
          <a:stretch/>
        </p:blipFill>
        <p:spPr>
          <a:xfrm>
            <a:off x="2951021" y="4184208"/>
            <a:ext cx="3267075" cy="876300"/>
          </a:xfrm>
          <a:prstGeom prst="rect">
            <a:avLst/>
          </a:prstGeom>
          <a:noFill/>
          <a:ln>
            <a:noFill/>
          </a:ln>
        </p:spPr>
      </p:pic>
      <p:sp>
        <p:nvSpPr>
          <p:cNvPr id="2" name="TextBox 1">
            <a:extLst>
              <a:ext uri="{FF2B5EF4-FFF2-40B4-BE49-F238E27FC236}">
                <a16:creationId xmlns:a16="http://schemas.microsoft.com/office/drawing/2014/main" id="{7079DCD1-73A0-4AB2-83F8-DF733060D4D0}"/>
              </a:ext>
            </a:extLst>
          </p:cNvPr>
          <p:cNvSpPr txBox="1"/>
          <p:nvPr/>
        </p:nvSpPr>
        <p:spPr>
          <a:xfrm>
            <a:off x="4666268" y="4622358"/>
            <a:ext cx="284052" cy="307777"/>
          </a:xfrm>
          <a:prstGeom prst="rect">
            <a:avLst/>
          </a:prstGeom>
          <a:solidFill>
            <a:schemeClr val="bg1"/>
          </a:solidFill>
        </p:spPr>
        <p:txBody>
          <a:bodyPr wrap="none" rtlCol="0">
            <a:spAutoFit/>
          </a:bodyPr>
          <a:lstStyle/>
          <a:p>
            <a:r>
              <a:rPr lang="en-US" dirty="0"/>
              <a:t>2</a:t>
            </a:r>
            <a:endParaRPr lang="en-IN" dirty="0"/>
          </a:p>
        </p:txBody>
      </p:sp>
      <p:cxnSp>
        <p:nvCxnSpPr>
          <p:cNvPr id="4" name="Straight Arrow Connector 3">
            <a:extLst>
              <a:ext uri="{FF2B5EF4-FFF2-40B4-BE49-F238E27FC236}">
                <a16:creationId xmlns:a16="http://schemas.microsoft.com/office/drawing/2014/main" id="{0C627883-711F-4A35-85CD-A9701279270F}"/>
              </a:ext>
            </a:extLst>
          </p:cNvPr>
          <p:cNvCxnSpPr>
            <a:stCxn id="270" idx="3"/>
          </p:cNvCxnSpPr>
          <p:nvPr/>
        </p:nvCxnSpPr>
        <p:spPr>
          <a:xfrm>
            <a:off x="6218096" y="4622358"/>
            <a:ext cx="6634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0371827-CC9B-40B5-B36F-CC6261524890}"/>
              </a:ext>
            </a:extLst>
          </p:cNvPr>
          <p:cNvSpPr txBox="1"/>
          <p:nvPr/>
        </p:nvSpPr>
        <p:spPr>
          <a:xfrm>
            <a:off x="6996227" y="4437692"/>
            <a:ext cx="4509568" cy="338554"/>
          </a:xfrm>
          <a:prstGeom prst="rect">
            <a:avLst/>
          </a:prstGeom>
          <a:noFill/>
        </p:spPr>
        <p:txBody>
          <a:bodyPr wrap="none" rtlCol="0">
            <a:spAutoFit/>
          </a:bodyPr>
          <a:lstStyle/>
          <a:p>
            <a:r>
              <a:rPr lang="en-US" sz="1600" dirty="0"/>
              <a:t>For Odd number of terms sequentially arranged</a:t>
            </a:r>
            <a:endParaRPr lang="en-IN" sz="1600" dirty="0"/>
          </a:p>
        </p:txBody>
      </p:sp>
      <p:sp>
        <p:nvSpPr>
          <p:cNvPr id="10" name="TextBox 9">
            <a:extLst>
              <a:ext uri="{FF2B5EF4-FFF2-40B4-BE49-F238E27FC236}">
                <a16:creationId xmlns:a16="http://schemas.microsoft.com/office/drawing/2014/main" id="{ED5C0D09-6B43-4701-A416-AF7B5D5FC756}"/>
              </a:ext>
            </a:extLst>
          </p:cNvPr>
          <p:cNvSpPr txBox="1"/>
          <p:nvPr/>
        </p:nvSpPr>
        <p:spPr>
          <a:xfrm>
            <a:off x="6996227" y="5366066"/>
            <a:ext cx="4588115" cy="338554"/>
          </a:xfrm>
          <a:prstGeom prst="rect">
            <a:avLst/>
          </a:prstGeom>
          <a:noFill/>
        </p:spPr>
        <p:txBody>
          <a:bodyPr wrap="none" rtlCol="0">
            <a:spAutoFit/>
          </a:bodyPr>
          <a:lstStyle/>
          <a:p>
            <a:r>
              <a:rPr lang="en-US" sz="1600" dirty="0"/>
              <a:t>For Even number of terms sequentially arranged</a:t>
            </a:r>
            <a:endParaRPr lang="en-IN"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4EE171-4A23-49FF-B816-D474464E837E}"/>
                  </a:ext>
                </a:extLst>
              </p:cNvPr>
              <p:cNvSpPr txBox="1"/>
              <p:nvPr/>
            </p:nvSpPr>
            <p:spPr>
              <a:xfrm>
                <a:off x="4735390" y="5265710"/>
                <a:ext cx="1317155"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f>
                            <m:fPr>
                              <m:ctrlPr>
                                <a:rPr lang="en-IN"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+2</m:t>
                              </m:r>
                            </m:num>
                            <m:den>
                              <m:r>
                                <a:rPr lang="en-US" b="0" i="1" smtClean="0">
                                  <a:latin typeface="Cambria Math" panose="02040503050406030204" pitchFamily="18" charset="0"/>
                                </a:rPr>
                                <m:t>2</m:t>
                              </m:r>
                            </m:den>
                          </m:f>
                        </m:e>
                      </m:d>
                      <m:r>
                        <a:rPr lang="en-US" b="0" i="1" smtClean="0">
                          <a:latin typeface="Cambria Math" panose="02040503050406030204" pitchFamily="18" charset="0"/>
                        </a:rPr>
                        <m:t>𝑡h</m:t>
                      </m:r>
                      <m:r>
                        <a:rPr lang="en-US" b="0" i="1" smtClean="0">
                          <a:latin typeface="Cambria Math" panose="02040503050406030204" pitchFamily="18" charset="0"/>
                        </a:rPr>
                        <m:t> </m:t>
                      </m:r>
                      <m:r>
                        <a:rPr lang="en-US" b="0" i="1" smtClean="0">
                          <a:latin typeface="Cambria Math" panose="02040503050406030204" pitchFamily="18" charset="0"/>
                        </a:rPr>
                        <m:t>𝑡𝑒𝑟𝑚</m:t>
                      </m:r>
                    </m:oMath>
                  </m:oMathPara>
                </a14:m>
                <a:endParaRPr lang="en-IN" dirty="0"/>
              </a:p>
            </p:txBody>
          </p:sp>
        </mc:Choice>
        <mc:Fallback xmlns="">
          <p:sp>
            <p:nvSpPr>
              <p:cNvPr id="6" name="TextBox 5">
                <a:extLst>
                  <a:ext uri="{FF2B5EF4-FFF2-40B4-BE49-F238E27FC236}">
                    <a16:creationId xmlns:a16="http://schemas.microsoft.com/office/drawing/2014/main" id="{1D4EE171-4A23-49FF-B816-D474464E837E}"/>
                  </a:ext>
                </a:extLst>
              </p:cNvPr>
              <p:cNvSpPr txBox="1">
                <a:spLocks noRot="1" noChangeAspect="1" noMove="1" noResize="1" noEditPoints="1" noAdjustHandles="1" noChangeArrowheads="1" noChangeShapeType="1" noTextEdit="1"/>
              </p:cNvSpPr>
              <p:nvPr/>
            </p:nvSpPr>
            <p:spPr>
              <a:xfrm>
                <a:off x="4735390" y="5265710"/>
                <a:ext cx="1317155" cy="484043"/>
              </a:xfrm>
              <a:prstGeom prst="rect">
                <a:avLst/>
              </a:prstGeom>
              <a:blipFill>
                <a:blip r:embed="rId4"/>
                <a:stretch>
                  <a:fillRect r="-926"/>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78CFF4E8-FE4A-4F03-8A75-6FDF3136DC40}"/>
              </a:ext>
            </a:extLst>
          </p:cNvPr>
          <p:cNvSpPr txBox="1"/>
          <p:nvPr/>
        </p:nvSpPr>
        <p:spPr>
          <a:xfrm>
            <a:off x="2047183" y="5264526"/>
            <a:ext cx="4429031" cy="430887"/>
          </a:xfrm>
          <a:prstGeom prst="rect">
            <a:avLst/>
          </a:prstGeom>
          <a:noFill/>
        </p:spPr>
        <p:txBody>
          <a:bodyPr wrap="square" lIns="0" tIns="0" rIns="0" bIns="0" rtlCol="0">
            <a:spAutoFit/>
          </a:bodyPr>
          <a:lstStyle/>
          <a:p>
            <a:r>
              <a:rPr lang="en-IN" sz="1800" i="1" dirty="0">
                <a:latin typeface="Corbel" panose="020B0503020204020204" pitchFamily="34" charset="0"/>
              </a:rPr>
              <a:t>Median</a:t>
            </a:r>
            <a:r>
              <a:rPr lang="en-IN" sz="1800" dirty="0">
                <a:latin typeface="Corbel" panose="020B0503020204020204" pitchFamily="34" charset="0"/>
              </a:rPr>
              <a:t> = </a:t>
            </a:r>
            <a:r>
              <a:rPr lang="en-IN" sz="1800" i="1" dirty="0" err="1">
                <a:latin typeface="Corbel" panose="020B0503020204020204" pitchFamily="34" charset="0"/>
              </a:rPr>
              <a:t>Avg</a:t>
            </a:r>
            <a:r>
              <a:rPr lang="en-IN" sz="1800" dirty="0">
                <a:latin typeface="Corbel" panose="020B0503020204020204" pitchFamily="34" charset="0"/>
              </a:rPr>
              <a:t> </a:t>
            </a:r>
            <a:r>
              <a:rPr lang="en-IN" sz="2800" dirty="0"/>
              <a:t>[</a:t>
            </a:r>
            <a:r>
              <a:rPr lang="en-IN" sz="1600" dirty="0"/>
              <a:t>                                             </a:t>
            </a:r>
            <a:r>
              <a:rPr lang="en-IN" sz="2800" dirty="0"/>
              <a:t>]</a:t>
            </a:r>
            <a:endParaRPr lang="en-IN" sz="1600" dirty="0"/>
          </a:p>
        </p:txBody>
      </p:sp>
      <p:cxnSp>
        <p:nvCxnSpPr>
          <p:cNvPr id="16" name="Straight Arrow Connector 15">
            <a:extLst>
              <a:ext uri="{FF2B5EF4-FFF2-40B4-BE49-F238E27FC236}">
                <a16:creationId xmlns:a16="http://schemas.microsoft.com/office/drawing/2014/main" id="{5151FB50-E644-4174-8C01-11C47F46716E}"/>
              </a:ext>
            </a:extLst>
          </p:cNvPr>
          <p:cNvCxnSpPr/>
          <p:nvPr/>
        </p:nvCxnSpPr>
        <p:spPr>
          <a:xfrm>
            <a:off x="6218095" y="5535343"/>
            <a:ext cx="6634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44F271A-D1E2-4794-ABAC-29377570EF23}"/>
                  </a:ext>
                </a:extLst>
              </p:cNvPr>
              <p:cNvSpPr txBox="1"/>
              <p:nvPr/>
            </p:nvSpPr>
            <p:spPr>
              <a:xfrm>
                <a:off x="3506621" y="5323962"/>
                <a:ext cx="1214820" cy="368499"/>
              </a:xfrm>
              <a:prstGeom prst="rect">
                <a:avLst/>
              </a:prstGeom>
              <a:noFill/>
            </p:spPr>
            <p:txBody>
              <a:bodyPr wrap="none" lIns="0" tIns="0" rIns="0" bIns="0" rtlCol="0">
                <a:spAutoFit/>
              </a:bodyPr>
              <a:lstStyle/>
              <a:p>
                <a14:m>
                  <m:oMath xmlns:m="http://schemas.openxmlformats.org/officeDocument/2006/math">
                    <m:d>
                      <m:dPr>
                        <m:ctrlPr>
                          <a:rPr lang="en-US" sz="1600" b="0" i="1" smtClean="0">
                            <a:latin typeface="Cambria Math" panose="02040503050406030204" pitchFamily="18" charset="0"/>
                          </a:rPr>
                        </m:ctrlPr>
                      </m:dPr>
                      <m:e>
                        <m:f>
                          <m:fPr>
                            <m:ctrlPr>
                              <a:rPr lang="en-IN" sz="160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𝑡h</m:t>
                    </m:r>
                    <m:r>
                      <a:rPr lang="en-US" sz="1600" b="0" i="1" smtClean="0">
                        <a:latin typeface="Cambria Math" panose="02040503050406030204" pitchFamily="18" charset="0"/>
                      </a:rPr>
                      <m:t> </m:t>
                    </m:r>
                    <m:r>
                      <a:rPr lang="en-US" sz="1600" b="0" i="1" smtClean="0">
                        <a:latin typeface="Cambria Math" panose="02040503050406030204" pitchFamily="18" charset="0"/>
                      </a:rPr>
                      <m:t>𝑡𝑒𝑟𝑚</m:t>
                    </m:r>
                  </m:oMath>
                </a14:m>
                <a:r>
                  <a:rPr lang="en-IN" sz="1600" dirty="0"/>
                  <a:t> +</a:t>
                </a:r>
              </a:p>
            </p:txBody>
          </p:sp>
        </mc:Choice>
        <mc:Fallback xmlns="">
          <p:sp>
            <p:nvSpPr>
              <p:cNvPr id="17" name="TextBox 16">
                <a:extLst>
                  <a:ext uri="{FF2B5EF4-FFF2-40B4-BE49-F238E27FC236}">
                    <a16:creationId xmlns:a16="http://schemas.microsoft.com/office/drawing/2014/main" id="{D44F271A-D1E2-4794-ABAC-29377570EF23}"/>
                  </a:ext>
                </a:extLst>
              </p:cNvPr>
              <p:cNvSpPr txBox="1">
                <a:spLocks noRot="1" noChangeAspect="1" noMove="1" noResize="1" noEditPoints="1" noAdjustHandles="1" noChangeArrowheads="1" noChangeShapeType="1" noTextEdit="1"/>
              </p:cNvSpPr>
              <p:nvPr/>
            </p:nvSpPr>
            <p:spPr>
              <a:xfrm>
                <a:off x="3506621" y="5323962"/>
                <a:ext cx="1214820" cy="368499"/>
              </a:xfrm>
              <a:prstGeom prst="rect">
                <a:avLst/>
              </a:prstGeom>
              <a:blipFill>
                <a:blip r:embed="rId5"/>
                <a:stretch>
                  <a:fillRect r="-8500" b="-16393"/>
                </a:stretch>
              </a:blipFill>
            </p:spPr>
            <p:txBody>
              <a:bodyPr/>
              <a:lstStyle/>
              <a:p>
                <a:r>
                  <a:rPr lang="en-IN">
                    <a:noFill/>
                  </a:rPr>
                  <a:t> </a:t>
                </a:r>
              </a:p>
            </p:txBody>
          </p:sp>
        </mc:Fallback>
      </mc:AlternateContent>
      <p:sp>
        <p:nvSpPr>
          <p:cNvPr id="14" name="Title 1">
            <a:extLst>
              <a:ext uri="{FF2B5EF4-FFF2-40B4-BE49-F238E27FC236}">
                <a16:creationId xmlns:a16="http://schemas.microsoft.com/office/drawing/2014/main" id="{F9DE7595-44D1-40BE-8F2B-DBC8A6471444}"/>
              </a:ext>
            </a:extLst>
          </p:cNvPr>
          <p:cNvSpPr txBox="1">
            <a:spLocks/>
          </p:cNvSpPr>
          <p:nvPr/>
        </p:nvSpPr>
        <p:spPr>
          <a:xfrm>
            <a:off x="532995" y="179656"/>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r>
              <a:rPr lang="en-US" dirty="0"/>
              <a:t>Descriptive Stats (cond.)</a:t>
            </a:r>
            <a:br>
              <a:rPr lang="en-US" dirty="0"/>
            </a:br>
            <a:r>
              <a:rPr lang="en-IN" sz="3200" u="sng" dirty="0">
                <a:latin typeface="Corbel" panose="020B0503020204020204" pitchFamily="34" charset="0"/>
                <a:ea typeface="Times New Roman"/>
                <a:cs typeface="Times New Roman"/>
                <a:sym typeface="Times New Roman"/>
              </a:rPr>
              <a:t>Central Tendency and 3 Ms: Median </a:t>
            </a:r>
            <a:endParaRPr lang="en-IN" dirty="0">
              <a:latin typeface="Corbel" panose="020B0503020204020204" pitchFamily="34" charset="0"/>
            </a:endParaRPr>
          </a:p>
        </p:txBody>
      </p:sp>
      <p:grpSp>
        <p:nvGrpSpPr>
          <p:cNvPr id="22" name="Group 21">
            <a:extLst>
              <a:ext uri="{FF2B5EF4-FFF2-40B4-BE49-F238E27FC236}">
                <a16:creationId xmlns:a16="http://schemas.microsoft.com/office/drawing/2014/main" id="{3BBC2C47-09A0-4FBD-81BF-20468386C97C}"/>
              </a:ext>
            </a:extLst>
          </p:cNvPr>
          <p:cNvGrpSpPr/>
          <p:nvPr/>
        </p:nvGrpSpPr>
        <p:grpSpPr>
          <a:xfrm>
            <a:off x="4187919" y="1109722"/>
            <a:ext cx="6677469" cy="1321295"/>
            <a:chOff x="4187919" y="1109722"/>
            <a:chExt cx="6677469" cy="1321295"/>
          </a:xfrm>
        </p:grpSpPr>
        <p:sp>
          <p:nvSpPr>
            <p:cNvPr id="8" name="TextBox 7">
              <a:extLst>
                <a:ext uri="{FF2B5EF4-FFF2-40B4-BE49-F238E27FC236}">
                  <a16:creationId xmlns:a16="http://schemas.microsoft.com/office/drawing/2014/main" id="{FC350B44-8D79-45C5-8574-D5567D8F422F}"/>
                </a:ext>
              </a:extLst>
            </p:cNvPr>
            <p:cNvSpPr txBox="1"/>
            <p:nvPr/>
          </p:nvSpPr>
          <p:spPr>
            <a:xfrm>
              <a:off x="4187919" y="1680069"/>
              <a:ext cx="2868093"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5,10,12, 11,14, 7, 8, 9, 13, 19, 24 </a:t>
              </a:r>
              <a:endParaRPr lang="en-IN" dirty="0"/>
            </a:p>
          </p:txBody>
        </p:sp>
        <p:cxnSp>
          <p:nvCxnSpPr>
            <p:cNvPr id="11" name="Straight Arrow Connector 10">
              <a:extLst>
                <a:ext uri="{FF2B5EF4-FFF2-40B4-BE49-F238E27FC236}">
                  <a16:creationId xmlns:a16="http://schemas.microsoft.com/office/drawing/2014/main" id="{68714944-518A-4AE5-91A5-0B0D62885C06}"/>
                </a:ext>
              </a:extLst>
            </p:cNvPr>
            <p:cNvCxnSpPr/>
            <p:nvPr/>
          </p:nvCxnSpPr>
          <p:spPr>
            <a:xfrm>
              <a:off x="7304478" y="1821381"/>
              <a:ext cx="4802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EFF5677-F0AE-4FB4-9373-37369B42984A}"/>
                </a:ext>
              </a:extLst>
            </p:cNvPr>
            <p:cNvSpPr txBox="1"/>
            <p:nvPr/>
          </p:nvSpPr>
          <p:spPr>
            <a:xfrm>
              <a:off x="7848215" y="1667492"/>
              <a:ext cx="3017173"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5, 7, 8, 9, 10, 11, 12, 13, 14, 19, 24 </a:t>
              </a:r>
              <a:endParaRPr lang="en-IN" dirty="0"/>
            </a:p>
          </p:txBody>
        </p:sp>
        <p:cxnSp>
          <p:nvCxnSpPr>
            <p:cNvPr id="13" name="Straight Arrow Connector 12">
              <a:extLst>
                <a:ext uri="{FF2B5EF4-FFF2-40B4-BE49-F238E27FC236}">
                  <a16:creationId xmlns:a16="http://schemas.microsoft.com/office/drawing/2014/main" id="{5B23B196-326B-4373-9DD1-4053D9E87DDA}"/>
                </a:ext>
              </a:extLst>
            </p:cNvPr>
            <p:cNvCxnSpPr/>
            <p:nvPr/>
          </p:nvCxnSpPr>
          <p:spPr>
            <a:xfrm>
              <a:off x="9144001" y="1188151"/>
              <a:ext cx="0" cy="47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4B1E5FB-40E4-4DB4-9EAC-6AB5EFFA6C0B}"/>
                </a:ext>
              </a:extLst>
            </p:cNvPr>
            <p:cNvSpPr/>
            <p:nvPr/>
          </p:nvSpPr>
          <p:spPr>
            <a:xfrm>
              <a:off x="8996219" y="1658256"/>
              <a:ext cx="277091" cy="307777"/>
            </a:xfrm>
            <a:prstGeom prst="ellipse">
              <a:avLst/>
            </a:prstGeom>
            <a:solidFill>
              <a:srgbClr val="4F81BD">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F94671B4-E8B2-480C-A0B2-2B14BC3375F5}"/>
                </a:ext>
              </a:extLst>
            </p:cNvPr>
            <p:cNvSpPr txBox="1"/>
            <p:nvPr/>
          </p:nvSpPr>
          <p:spPr>
            <a:xfrm>
              <a:off x="9134764" y="1109722"/>
              <a:ext cx="771365" cy="307777"/>
            </a:xfrm>
            <a:prstGeom prst="rect">
              <a:avLst/>
            </a:prstGeom>
            <a:noFill/>
          </p:spPr>
          <p:txBody>
            <a:bodyPr wrap="none" rtlCol="0">
              <a:spAutoFit/>
            </a:bodyPr>
            <a:lstStyle/>
            <a:p>
              <a:r>
                <a:rPr lang="en-US" dirty="0"/>
                <a:t>Median</a:t>
              </a:r>
              <a:endParaRPr lang="en-IN" dirty="0"/>
            </a:p>
          </p:txBody>
        </p:sp>
        <p:sp>
          <p:nvSpPr>
            <p:cNvPr id="21" name="TextBox 20">
              <a:extLst>
                <a:ext uri="{FF2B5EF4-FFF2-40B4-BE49-F238E27FC236}">
                  <a16:creationId xmlns:a16="http://schemas.microsoft.com/office/drawing/2014/main" id="{0EC61306-D499-47CA-84B5-5E12C2FF493E}"/>
                </a:ext>
              </a:extLst>
            </p:cNvPr>
            <p:cNvSpPr txBox="1"/>
            <p:nvPr/>
          </p:nvSpPr>
          <p:spPr>
            <a:xfrm>
              <a:off x="8659342" y="2123240"/>
              <a:ext cx="1183337" cy="307777"/>
            </a:xfrm>
            <a:prstGeom prst="rect">
              <a:avLst/>
            </a:prstGeom>
            <a:noFill/>
          </p:spPr>
          <p:txBody>
            <a:bodyPr wrap="none" rtlCol="0">
              <a:spAutoFit/>
            </a:bodyPr>
            <a:lstStyle/>
            <a:p>
              <a:r>
                <a:rPr lang="en-US" dirty="0"/>
                <a:t>Mean = 12.0</a:t>
              </a:r>
              <a:endParaRPr lang="en-IN"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Google Shape;276;g5dcda854b2_0_103"/>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Autofit/>
          </a:bodyPr>
          <a:lstStyle/>
          <a:p>
            <a:pPr marL="25400" lvl="0" indent="0" algn="l" rtl="0">
              <a:lnSpc>
                <a:spcPct val="100000"/>
              </a:lnSpc>
              <a:spcBef>
                <a:spcPts val="640"/>
              </a:spcBef>
              <a:spcAft>
                <a:spcPts val="0"/>
              </a:spcAft>
              <a:buSzPts val="3200"/>
              <a:buNone/>
            </a:pPr>
            <a:r>
              <a:rPr lang="en-IN" sz="2400" b="1" dirty="0">
                <a:latin typeface="Times New Roman"/>
                <a:ea typeface="Times New Roman"/>
                <a:cs typeface="Times New Roman"/>
                <a:sym typeface="Times New Roman"/>
              </a:rPr>
              <a:t>3. Mode</a:t>
            </a:r>
          </a:p>
          <a:p>
            <a:pPr marL="25400" lvl="0" indent="0" algn="l" rtl="0">
              <a:lnSpc>
                <a:spcPct val="100000"/>
              </a:lnSpc>
              <a:spcBef>
                <a:spcPts val="640"/>
              </a:spcBef>
              <a:spcAft>
                <a:spcPts val="0"/>
              </a:spcAft>
              <a:buSzPts val="3200"/>
              <a:buNone/>
            </a:pPr>
            <a:endParaRPr dirty="0"/>
          </a:p>
          <a:p>
            <a:pPr marL="25400" lvl="0" indent="0" algn="l" rtl="0">
              <a:lnSpc>
                <a:spcPct val="100000"/>
              </a:lnSpc>
              <a:spcBef>
                <a:spcPts val="640"/>
              </a:spcBef>
              <a:spcAft>
                <a:spcPts val="0"/>
              </a:spcAft>
              <a:buSzPts val="3200"/>
              <a:buNone/>
            </a:pPr>
            <a:r>
              <a:rPr lang="en-IN" sz="1800" dirty="0">
                <a:latin typeface="Times New Roman"/>
                <a:ea typeface="Times New Roman"/>
                <a:cs typeface="Times New Roman"/>
                <a:sym typeface="Times New Roman"/>
              </a:rPr>
              <a:t>The most frequent value in the data set. This is the only central tendency measure that can be used with nominal data, which have purely qualitative category assignments.</a:t>
            </a:r>
            <a:endParaRPr dirty="0"/>
          </a:p>
          <a:p>
            <a:pPr marL="25400" lvl="0" indent="0" algn="l" rtl="0">
              <a:lnSpc>
                <a:spcPct val="100000"/>
              </a:lnSpc>
              <a:spcBef>
                <a:spcPts val="640"/>
              </a:spcBef>
              <a:spcAft>
                <a:spcPts val="0"/>
              </a:spcAft>
              <a:buSzPts val="3200"/>
              <a:buNone/>
            </a:pPr>
            <a:endParaRPr sz="1800" b="1"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sz="1800" b="1" dirty="0">
              <a:latin typeface="Times New Roman"/>
              <a:ea typeface="Times New Roman"/>
              <a:cs typeface="Times New Roman"/>
              <a:sym typeface="Times New Roman"/>
            </a:endParaRPr>
          </a:p>
        </p:txBody>
      </p:sp>
      <p:pic>
        <p:nvPicPr>
          <p:cNvPr id="277" name="Google Shape;277;g5dcda854b2_0_103"/>
          <p:cNvPicPr preferRelativeResize="0"/>
          <p:nvPr/>
        </p:nvPicPr>
        <p:blipFill rotWithShape="1">
          <a:blip r:embed="rId3">
            <a:alphaModFix/>
          </a:blip>
          <a:srcRect/>
          <a:stretch/>
        </p:blipFill>
        <p:spPr>
          <a:xfrm>
            <a:off x="649756" y="3651691"/>
            <a:ext cx="3254013" cy="2474609"/>
          </a:xfrm>
          <a:prstGeom prst="rect">
            <a:avLst/>
          </a:prstGeom>
          <a:noFill/>
          <a:ln>
            <a:noFill/>
          </a:ln>
        </p:spPr>
      </p:pic>
      <p:cxnSp>
        <p:nvCxnSpPr>
          <p:cNvPr id="3" name="Straight Arrow Connector 2">
            <a:extLst>
              <a:ext uri="{FF2B5EF4-FFF2-40B4-BE49-F238E27FC236}">
                <a16:creationId xmlns:a16="http://schemas.microsoft.com/office/drawing/2014/main" id="{EE1D3F62-DC9D-4AB1-B44F-FC46571FFF42}"/>
              </a:ext>
            </a:extLst>
          </p:cNvPr>
          <p:cNvCxnSpPr/>
          <p:nvPr/>
        </p:nvCxnSpPr>
        <p:spPr>
          <a:xfrm>
            <a:off x="1930400" y="1939636"/>
            <a:ext cx="692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C16028B-BCEC-431C-BFFF-943246AF1547}"/>
              </a:ext>
            </a:extLst>
          </p:cNvPr>
          <p:cNvSpPr txBox="1"/>
          <p:nvPr/>
        </p:nvSpPr>
        <p:spPr>
          <a:xfrm>
            <a:off x="2697092" y="1785747"/>
            <a:ext cx="5735866" cy="338554"/>
          </a:xfrm>
          <a:prstGeom prst="rect">
            <a:avLst/>
          </a:prstGeom>
          <a:noFill/>
        </p:spPr>
        <p:txBody>
          <a:bodyPr wrap="none" rtlCol="0">
            <a:spAutoFit/>
          </a:bodyPr>
          <a:lstStyle/>
          <a:p>
            <a:r>
              <a:rPr lang="en-US" sz="1600" dirty="0"/>
              <a:t>The Central Tendency Measure used for Categorical variable</a:t>
            </a:r>
            <a:endParaRPr lang="en-IN" sz="1600" dirty="0"/>
          </a:p>
        </p:txBody>
      </p:sp>
      <p:pic>
        <p:nvPicPr>
          <p:cNvPr id="8" name="Picture 7">
            <a:extLst>
              <a:ext uri="{FF2B5EF4-FFF2-40B4-BE49-F238E27FC236}">
                <a16:creationId xmlns:a16="http://schemas.microsoft.com/office/drawing/2014/main" id="{04ED6C20-C986-49B7-BA46-BD4B6009C95D}"/>
              </a:ext>
            </a:extLst>
          </p:cNvPr>
          <p:cNvPicPr>
            <a:picLocks noChangeAspect="1"/>
          </p:cNvPicPr>
          <p:nvPr/>
        </p:nvPicPr>
        <p:blipFill rotWithShape="1">
          <a:blip r:embed="rId4"/>
          <a:srcRect t="66512" r="73060"/>
          <a:stretch/>
        </p:blipFill>
        <p:spPr>
          <a:xfrm>
            <a:off x="8840372" y="3651691"/>
            <a:ext cx="2897728" cy="2726035"/>
          </a:xfrm>
          <a:prstGeom prst="rect">
            <a:avLst/>
          </a:prstGeom>
        </p:spPr>
      </p:pic>
      <p:grpSp>
        <p:nvGrpSpPr>
          <p:cNvPr id="9" name="Group 8">
            <a:extLst>
              <a:ext uri="{FF2B5EF4-FFF2-40B4-BE49-F238E27FC236}">
                <a16:creationId xmlns:a16="http://schemas.microsoft.com/office/drawing/2014/main" id="{FCA79B2A-78FF-4DF0-ACA3-0FA31B8908D7}"/>
              </a:ext>
            </a:extLst>
          </p:cNvPr>
          <p:cNvGrpSpPr/>
          <p:nvPr/>
        </p:nvGrpSpPr>
        <p:grpSpPr>
          <a:xfrm>
            <a:off x="4877202" y="3092548"/>
            <a:ext cx="3740325" cy="3373051"/>
            <a:chOff x="224672" y="1543555"/>
            <a:chExt cx="4628559" cy="4192227"/>
          </a:xfrm>
        </p:grpSpPr>
        <p:pic>
          <p:nvPicPr>
            <p:cNvPr id="10" name="Picture 9">
              <a:extLst>
                <a:ext uri="{FF2B5EF4-FFF2-40B4-BE49-F238E27FC236}">
                  <a16:creationId xmlns:a16="http://schemas.microsoft.com/office/drawing/2014/main" id="{F95D3BED-405B-430D-B4D2-AD0719010D27}"/>
                </a:ext>
              </a:extLst>
            </p:cNvPr>
            <p:cNvPicPr>
              <a:picLocks noChangeAspect="1"/>
            </p:cNvPicPr>
            <p:nvPr/>
          </p:nvPicPr>
          <p:blipFill rotWithShape="1">
            <a:blip r:embed="rId5"/>
            <a:srcRect l="10338" b="7022"/>
            <a:stretch/>
          </p:blipFill>
          <p:spPr>
            <a:xfrm>
              <a:off x="224672" y="1961717"/>
              <a:ext cx="4628559" cy="3774065"/>
            </a:xfrm>
            <a:prstGeom prst="rect">
              <a:avLst/>
            </a:prstGeom>
          </p:spPr>
        </p:pic>
        <p:cxnSp>
          <p:nvCxnSpPr>
            <p:cNvPr id="13" name="Straight Arrow Connector 12">
              <a:extLst>
                <a:ext uri="{FF2B5EF4-FFF2-40B4-BE49-F238E27FC236}">
                  <a16:creationId xmlns:a16="http://schemas.microsoft.com/office/drawing/2014/main" id="{425C105E-322F-4941-BDB2-2209D7CB0B63}"/>
                </a:ext>
              </a:extLst>
            </p:cNvPr>
            <p:cNvCxnSpPr>
              <a:cxnSpLocks/>
            </p:cNvCxnSpPr>
            <p:nvPr/>
          </p:nvCxnSpPr>
          <p:spPr>
            <a:xfrm flipV="1">
              <a:off x="2515032" y="1846207"/>
              <a:ext cx="496026" cy="56139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A9DF56-2750-4B0B-B392-5DE77FA6DE6A}"/>
                </a:ext>
              </a:extLst>
            </p:cNvPr>
            <p:cNvSpPr txBox="1"/>
            <p:nvPr/>
          </p:nvSpPr>
          <p:spPr>
            <a:xfrm>
              <a:off x="3011058" y="1543555"/>
              <a:ext cx="781965" cy="382523"/>
            </a:xfrm>
            <a:prstGeom prst="rect">
              <a:avLst/>
            </a:prstGeom>
            <a:solidFill>
              <a:schemeClr val="bg1"/>
            </a:solidFill>
            <a:ln>
              <a:solidFill>
                <a:schemeClr val="tx1">
                  <a:lumMod val="85000"/>
                  <a:lumOff val="15000"/>
                </a:schemeClr>
              </a:solidFill>
            </a:ln>
          </p:spPr>
          <p:txBody>
            <a:bodyPr wrap="none" rtlCol="0">
              <a:spAutoFit/>
            </a:bodyPr>
            <a:lstStyle/>
            <a:p>
              <a:r>
                <a:rPr lang="en-US" dirty="0"/>
                <a:t>Mode</a:t>
              </a:r>
              <a:endParaRPr lang="en-IN" dirty="0"/>
            </a:p>
          </p:txBody>
        </p:sp>
      </p:grpSp>
      <p:sp>
        <p:nvSpPr>
          <p:cNvPr id="22" name="Title 1">
            <a:extLst>
              <a:ext uri="{FF2B5EF4-FFF2-40B4-BE49-F238E27FC236}">
                <a16:creationId xmlns:a16="http://schemas.microsoft.com/office/drawing/2014/main" id="{E7284628-2296-442E-B2CD-0A09CB39E949}"/>
              </a:ext>
            </a:extLst>
          </p:cNvPr>
          <p:cNvSpPr txBox="1">
            <a:spLocks/>
          </p:cNvSpPr>
          <p:nvPr/>
        </p:nvSpPr>
        <p:spPr>
          <a:xfrm>
            <a:off x="532995" y="179656"/>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r>
              <a:rPr lang="en-US" dirty="0"/>
              <a:t>Descriptive Stats (cond.)</a:t>
            </a:r>
            <a:br>
              <a:rPr lang="en-US" dirty="0"/>
            </a:br>
            <a:r>
              <a:rPr lang="en-IN" sz="3200" u="sng" dirty="0">
                <a:latin typeface="Corbel" panose="020B0503020204020204" pitchFamily="34" charset="0"/>
                <a:ea typeface="Times New Roman"/>
                <a:cs typeface="Times New Roman"/>
                <a:sym typeface="Times New Roman"/>
              </a:rPr>
              <a:t>Central Tendency and 3 Ms: Mode</a:t>
            </a:r>
            <a:endParaRPr lang="en-IN" dirty="0">
              <a:latin typeface="Corbel" panose="020B05030202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g5dcda854b2_0_149"/>
          <p:cNvSpPr txBox="1">
            <a:spLocks noGrp="1"/>
          </p:cNvSpPr>
          <p:nvPr>
            <p:ph type="body" idx="1"/>
          </p:nvPr>
        </p:nvSpPr>
        <p:spPr>
          <a:xfrm>
            <a:off x="451997" y="1779437"/>
            <a:ext cx="11057700" cy="48768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IN" sz="2400" b="1" dirty="0">
                <a:latin typeface="Times New Roman"/>
                <a:ea typeface="Times New Roman"/>
                <a:cs typeface="Times New Roman"/>
                <a:sym typeface="Times New Roman"/>
              </a:rPr>
              <a:t>Measures of dispersion</a:t>
            </a:r>
            <a:endParaRPr sz="2400" dirty="0">
              <a:latin typeface="Times New Roman"/>
              <a:ea typeface="Times New Roman"/>
              <a:cs typeface="Times New Roman"/>
              <a:sym typeface="Times New Roman"/>
            </a:endParaRPr>
          </a:p>
          <a:p>
            <a:pPr marL="0" lvl="0" indent="0" algn="l" rtl="0">
              <a:spcBef>
                <a:spcPts val="640"/>
              </a:spcBef>
              <a:spcAft>
                <a:spcPts val="0"/>
              </a:spcAft>
              <a:buNone/>
            </a:pPr>
            <a:r>
              <a:rPr lang="en-IN" sz="2400" dirty="0">
                <a:latin typeface="Times New Roman"/>
                <a:ea typeface="Times New Roman"/>
                <a:cs typeface="Times New Roman"/>
                <a:sym typeface="Times New Roman"/>
              </a:rPr>
              <a:t>Measure of dispersion indicate how large the spread of </a:t>
            </a:r>
          </a:p>
          <a:p>
            <a:pPr marL="0" lvl="0" indent="0" algn="l" rtl="0">
              <a:spcBef>
                <a:spcPts val="640"/>
              </a:spcBef>
              <a:spcAft>
                <a:spcPts val="0"/>
              </a:spcAft>
              <a:buNone/>
            </a:pPr>
            <a:r>
              <a:rPr lang="en-IN" sz="2400" dirty="0">
                <a:latin typeface="Times New Roman"/>
                <a:ea typeface="Times New Roman"/>
                <a:cs typeface="Times New Roman"/>
                <a:sym typeface="Times New Roman"/>
              </a:rPr>
              <a:t>distribution in around the central tendency. </a:t>
            </a:r>
            <a:endParaRPr sz="2400" dirty="0">
              <a:latin typeface="Times New Roman"/>
              <a:ea typeface="Times New Roman"/>
              <a:cs typeface="Times New Roman"/>
              <a:sym typeface="Times New Roman"/>
            </a:endParaRPr>
          </a:p>
          <a:p>
            <a:pPr marL="0" lvl="0" indent="0" algn="l" rtl="0">
              <a:lnSpc>
                <a:spcPts val="1800"/>
              </a:lnSpc>
              <a:spcBef>
                <a:spcPts val="640"/>
              </a:spcBef>
              <a:spcAft>
                <a:spcPts val="0"/>
              </a:spcAft>
              <a:buNone/>
            </a:pPr>
            <a:endParaRPr lang="en-IN" sz="2400" dirty="0">
              <a:latin typeface="Times New Roman"/>
              <a:ea typeface="Times New Roman"/>
              <a:cs typeface="Times New Roman"/>
              <a:sym typeface="Times New Roman"/>
            </a:endParaRPr>
          </a:p>
          <a:p>
            <a:pPr marL="0" lvl="0" indent="0" algn="l" rtl="0">
              <a:lnSpc>
                <a:spcPts val="1800"/>
              </a:lnSpc>
              <a:spcBef>
                <a:spcPts val="640"/>
              </a:spcBef>
              <a:spcAft>
                <a:spcPts val="0"/>
              </a:spcAft>
              <a:buNone/>
            </a:pPr>
            <a:endParaRPr sz="2400" dirty="0">
              <a:latin typeface="Times New Roman"/>
              <a:ea typeface="Times New Roman"/>
              <a:cs typeface="Times New Roman"/>
              <a:sym typeface="Times New Roman"/>
            </a:endParaRPr>
          </a:p>
          <a:p>
            <a:pPr marL="0" lvl="0" indent="0" algn="l" rtl="0">
              <a:spcBef>
                <a:spcPts val="640"/>
              </a:spcBef>
              <a:spcAft>
                <a:spcPts val="0"/>
              </a:spcAft>
              <a:buNone/>
            </a:pPr>
            <a:r>
              <a:rPr lang="en-IN" sz="2400" b="1" dirty="0">
                <a:latin typeface="Times New Roman"/>
                <a:ea typeface="Times New Roman"/>
                <a:cs typeface="Times New Roman"/>
                <a:sym typeface="Times New Roman"/>
              </a:rPr>
              <a:t>Range</a:t>
            </a:r>
            <a:endParaRPr sz="2400" b="1" dirty="0">
              <a:latin typeface="Times New Roman"/>
              <a:ea typeface="Times New Roman"/>
              <a:cs typeface="Times New Roman"/>
              <a:sym typeface="Times New Roman"/>
            </a:endParaRPr>
          </a:p>
          <a:p>
            <a:pPr marL="0" lvl="0" indent="0" algn="l" rtl="0">
              <a:spcBef>
                <a:spcPts val="640"/>
              </a:spcBef>
              <a:spcAft>
                <a:spcPts val="0"/>
              </a:spcAft>
              <a:buNone/>
            </a:pPr>
            <a:r>
              <a:rPr lang="en-IN" sz="2400" dirty="0">
                <a:latin typeface="Times New Roman"/>
                <a:ea typeface="Times New Roman"/>
                <a:cs typeface="Times New Roman"/>
                <a:sym typeface="Times New Roman"/>
              </a:rPr>
              <a:t>Range is the simplest of all measures of dispersion. It is calculated as the difference between maximum and minimum value in dataset. </a:t>
            </a:r>
            <a:endParaRPr sz="2400" dirty="0">
              <a:latin typeface="Times New Roman"/>
              <a:ea typeface="Times New Roman"/>
              <a:cs typeface="Times New Roman"/>
              <a:sym typeface="Times New Roman"/>
            </a:endParaRPr>
          </a:p>
          <a:p>
            <a:pPr marL="0" lvl="0" indent="0" algn="l" rtl="0">
              <a:spcBef>
                <a:spcPts val="640"/>
              </a:spcBef>
              <a:spcAft>
                <a:spcPts val="0"/>
              </a:spcAft>
              <a:buNone/>
            </a:pPr>
            <a:r>
              <a:rPr lang="en-IN" sz="2400" dirty="0">
                <a:latin typeface="Times New Roman"/>
                <a:ea typeface="Times New Roman"/>
                <a:cs typeface="Times New Roman"/>
                <a:sym typeface="Times New Roman"/>
              </a:rPr>
              <a:t>range = X(maximum) - X (minimum)</a:t>
            </a:r>
          </a:p>
          <a:p>
            <a:pPr marL="0" lvl="0" indent="0" algn="l" rtl="0">
              <a:lnSpc>
                <a:spcPts val="1800"/>
              </a:lnSpc>
              <a:spcBef>
                <a:spcPts val="640"/>
              </a:spcBef>
              <a:spcAft>
                <a:spcPts val="0"/>
              </a:spcAft>
              <a:buNone/>
            </a:pPr>
            <a:endParaRPr lang="en-IN" sz="2400" dirty="0">
              <a:latin typeface="Times New Roman"/>
              <a:ea typeface="Times New Roman"/>
              <a:cs typeface="Times New Roman"/>
              <a:sym typeface="Times New Roman"/>
            </a:endParaRPr>
          </a:p>
          <a:p>
            <a:pPr marL="0" lvl="0" indent="0" algn="l" rtl="0">
              <a:spcBef>
                <a:spcPts val="640"/>
              </a:spcBef>
              <a:spcAft>
                <a:spcPts val="0"/>
              </a:spcAft>
              <a:buNone/>
            </a:pPr>
            <a:endParaRPr sz="2400" dirty="0">
              <a:latin typeface="Times New Roman"/>
              <a:ea typeface="Times New Roman"/>
              <a:cs typeface="Times New Roman"/>
              <a:sym typeface="Times New Roman"/>
            </a:endParaRPr>
          </a:p>
        </p:txBody>
      </p:sp>
      <p:sp>
        <p:nvSpPr>
          <p:cNvPr id="285" name="Google Shape;285;g5dcda854b2_0_149"/>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18</a:t>
            </a:fld>
            <a:endParaRPr/>
          </a:p>
        </p:txBody>
      </p:sp>
      <p:sp>
        <p:nvSpPr>
          <p:cNvPr id="9" name="Title 1">
            <a:extLst>
              <a:ext uri="{FF2B5EF4-FFF2-40B4-BE49-F238E27FC236}">
                <a16:creationId xmlns:a16="http://schemas.microsoft.com/office/drawing/2014/main" id="{6FB21AA2-B76A-4836-B937-B08F41992E52}"/>
              </a:ext>
            </a:extLst>
          </p:cNvPr>
          <p:cNvSpPr txBox="1">
            <a:spLocks/>
          </p:cNvSpPr>
          <p:nvPr/>
        </p:nvSpPr>
        <p:spPr>
          <a:xfrm>
            <a:off x="609700" y="119810"/>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r>
              <a:rPr lang="en-US" dirty="0"/>
              <a:t>Descriptive Stats (cond.)</a:t>
            </a:r>
            <a:br>
              <a:rPr lang="en-US" dirty="0"/>
            </a:br>
            <a:r>
              <a:rPr lang="en-IN" sz="3200" u="sng" dirty="0">
                <a:latin typeface="Corbel" panose="020B0503020204020204" pitchFamily="34" charset="0"/>
                <a:ea typeface="Times New Roman"/>
                <a:cs typeface="Times New Roman"/>
                <a:sym typeface="Times New Roman"/>
              </a:rPr>
              <a:t>Measures of dispersion: Range</a:t>
            </a:r>
            <a:endParaRPr lang="en-IN" dirty="0">
              <a:latin typeface="Corbel" panose="020B0503020204020204" pitchFamily="34" charset="0"/>
            </a:endParaRPr>
          </a:p>
        </p:txBody>
      </p:sp>
      <p:pic>
        <p:nvPicPr>
          <p:cNvPr id="5" name="Picture 4">
            <a:extLst>
              <a:ext uri="{FF2B5EF4-FFF2-40B4-BE49-F238E27FC236}">
                <a16:creationId xmlns:a16="http://schemas.microsoft.com/office/drawing/2014/main" id="{89A76193-BC08-42C2-8373-8CC93C2D3FF7}"/>
              </a:ext>
            </a:extLst>
          </p:cNvPr>
          <p:cNvPicPr>
            <a:picLocks noChangeAspect="1"/>
          </p:cNvPicPr>
          <p:nvPr/>
        </p:nvPicPr>
        <p:blipFill>
          <a:blip r:embed="rId3"/>
          <a:stretch>
            <a:fillRect/>
          </a:stretch>
        </p:blipFill>
        <p:spPr>
          <a:xfrm>
            <a:off x="7749308" y="1056410"/>
            <a:ext cx="3398983" cy="27720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81;p20" descr="Image result for five number summary">
            <a:extLst>
              <a:ext uri="{FF2B5EF4-FFF2-40B4-BE49-F238E27FC236}">
                <a16:creationId xmlns:a16="http://schemas.microsoft.com/office/drawing/2014/main" id="{94076E30-E4E1-4681-BCAA-88FA7FB158C8}"/>
              </a:ext>
            </a:extLst>
          </p:cNvPr>
          <p:cNvPicPr preferRelativeResize="0">
            <a:picLocks noGrp="1"/>
          </p:cNvPicPr>
          <p:nvPr>
            <p:ph type="body" idx="1"/>
          </p:nvPr>
        </p:nvPicPr>
        <p:blipFill rotWithShape="1">
          <a:blip r:embed="rId2">
            <a:alphaModFix/>
          </a:blip>
          <a:srcRect b="7741"/>
          <a:stretch/>
        </p:blipFill>
        <p:spPr>
          <a:xfrm>
            <a:off x="711927" y="2234583"/>
            <a:ext cx="6979200" cy="2460565"/>
          </a:xfrm>
          <a:prstGeom prst="rect">
            <a:avLst/>
          </a:prstGeom>
          <a:noFill/>
          <a:ln>
            <a:noFill/>
          </a:ln>
        </p:spPr>
      </p:pic>
      <p:cxnSp>
        <p:nvCxnSpPr>
          <p:cNvPr id="5" name="Straight Connector 4">
            <a:extLst>
              <a:ext uri="{FF2B5EF4-FFF2-40B4-BE49-F238E27FC236}">
                <a16:creationId xmlns:a16="http://schemas.microsoft.com/office/drawing/2014/main" id="{26F05F0F-837C-4CA5-892B-1216D92E14E1}"/>
              </a:ext>
            </a:extLst>
          </p:cNvPr>
          <p:cNvCxnSpPr/>
          <p:nvPr/>
        </p:nvCxnSpPr>
        <p:spPr>
          <a:xfrm>
            <a:off x="1970948" y="1668856"/>
            <a:ext cx="0" cy="2161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CAAC22-CFD4-4739-BE2B-013BB9F71953}"/>
              </a:ext>
            </a:extLst>
          </p:cNvPr>
          <p:cNvCxnSpPr/>
          <p:nvPr/>
        </p:nvCxnSpPr>
        <p:spPr>
          <a:xfrm>
            <a:off x="4857311" y="1668856"/>
            <a:ext cx="0" cy="2161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397736E-D79B-4501-B797-5B7EF9BFFBA8}"/>
              </a:ext>
            </a:extLst>
          </p:cNvPr>
          <p:cNvCxnSpPr/>
          <p:nvPr/>
        </p:nvCxnSpPr>
        <p:spPr>
          <a:xfrm>
            <a:off x="1980184" y="1899765"/>
            <a:ext cx="291869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Arrow: Left 8">
            <a:extLst>
              <a:ext uri="{FF2B5EF4-FFF2-40B4-BE49-F238E27FC236}">
                <a16:creationId xmlns:a16="http://schemas.microsoft.com/office/drawing/2014/main" id="{71A895CD-13BC-4D02-A73D-C9265E0409DF}"/>
              </a:ext>
            </a:extLst>
          </p:cNvPr>
          <p:cNvSpPr/>
          <p:nvPr/>
        </p:nvSpPr>
        <p:spPr>
          <a:xfrm>
            <a:off x="1749274" y="5446527"/>
            <a:ext cx="221674" cy="1082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orbel" panose="020B0503020204020204" pitchFamily="34" charset="0"/>
            </a:endParaRPr>
          </a:p>
        </p:txBody>
      </p:sp>
      <p:sp>
        <p:nvSpPr>
          <p:cNvPr id="10" name="TextBox 9">
            <a:extLst>
              <a:ext uri="{FF2B5EF4-FFF2-40B4-BE49-F238E27FC236}">
                <a16:creationId xmlns:a16="http://schemas.microsoft.com/office/drawing/2014/main" id="{2888EB5E-41F2-4081-B19A-3BAB610877C8}"/>
              </a:ext>
            </a:extLst>
          </p:cNvPr>
          <p:cNvSpPr txBox="1"/>
          <p:nvPr/>
        </p:nvSpPr>
        <p:spPr>
          <a:xfrm>
            <a:off x="1332553" y="5501382"/>
            <a:ext cx="551754" cy="338554"/>
          </a:xfrm>
          <a:prstGeom prst="rect">
            <a:avLst/>
          </a:prstGeom>
          <a:noFill/>
        </p:spPr>
        <p:txBody>
          <a:bodyPr wrap="none" rtlCol="0">
            <a:spAutoFit/>
          </a:bodyPr>
          <a:lstStyle/>
          <a:p>
            <a:r>
              <a:rPr lang="en-US" sz="1600" dirty="0">
                <a:latin typeface="Corbel" panose="020B0503020204020204" pitchFamily="34" charset="0"/>
              </a:rPr>
              <a:t>25%</a:t>
            </a:r>
            <a:endParaRPr lang="en-IN" sz="1600" dirty="0">
              <a:latin typeface="Corbel" panose="020B0503020204020204" pitchFamily="34" charset="0"/>
            </a:endParaRPr>
          </a:p>
        </p:txBody>
      </p:sp>
      <p:cxnSp>
        <p:nvCxnSpPr>
          <p:cNvPr id="11" name="Straight Connector 10">
            <a:extLst>
              <a:ext uri="{FF2B5EF4-FFF2-40B4-BE49-F238E27FC236}">
                <a16:creationId xmlns:a16="http://schemas.microsoft.com/office/drawing/2014/main" id="{0ED05904-48F8-417D-83AC-2DDF4D1E3B35}"/>
              </a:ext>
            </a:extLst>
          </p:cNvPr>
          <p:cNvCxnSpPr>
            <a:cxnSpLocks/>
          </p:cNvCxnSpPr>
          <p:nvPr/>
        </p:nvCxnSpPr>
        <p:spPr>
          <a:xfrm>
            <a:off x="3264050" y="4363593"/>
            <a:ext cx="0" cy="1866657"/>
          </a:xfrm>
          <a:prstGeom prst="line">
            <a:avLst/>
          </a:prstGeom>
        </p:spPr>
        <p:style>
          <a:lnRef idx="1">
            <a:schemeClr val="accent1"/>
          </a:lnRef>
          <a:fillRef idx="0">
            <a:schemeClr val="accent1"/>
          </a:fillRef>
          <a:effectRef idx="0">
            <a:schemeClr val="accent1"/>
          </a:effectRef>
          <a:fontRef idx="minor">
            <a:schemeClr val="tx1"/>
          </a:fontRef>
        </p:style>
      </p:cxnSp>
      <p:sp>
        <p:nvSpPr>
          <p:cNvPr id="12" name="Arrow: Left 11">
            <a:extLst>
              <a:ext uri="{FF2B5EF4-FFF2-40B4-BE49-F238E27FC236}">
                <a16:creationId xmlns:a16="http://schemas.microsoft.com/office/drawing/2014/main" id="{FC34D9C9-A8E4-49F4-9CBA-94E8B03C9A39}"/>
              </a:ext>
            </a:extLst>
          </p:cNvPr>
          <p:cNvSpPr/>
          <p:nvPr/>
        </p:nvSpPr>
        <p:spPr>
          <a:xfrm>
            <a:off x="3042376" y="5453482"/>
            <a:ext cx="221674" cy="1082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orbel" panose="020B0503020204020204" pitchFamily="34" charset="0"/>
            </a:endParaRPr>
          </a:p>
        </p:txBody>
      </p:sp>
      <p:sp>
        <p:nvSpPr>
          <p:cNvPr id="13" name="TextBox 12">
            <a:extLst>
              <a:ext uri="{FF2B5EF4-FFF2-40B4-BE49-F238E27FC236}">
                <a16:creationId xmlns:a16="http://schemas.microsoft.com/office/drawing/2014/main" id="{4BA84793-B17C-49F9-B382-9C158B369989}"/>
              </a:ext>
            </a:extLst>
          </p:cNvPr>
          <p:cNvSpPr txBox="1"/>
          <p:nvPr/>
        </p:nvSpPr>
        <p:spPr>
          <a:xfrm>
            <a:off x="2504608" y="5332105"/>
            <a:ext cx="553357" cy="338554"/>
          </a:xfrm>
          <a:prstGeom prst="rect">
            <a:avLst/>
          </a:prstGeom>
          <a:noFill/>
        </p:spPr>
        <p:txBody>
          <a:bodyPr wrap="none" rtlCol="0">
            <a:spAutoFit/>
          </a:bodyPr>
          <a:lstStyle/>
          <a:p>
            <a:r>
              <a:rPr lang="en-US" sz="1600" dirty="0">
                <a:latin typeface="Corbel" panose="020B0503020204020204" pitchFamily="34" charset="0"/>
              </a:rPr>
              <a:t>50%</a:t>
            </a:r>
            <a:endParaRPr lang="en-IN" sz="1600" dirty="0">
              <a:latin typeface="Corbel" panose="020B0503020204020204" pitchFamily="34" charset="0"/>
            </a:endParaRPr>
          </a:p>
        </p:txBody>
      </p:sp>
      <p:sp>
        <p:nvSpPr>
          <p:cNvPr id="15" name="Arrow: Left 14">
            <a:extLst>
              <a:ext uri="{FF2B5EF4-FFF2-40B4-BE49-F238E27FC236}">
                <a16:creationId xmlns:a16="http://schemas.microsoft.com/office/drawing/2014/main" id="{2500EB57-B359-4799-9401-78E56B1819DC}"/>
              </a:ext>
            </a:extLst>
          </p:cNvPr>
          <p:cNvSpPr/>
          <p:nvPr/>
        </p:nvSpPr>
        <p:spPr>
          <a:xfrm>
            <a:off x="4617166" y="5485994"/>
            <a:ext cx="221674" cy="1082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orbel" panose="020B0503020204020204" pitchFamily="34" charset="0"/>
            </a:endParaRPr>
          </a:p>
        </p:txBody>
      </p:sp>
      <p:sp>
        <p:nvSpPr>
          <p:cNvPr id="16" name="TextBox 15">
            <a:extLst>
              <a:ext uri="{FF2B5EF4-FFF2-40B4-BE49-F238E27FC236}">
                <a16:creationId xmlns:a16="http://schemas.microsoft.com/office/drawing/2014/main" id="{FB226F0F-DD88-4E43-98BF-63DBE05B8753}"/>
              </a:ext>
            </a:extLst>
          </p:cNvPr>
          <p:cNvSpPr txBox="1"/>
          <p:nvPr/>
        </p:nvSpPr>
        <p:spPr>
          <a:xfrm>
            <a:off x="4122648" y="5588789"/>
            <a:ext cx="535724" cy="338554"/>
          </a:xfrm>
          <a:prstGeom prst="rect">
            <a:avLst/>
          </a:prstGeom>
          <a:noFill/>
        </p:spPr>
        <p:txBody>
          <a:bodyPr wrap="none" rtlCol="0">
            <a:spAutoFit/>
          </a:bodyPr>
          <a:lstStyle/>
          <a:p>
            <a:r>
              <a:rPr lang="en-US" sz="1600" dirty="0">
                <a:latin typeface="Corbel" panose="020B0503020204020204" pitchFamily="34" charset="0"/>
              </a:rPr>
              <a:t>75%</a:t>
            </a:r>
            <a:endParaRPr lang="en-IN" sz="1600" dirty="0">
              <a:latin typeface="Corbel" panose="020B0503020204020204" pitchFamily="34" charset="0"/>
            </a:endParaRPr>
          </a:p>
        </p:txBody>
      </p:sp>
      <p:sp>
        <p:nvSpPr>
          <p:cNvPr id="17" name="TextBox 16">
            <a:extLst>
              <a:ext uri="{FF2B5EF4-FFF2-40B4-BE49-F238E27FC236}">
                <a16:creationId xmlns:a16="http://schemas.microsoft.com/office/drawing/2014/main" id="{D22E4A52-6BEB-467C-9DD7-1BD63AD5B1E4}"/>
              </a:ext>
            </a:extLst>
          </p:cNvPr>
          <p:cNvSpPr txBox="1"/>
          <p:nvPr/>
        </p:nvSpPr>
        <p:spPr>
          <a:xfrm>
            <a:off x="2171545" y="1528699"/>
            <a:ext cx="2556458" cy="338554"/>
          </a:xfrm>
          <a:prstGeom prst="rect">
            <a:avLst/>
          </a:prstGeom>
          <a:noFill/>
        </p:spPr>
        <p:txBody>
          <a:bodyPr wrap="square" rtlCol="0">
            <a:spAutoFit/>
          </a:bodyPr>
          <a:lstStyle/>
          <a:p>
            <a:r>
              <a:rPr lang="en-US" sz="1600" b="1" dirty="0">
                <a:latin typeface="Corbel" panose="020B0503020204020204" pitchFamily="34" charset="0"/>
              </a:rPr>
              <a:t>Inter Quartile Range (IQR)</a:t>
            </a:r>
            <a:endParaRPr lang="en-IN" sz="1600" b="1" dirty="0">
              <a:latin typeface="Corbel" panose="020B0503020204020204" pitchFamily="34" charset="0"/>
            </a:endParaRPr>
          </a:p>
        </p:txBody>
      </p:sp>
      <p:sp>
        <p:nvSpPr>
          <p:cNvPr id="18" name="Title 1">
            <a:extLst>
              <a:ext uri="{FF2B5EF4-FFF2-40B4-BE49-F238E27FC236}">
                <a16:creationId xmlns:a16="http://schemas.microsoft.com/office/drawing/2014/main" id="{FEB11983-331A-4C2C-A01B-A8EB65A279B9}"/>
              </a:ext>
            </a:extLst>
          </p:cNvPr>
          <p:cNvSpPr txBox="1">
            <a:spLocks/>
          </p:cNvSpPr>
          <p:nvPr/>
        </p:nvSpPr>
        <p:spPr>
          <a:xfrm>
            <a:off x="609700" y="119810"/>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r>
              <a:rPr lang="en-US" dirty="0"/>
              <a:t>Descriptive Stats (cond.)</a:t>
            </a:r>
            <a:br>
              <a:rPr lang="en-US" dirty="0"/>
            </a:br>
            <a:r>
              <a:rPr lang="en-IN" sz="3200" u="sng" dirty="0">
                <a:latin typeface="Corbel" panose="020B0503020204020204" pitchFamily="34" charset="0"/>
                <a:ea typeface="Times New Roman"/>
                <a:cs typeface="Times New Roman"/>
                <a:sym typeface="Times New Roman"/>
              </a:rPr>
              <a:t>Measures of dispersion: IQR</a:t>
            </a:r>
            <a:endParaRPr lang="en-IN" dirty="0">
              <a:latin typeface="Corbel" panose="020B0503020204020204" pitchFamily="34" charset="0"/>
            </a:endParaRPr>
          </a:p>
        </p:txBody>
      </p:sp>
      <p:pic>
        <p:nvPicPr>
          <p:cNvPr id="19" name="Picture 18">
            <a:extLst>
              <a:ext uri="{FF2B5EF4-FFF2-40B4-BE49-F238E27FC236}">
                <a16:creationId xmlns:a16="http://schemas.microsoft.com/office/drawing/2014/main" id="{3B7EA6CD-E69F-4DCC-9E82-6F301DA1C3F8}"/>
              </a:ext>
            </a:extLst>
          </p:cNvPr>
          <p:cNvPicPr>
            <a:picLocks noChangeAspect="1"/>
          </p:cNvPicPr>
          <p:nvPr/>
        </p:nvPicPr>
        <p:blipFill>
          <a:blip r:embed="rId3"/>
          <a:stretch>
            <a:fillRect/>
          </a:stretch>
        </p:blipFill>
        <p:spPr>
          <a:xfrm>
            <a:off x="8039250" y="1528699"/>
            <a:ext cx="3440822" cy="2806151"/>
          </a:xfrm>
          <a:prstGeom prst="rect">
            <a:avLst/>
          </a:prstGeom>
        </p:spPr>
      </p:pic>
      <p:sp>
        <p:nvSpPr>
          <p:cNvPr id="20" name="TextBox 19">
            <a:extLst>
              <a:ext uri="{FF2B5EF4-FFF2-40B4-BE49-F238E27FC236}">
                <a16:creationId xmlns:a16="http://schemas.microsoft.com/office/drawing/2014/main" id="{839E08FC-4761-4A04-9445-1497EF6723F4}"/>
              </a:ext>
            </a:extLst>
          </p:cNvPr>
          <p:cNvSpPr txBox="1"/>
          <p:nvPr/>
        </p:nvSpPr>
        <p:spPr>
          <a:xfrm>
            <a:off x="959076" y="6230250"/>
            <a:ext cx="5402441"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    5,  7,   8,     9,    10,        11,      12,         13,     14,  19,          24 </a:t>
            </a:r>
            <a:endParaRPr lang="en-IN" dirty="0"/>
          </a:p>
        </p:txBody>
      </p:sp>
      <p:cxnSp>
        <p:nvCxnSpPr>
          <p:cNvPr id="8" name="Straight Connector 7">
            <a:extLst>
              <a:ext uri="{FF2B5EF4-FFF2-40B4-BE49-F238E27FC236}">
                <a16:creationId xmlns:a16="http://schemas.microsoft.com/office/drawing/2014/main" id="{B6C310BD-0AE4-4468-878E-8F7C0999D284}"/>
              </a:ext>
            </a:extLst>
          </p:cNvPr>
          <p:cNvCxnSpPr>
            <a:cxnSpLocks/>
          </p:cNvCxnSpPr>
          <p:nvPr/>
        </p:nvCxnSpPr>
        <p:spPr>
          <a:xfrm>
            <a:off x="1954549" y="4356638"/>
            <a:ext cx="9235" cy="2381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555F5B-6023-4626-BE82-ED0F22B0EC57}"/>
              </a:ext>
            </a:extLst>
          </p:cNvPr>
          <p:cNvCxnSpPr>
            <a:cxnSpLocks/>
          </p:cNvCxnSpPr>
          <p:nvPr/>
        </p:nvCxnSpPr>
        <p:spPr>
          <a:xfrm>
            <a:off x="4838840" y="4396105"/>
            <a:ext cx="0" cy="2342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4DC080-F524-4CD2-B031-360246932F4C}"/>
              </a:ext>
            </a:extLst>
          </p:cNvPr>
          <p:cNvCxnSpPr/>
          <p:nvPr/>
        </p:nvCxnSpPr>
        <p:spPr>
          <a:xfrm>
            <a:off x="1320799" y="4100947"/>
            <a:ext cx="0" cy="2101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A742AF-8ACB-4FEC-88D7-116ADA9EAB26}"/>
              </a:ext>
            </a:extLst>
          </p:cNvPr>
          <p:cNvCxnSpPr>
            <a:cxnSpLocks/>
            <a:endCxn id="41" idx="0"/>
          </p:cNvCxnSpPr>
          <p:nvPr/>
        </p:nvCxnSpPr>
        <p:spPr>
          <a:xfrm flipH="1">
            <a:off x="6062721" y="4085471"/>
            <a:ext cx="27166" cy="2065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6AB833-35B2-49F7-997E-1B08EAEF90E5}"/>
              </a:ext>
            </a:extLst>
          </p:cNvPr>
          <p:cNvCxnSpPr>
            <a:cxnSpLocks/>
          </p:cNvCxnSpPr>
          <p:nvPr/>
        </p:nvCxnSpPr>
        <p:spPr>
          <a:xfrm>
            <a:off x="5661891" y="3639048"/>
            <a:ext cx="0" cy="828022"/>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DF7754A4-CBFE-4CFA-BEE6-C853D8D07D28}"/>
              </a:ext>
            </a:extLst>
          </p:cNvPr>
          <p:cNvCxnSpPr>
            <a:cxnSpLocks/>
          </p:cNvCxnSpPr>
          <p:nvPr/>
        </p:nvCxnSpPr>
        <p:spPr>
          <a:xfrm>
            <a:off x="1332553" y="3790698"/>
            <a:ext cx="0" cy="56594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73B6A5F-4FEC-49D0-8C28-92A86454E35E}"/>
              </a:ext>
            </a:extLst>
          </p:cNvPr>
          <p:cNvSpPr txBox="1"/>
          <p:nvPr/>
        </p:nvSpPr>
        <p:spPr>
          <a:xfrm>
            <a:off x="5095822" y="4482043"/>
            <a:ext cx="930899"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a:t>Whisker 2: </a:t>
            </a:r>
          </a:p>
          <a:p>
            <a:pPr algn="ctr"/>
            <a:r>
              <a:rPr lang="en-US" dirty="0"/>
              <a:t>21.75</a:t>
            </a:r>
            <a:endParaRPr lang="en-IN" dirty="0"/>
          </a:p>
        </p:txBody>
      </p:sp>
      <p:sp>
        <p:nvSpPr>
          <p:cNvPr id="35" name="TextBox 34">
            <a:extLst>
              <a:ext uri="{FF2B5EF4-FFF2-40B4-BE49-F238E27FC236}">
                <a16:creationId xmlns:a16="http://schemas.microsoft.com/office/drawing/2014/main" id="{95462D3B-5742-4BBC-9612-AF6DEF18388D}"/>
              </a:ext>
            </a:extLst>
          </p:cNvPr>
          <p:cNvSpPr txBox="1"/>
          <p:nvPr/>
        </p:nvSpPr>
        <p:spPr>
          <a:xfrm>
            <a:off x="853821" y="4290185"/>
            <a:ext cx="103105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Whisker 1:</a:t>
            </a:r>
          </a:p>
          <a:p>
            <a:r>
              <a:rPr lang="en-US" dirty="0"/>
              <a:t> 5 = Min</a:t>
            </a:r>
            <a:endParaRPr lang="en-IN" dirty="0"/>
          </a:p>
        </p:txBody>
      </p:sp>
      <p:cxnSp>
        <p:nvCxnSpPr>
          <p:cNvPr id="39" name="Straight Connector 38">
            <a:extLst>
              <a:ext uri="{FF2B5EF4-FFF2-40B4-BE49-F238E27FC236}">
                <a16:creationId xmlns:a16="http://schemas.microsoft.com/office/drawing/2014/main" id="{054FC9BA-A02A-4E1D-ACF6-6FD7AB122AFF}"/>
              </a:ext>
            </a:extLst>
          </p:cNvPr>
          <p:cNvCxnSpPr>
            <a:cxnSpLocks/>
          </p:cNvCxnSpPr>
          <p:nvPr/>
        </p:nvCxnSpPr>
        <p:spPr>
          <a:xfrm>
            <a:off x="1332553" y="3930876"/>
            <a:ext cx="0" cy="30919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E303C949-FD16-4331-9695-3E6B4D4D898B}"/>
              </a:ext>
            </a:extLst>
          </p:cNvPr>
          <p:cNvSpPr txBox="1"/>
          <p:nvPr/>
        </p:nvSpPr>
        <p:spPr>
          <a:xfrm>
            <a:off x="7697496" y="5278497"/>
            <a:ext cx="2210862"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Whisker 1:  Q1 - 1.5*IQR</a:t>
            </a:r>
          </a:p>
          <a:p>
            <a:r>
              <a:rPr lang="en-US" dirty="0"/>
              <a:t>Whisker 2:  Q3 + 1.5*IQR</a:t>
            </a:r>
            <a:endParaRPr lang="en-IN" dirty="0"/>
          </a:p>
        </p:txBody>
      </p:sp>
      <p:sp>
        <p:nvSpPr>
          <p:cNvPr id="41" name="Oval 40">
            <a:extLst>
              <a:ext uri="{FF2B5EF4-FFF2-40B4-BE49-F238E27FC236}">
                <a16:creationId xmlns:a16="http://schemas.microsoft.com/office/drawing/2014/main" id="{0E054A87-730C-43DF-BFE6-9D48EBC16B9F}"/>
              </a:ext>
            </a:extLst>
          </p:cNvPr>
          <p:cNvSpPr/>
          <p:nvPr/>
        </p:nvSpPr>
        <p:spPr>
          <a:xfrm>
            <a:off x="5860691" y="6151348"/>
            <a:ext cx="404059" cy="3866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3" name="Straight Arrow Connector 42">
            <a:extLst>
              <a:ext uri="{FF2B5EF4-FFF2-40B4-BE49-F238E27FC236}">
                <a16:creationId xmlns:a16="http://schemas.microsoft.com/office/drawing/2014/main" id="{0CF78CF2-75CB-408B-8152-D092F14AE1EB}"/>
              </a:ext>
            </a:extLst>
          </p:cNvPr>
          <p:cNvCxnSpPr>
            <a:cxnSpLocks/>
          </p:cNvCxnSpPr>
          <p:nvPr/>
        </p:nvCxnSpPr>
        <p:spPr>
          <a:xfrm>
            <a:off x="6240828" y="6370283"/>
            <a:ext cx="836296" cy="27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2FAF7D0-5A1D-4A4D-B2EA-C930B864A3ED}"/>
              </a:ext>
            </a:extLst>
          </p:cNvPr>
          <p:cNvSpPr txBox="1"/>
          <p:nvPr/>
        </p:nvSpPr>
        <p:spPr>
          <a:xfrm>
            <a:off x="7077124" y="6262840"/>
            <a:ext cx="712054" cy="307777"/>
          </a:xfrm>
          <a:prstGeom prst="rect">
            <a:avLst/>
          </a:prstGeom>
          <a:noFill/>
        </p:spPr>
        <p:txBody>
          <a:bodyPr wrap="none" rtlCol="0">
            <a:spAutoFit/>
          </a:bodyPr>
          <a:lstStyle/>
          <a:p>
            <a:r>
              <a:rPr lang="en-US" dirty="0"/>
              <a:t>Outlier</a:t>
            </a:r>
            <a:endParaRPr lang="en-IN" dirty="0"/>
          </a:p>
        </p:txBody>
      </p:sp>
      <p:sp>
        <p:nvSpPr>
          <p:cNvPr id="48" name="TextBox 47">
            <a:extLst>
              <a:ext uri="{FF2B5EF4-FFF2-40B4-BE49-F238E27FC236}">
                <a16:creationId xmlns:a16="http://schemas.microsoft.com/office/drawing/2014/main" id="{C334FC2E-1BFE-4C10-AB5D-512DFD9AA2F7}"/>
              </a:ext>
            </a:extLst>
          </p:cNvPr>
          <p:cNvSpPr txBox="1"/>
          <p:nvPr/>
        </p:nvSpPr>
        <p:spPr>
          <a:xfrm>
            <a:off x="2427511" y="4988028"/>
            <a:ext cx="1665841"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IQR = 13.5-8.5 = 5</a:t>
            </a:r>
            <a:endParaRPr lang="en-IN" dirty="0"/>
          </a:p>
        </p:txBody>
      </p:sp>
      <p:sp>
        <p:nvSpPr>
          <p:cNvPr id="49" name="Oval 48">
            <a:extLst>
              <a:ext uri="{FF2B5EF4-FFF2-40B4-BE49-F238E27FC236}">
                <a16:creationId xmlns:a16="http://schemas.microsoft.com/office/drawing/2014/main" id="{468D23EC-7E56-45F8-869E-7BBBE1BF6062}"/>
              </a:ext>
            </a:extLst>
          </p:cNvPr>
          <p:cNvSpPr/>
          <p:nvPr/>
        </p:nvSpPr>
        <p:spPr>
          <a:xfrm>
            <a:off x="6061793" y="4038598"/>
            <a:ext cx="47575" cy="47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3659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1"/>
          <p:cNvSpPr txBox="1">
            <a:spLocks noGrp="1"/>
          </p:cNvSpPr>
          <p:nvPr>
            <p:ph type="title"/>
          </p:nvPr>
        </p:nvSpPr>
        <p:spPr>
          <a:xfrm>
            <a:off x="609600" y="30391"/>
            <a:ext cx="10972800" cy="1143000"/>
          </a:xfrm>
          <a:prstGeom prst="rect">
            <a:avLst/>
          </a:prstGeom>
          <a:noFill/>
          <a:ln>
            <a:noFill/>
          </a:ln>
        </p:spPr>
        <p:txBody>
          <a:bodyPr spcFirstLastPara="1" wrap="square" lIns="91425" tIns="45700" rIns="91425" bIns="45700" anchor="ctr" anchorCtr="0">
            <a:noAutofit/>
          </a:bodyPr>
          <a:lstStyle/>
          <a:p>
            <a:br>
              <a:rPr lang="en-IN" u="sng" dirty="0">
                <a:latin typeface="Times New Roman"/>
                <a:cs typeface="Times New Roman"/>
                <a:sym typeface="Times New Roman"/>
              </a:rPr>
            </a:br>
            <a:r>
              <a:rPr lang="en-IN" u="sng" dirty="0">
                <a:latin typeface="Corbel" panose="020B0503020204020204" pitchFamily="34" charset="0"/>
                <a:cs typeface="Times New Roman"/>
                <a:sym typeface="Times New Roman"/>
              </a:rPr>
              <a:t>Classical Definitions</a:t>
            </a:r>
            <a:br>
              <a:rPr lang="en-IN" u="sng" dirty="0">
                <a:latin typeface="Times New Roman"/>
                <a:cs typeface="Times New Roman"/>
                <a:sym typeface="Times New Roman"/>
              </a:rPr>
            </a:br>
            <a:endParaRPr u="sng" dirty="0">
              <a:latin typeface="Times New Roman"/>
              <a:cs typeface="Times New Roman"/>
            </a:endParaRPr>
          </a:p>
        </p:txBody>
      </p:sp>
      <p:sp>
        <p:nvSpPr>
          <p:cNvPr id="159" name="Google Shape;159;p11"/>
          <p:cNvSpPr txBox="1">
            <a:spLocks noGrp="1"/>
          </p:cNvSpPr>
          <p:nvPr>
            <p:ph type="body" idx="1"/>
          </p:nvPr>
        </p:nvSpPr>
        <p:spPr>
          <a:xfrm>
            <a:off x="423514" y="1171277"/>
            <a:ext cx="7557891" cy="5025811"/>
          </a:xfrm>
          <a:prstGeom prst="rect">
            <a:avLst/>
          </a:prstGeom>
          <a:noFill/>
          <a:ln>
            <a:noFill/>
          </a:ln>
        </p:spPr>
        <p:txBody>
          <a:bodyPr spcFirstLastPara="1" wrap="square" lIns="91425" tIns="45700" rIns="91425" bIns="45700" anchor="t" anchorCtr="0">
            <a:noAutofit/>
          </a:bodyPr>
          <a:lstStyle/>
          <a:p>
            <a:pPr lvl="0"/>
            <a:r>
              <a:rPr lang="en-US" sz="1800" dirty="0">
                <a:solidFill>
                  <a:srgbClr val="0A0A0A"/>
                </a:solidFill>
                <a:latin typeface="Inter"/>
              </a:rPr>
              <a:t>"</a:t>
            </a:r>
            <a:r>
              <a:rPr lang="en-US" sz="1800" b="1" u="sng" dirty="0">
                <a:latin typeface="Times New Roman"/>
                <a:ea typeface="Times New Roman"/>
                <a:cs typeface="Times New Roman"/>
              </a:rPr>
              <a:t>Statistics </a:t>
            </a:r>
            <a:r>
              <a:rPr lang="en-US" sz="1800" dirty="0">
                <a:latin typeface="Times New Roman"/>
                <a:ea typeface="Times New Roman"/>
                <a:cs typeface="Times New Roman"/>
              </a:rPr>
              <a:t>is the aggregate of facts affected to a marked extent by the multiplicity of causes, numerically expressed, enumerated or estimated according to reasonable standards of accuracy, collected in a systematic manner for a pre-determined purpose and placed in relation to each other</a:t>
            </a:r>
            <a:r>
              <a:rPr lang="en-US" sz="1800" dirty="0">
                <a:solidFill>
                  <a:srgbClr val="0A0A0A"/>
                </a:solidFill>
                <a:latin typeface="Inter"/>
                <a:ea typeface="Times New Roman"/>
                <a:cs typeface="Times New Roman"/>
              </a:rPr>
              <a:t>- </a:t>
            </a:r>
            <a:r>
              <a:rPr lang="en-US" sz="1800" i="1" dirty="0">
                <a:effectLst>
                  <a:outerShdw blurRad="38100" dist="38100" dir="2700000" algn="tl">
                    <a:srgbClr val="000000">
                      <a:alpha val="43137"/>
                    </a:srgbClr>
                  </a:outerShdw>
                </a:effectLst>
                <a:latin typeface="Times New Roman"/>
                <a:ea typeface="Times New Roman"/>
                <a:cs typeface="Times New Roman"/>
              </a:rPr>
              <a:t>Prof. Horace </a:t>
            </a:r>
            <a:r>
              <a:rPr lang="en-US" sz="1800" i="1" dirty="0" err="1">
                <a:effectLst>
                  <a:outerShdw blurRad="38100" dist="38100" dir="2700000" algn="tl">
                    <a:srgbClr val="000000">
                      <a:alpha val="43137"/>
                    </a:srgbClr>
                  </a:outerShdw>
                </a:effectLst>
                <a:latin typeface="Times New Roman"/>
                <a:ea typeface="Times New Roman"/>
                <a:cs typeface="Times New Roman"/>
              </a:rPr>
              <a:t>Secrist</a:t>
            </a:r>
            <a:r>
              <a:rPr lang="en-US" sz="1800" dirty="0">
                <a:solidFill>
                  <a:srgbClr val="0A0A0A"/>
                </a:solidFill>
                <a:latin typeface="Inter"/>
                <a:ea typeface="Times New Roman"/>
                <a:cs typeface="Times New Roman"/>
              </a:rPr>
              <a:t>” </a:t>
            </a:r>
            <a:endParaRPr sz="1800" dirty="0"/>
          </a:p>
          <a:p>
            <a:pPr marL="25400" lvl="0" indent="0" algn="l" rtl="0">
              <a:lnSpc>
                <a:spcPct val="100000"/>
              </a:lnSpc>
              <a:spcBef>
                <a:spcPts val="640"/>
              </a:spcBef>
              <a:spcAft>
                <a:spcPts val="0"/>
              </a:spcAft>
              <a:buSzPts val="3200"/>
              <a:buNone/>
            </a:pPr>
            <a:endParaRPr lang="en-US" sz="2300"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lang="en-US" sz="2300"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lang="en-US" sz="2300"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lang="en-US" sz="2300"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lang="en-US" sz="2300"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lang="en-US" sz="2300"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sz="2300" dirty="0">
              <a:latin typeface="Times New Roman"/>
              <a:ea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r>
              <a:rPr lang="en-IN" sz="1800" b="1" u="sng" dirty="0">
                <a:latin typeface="Times New Roman"/>
                <a:ea typeface="Times New Roman"/>
                <a:cs typeface="Times New Roman"/>
                <a:sym typeface="Times New Roman"/>
              </a:rPr>
              <a:t>Business Analytics </a:t>
            </a:r>
            <a:r>
              <a:rPr lang="en-IN" sz="1800" dirty="0">
                <a:latin typeface="Times New Roman"/>
                <a:ea typeface="Times New Roman"/>
                <a:cs typeface="Times New Roman"/>
                <a:sym typeface="Times New Roman"/>
              </a:rPr>
              <a:t>(BA) can be defined as the broad use of data and quantitative analysis for </a:t>
            </a:r>
            <a:r>
              <a:rPr lang="en-IN" sz="1800" b="1" u="sng" dirty="0">
                <a:latin typeface="Times New Roman"/>
                <a:ea typeface="Times New Roman"/>
                <a:cs typeface="Times New Roman"/>
                <a:sym typeface="Times New Roman"/>
              </a:rPr>
              <a:t>decision making </a:t>
            </a:r>
            <a:r>
              <a:rPr lang="en-IN" sz="1800" dirty="0">
                <a:latin typeface="Times New Roman"/>
                <a:ea typeface="Times New Roman"/>
                <a:cs typeface="Times New Roman"/>
                <a:sym typeface="Times New Roman"/>
              </a:rPr>
              <a:t>within organizations. </a:t>
            </a:r>
            <a:endParaRPr sz="1800"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sz="2300" dirty="0">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AE374224-61A8-4BD0-A62A-F9E97470604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83961" y="1284992"/>
            <a:ext cx="3315874" cy="2296550"/>
          </a:xfrm>
          <a:prstGeom prst="rect">
            <a:avLst/>
          </a:prstGeom>
        </p:spPr>
      </p:pic>
      <p:grpSp>
        <p:nvGrpSpPr>
          <p:cNvPr id="18" name="Group 17">
            <a:extLst>
              <a:ext uri="{FF2B5EF4-FFF2-40B4-BE49-F238E27FC236}">
                <a16:creationId xmlns:a16="http://schemas.microsoft.com/office/drawing/2014/main" id="{02538529-5799-4D83-8A93-8814F6E16C14}"/>
              </a:ext>
            </a:extLst>
          </p:cNvPr>
          <p:cNvGrpSpPr/>
          <p:nvPr/>
        </p:nvGrpSpPr>
        <p:grpSpPr>
          <a:xfrm>
            <a:off x="895194" y="3077779"/>
            <a:ext cx="6746180" cy="1110565"/>
            <a:chOff x="1208020" y="2969491"/>
            <a:chExt cx="6746180" cy="1110565"/>
          </a:xfrm>
        </p:grpSpPr>
        <p:sp>
          <p:nvSpPr>
            <p:cNvPr id="3" name="TextBox 2">
              <a:extLst>
                <a:ext uri="{FF2B5EF4-FFF2-40B4-BE49-F238E27FC236}">
                  <a16:creationId xmlns:a16="http://schemas.microsoft.com/office/drawing/2014/main" id="{9F786221-B483-44C5-8EF2-89DDC4E6CC28}"/>
                </a:ext>
              </a:extLst>
            </p:cNvPr>
            <p:cNvSpPr txBox="1"/>
            <p:nvPr/>
          </p:nvSpPr>
          <p:spPr>
            <a:xfrm>
              <a:off x="1208020" y="3433725"/>
              <a:ext cx="2646878" cy="646331"/>
            </a:xfrm>
            <a:prstGeom prst="rect">
              <a:avLst/>
            </a:prstGeom>
            <a:noFill/>
          </p:spPr>
          <p:txBody>
            <a:bodyPr wrap="none" rtlCol="0">
              <a:spAutoFit/>
            </a:bodyPr>
            <a:lstStyle/>
            <a:p>
              <a:pPr algn="ctr"/>
              <a:r>
                <a:rPr lang="en-US" sz="1800" dirty="0"/>
                <a:t>The underlying </a:t>
              </a:r>
              <a:r>
                <a:rPr lang="en-US" sz="1800" b="1" u="sng" dirty="0"/>
                <a:t>Science</a:t>
              </a:r>
            </a:p>
            <a:p>
              <a:pPr algn="ctr"/>
              <a:r>
                <a:rPr lang="en-US" sz="1800" dirty="0"/>
                <a:t>that involves </a:t>
              </a:r>
              <a:endParaRPr lang="en-IN" sz="1800" dirty="0"/>
            </a:p>
          </p:txBody>
        </p:sp>
        <p:cxnSp>
          <p:nvCxnSpPr>
            <p:cNvPr id="6" name="Connector: Elbow 5">
              <a:extLst>
                <a:ext uri="{FF2B5EF4-FFF2-40B4-BE49-F238E27FC236}">
                  <a16:creationId xmlns:a16="http://schemas.microsoft.com/office/drawing/2014/main" id="{580D20DC-A393-48B7-A37B-71BE0F779827}"/>
                </a:ext>
              </a:extLst>
            </p:cNvPr>
            <p:cNvCxnSpPr>
              <a:cxnSpLocks/>
              <a:stCxn id="3" idx="3"/>
              <a:endCxn id="8" idx="1"/>
            </p:cNvCxnSpPr>
            <p:nvPr/>
          </p:nvCxnSpPr>
          <p:spPr>
            <a:xfrm flipV="1">
              <a:off x="3854898" y="3446545"/>
              <a:ext cx="1465248" cy="310346"/>
            </a:xfrm>
            <a:prstGeom prst="bentConnector3">
              <a:avLst>
                <a:gd name="adj1" fmla="val 2081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261FD2-1F3E-4803-9DAB-EEA41197D8CC}"/>
                </a:ext>
              </a:extLst>
            </p:cNvPr>
            <p:cNvSpPr txBox="1"/>
            <p:nvPr/>
          </p:nvSpPr>
          <p:spPr>
            <a:xfrm>
              <a:off x="5320146" y="2969491"/>
              <a:ext cx="2634054" cy="9541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Data Collection &amp; Organization</a:t>
              </a:r>
            </a:p>
            <a:p>
              <a:r>
                <a:rPr lang="en-US" dirty="0"/>
                <a:t>Data Analysis (EDA)</a:t>
              </a:r>
            </a:p>
            <a:p>
              <a:r>
                <a:rPr lang="en-US" dirty="0"/>
                <a:t>Interpretation of Analysis</a:t>
              </a:r>
            </a:p>
            <a:p>
              <a:r>
                <a:rPr lang="en-US" dirty="0"/>
                <a:t>Presentation of findings</a:t>
              </a:r>
            </a:p>
          </p:txBody>
        </p:sp>
      </p:grpSp>
      <p:sp>
        <p:nvSpPr>
          <p:cNvPr id="10" name="TextBox 9">
            <a:extLst>
              <a:ext uri="{FF2B5EF4-FFF2-40B4-BE49-F238E27FC236}">
                <a16:creationId xmlns:a16="http://schemas.microsoft.com/office/drawing/2014/main" id="{B76A8EBB-9D92-4F97-9F6C-D2CD0BFF5E0B}"/>
              </a:ext>
            </a:extLst>
          </p:cNvPr>
          <p:cNvSpPr txBox="1"/>
          <p:nvPr/>
        </p:nvSpPr>
        <p:spPr>
          <a:xfrm>
            <a:off x="3817571" y="3559753"/>
            <a:ext cx="1189749" cy="523220"/>
          </a:xfrm>
          <a:prstGeom prst="rect">
            <a:avLst/>
          </a:prstGeom>
          <a:noFill/>
        </p:spPr>
        <p:txBody>
          <a:bodyPr wrap="none" rtlCol="0">
            <a:spAutoFit/>
          </a:bodyPr>
          <a:lstStyle/>
          <a:p>
            <a:pPr algn="ctr"/>
            <a:r>
              <a:rPr lang="en-US" dirty="0"/>
              <a:t>Quantitative </a:t>
            </a:r>
          </a:p>
          <a:p>
            <a:pPr algn="ctr"/>
            <a:r>
              <a:rPr lang="en-US" dirty="0"/>
              <a:t>basis</a:t>
            </a:r>
            <a:endParaRPr lang="en-IN" dirty="0"/>
          </a:p>
        </p:txBody>
      </p:sp>
      <p:sp>
        <p:nvSpPr>
          <p:cNvPr id="14" name="Freeform: Shape 13">
            <a:extLst>
              <a:ext uri="{FF2B5EF4-FFF2-40B4-BE49-F238E27FC236}">
                <a16:creationId xmlns:a16="http://schemas.microsoft.com/office/drawing/2014/main" id="{FBE901D2-F6B5-4A0E-BB9D-76E874F35CA7}"/>
              </a:ext>
            </a:extLst>
          </p:cNvPr>
          <p:cNvSpPr/>
          <p:nvPr/>
        </p:nvSpPr>
        <p:spPr>
          <a:xfrm flipH="1">
            <a:off x="4665532" y="4031587"/>
            <a:ext cx="805464" cy="2064267"/>
          </a:xfrm>
          <a:custGeom>
            <a:avLst/>
            <a:gdLst>
              <a:gd name="connsiteX0" fmla="*/ 402961 w 791103"/>
              <a:gd name="connsiteY0" fmla="*/ 0 h 1736436"/>
              <a:gd name="connsiteX1" fmla="*/ 5797 w 791103"/>
              <a:gd name="connsiteY1" fmla="*/ 665018 h 1736436"/>
              <a:gd name="connsiteX2" fmla="*/ 670816 w 791103"/>
              <a:gd name="connsiteY2" fmla="*/ 1366982 h 1736436"/>
              <a:gd name="connsiteX3" fmla="*/ 790888 w 791103"/>
              <a:gd name="connsiteY3" fmla="*/ 1736436 h 1736436"/>
              <a:gd name="connsiteX4" fmla="*/ 790888 w 791103"/>
              <a:gd name="connsiteY4" fmla="*/ 1736436 h 1736436"/>
              <a:gd name="connsiteX0" fmla="*/ 401360 w 789287"/>
              <a:gd name="connsiteY0" fmla="*/ 0 h 1736436"/>
              <a:gd name="connsiteX1" fmla="*/ 4196 w 789287"/>
              <a:gd name="connsiteY1" fmla="*/ 665018 h 1736436"/>
              <a:gd name="connsiteX2" fmla="*/ 623033 w 789287"/>
              <a:gd name="connsiteY2" fmla="*/ 1357746 h 1736436"/>
              <a:gd name="connsiteX3" fmla="*/ 789287 w 789287"/>
              <a:gd name="connsiteY3" fmla="*/ 1736436 h 1736436"/>
              <a:gd name="connsiteX4" fmla="*/ 789287 w 789287"/>
              <a:gd name="connsiteY4" fmla="*/ 1736436 h 1736436"/>
              <a:gd name="connsiteX0" fmla="*/ 401360 w 789287"/>
              <a:gd name="connsiteY0" fmla="*/ 0 h 1764146"/>
              <a:gd name="connsiteX1" fmla="*/ 4196 w 789287"/>
              <a:gd name="connsiteY1" fmla="*/ 665018 h 1764146"/>
              <a:gd name="connsiteX2" fmla="*/ 623033 w 789287"/>
              <a:gd name="connsiteY2" fmla="*/ 1357746 h 1764146"/>
              <a:gd name="connsiteX3" fmla="*/ 789287 w 789287"/>
              <a:gd name="connsiteY3" fmla="*/ 1736436 h 1764146"/>
              <a:gd name="connsiteX4" fmla="*/ 715396 w 789287"/>
              <a:gd name="connsiteY4" fmla="*/ 1764146 h 1764146"/>
              <a:gd name="connsiteX0" fmla="*/ 401360 w 789287"/>
              <a:gd name="connsiteY0" fmla="*/ 0 h 1764146"/>
              <a:gd name="connsiteX1" fmla="*/ 4196 w 789287"/>
              <a:gd name="connsiteY1" fmla="*/ 665018 h 1764146"/>
              <a:gd name="connsiteX2" fmla="*/ 623033 w 789287"/>
              <a:gd name="connsiteY2" fmla="*/ 1357746 h 1764146"/>
              <a:gd name="connsiteX3" fmla="*/ 789287 w 789287"/>
              <a:gd name="connsiteY3" fmla="*/ 1736436 h 1764146"/>
              <a:gd name="connsiteX4" fmla="*/ 715396 w 789287"/>
              <a:gd name="connsiteY4" fmla="*/ 1764146 h 1764146"/>
              <a:gd name="connsiteX0" fmla="*/ 401360 w 715396"/>
              <a:gd name="connsiteY0" fmla="*/ 0 h 1764146"/>
              <a:gd name="connsiteX1" fmla="*/ 4196 w 715396"/>
              <a:gd name="connsiteY1" fmla="*/ 665018 h 1764146"/>
              <a:gd name="connsiteX2" fmla="*/ 623033 w 715396"/>
              <a:gd name="connsiteY2" fmla="*/ 1357746 h 1764146"/>
              <a:gd name="connsiteX3" fmla="*/ 632269 w 715396"/>
              <a:gd name="connsiteY3" fmla="*/ 1690255 h 1764146"/>
              <a:gd name="connsiteX4" fmla="*/ 715396 w 715396"/>
              <a:gd name="connsiteY4" fmla="*/ 1764146 h 1764146"/>
              <a:gd name="connsiteX0" fmla="*/ 401360 w 715396"/>
              <a:gd name="connsiteY0" fmla="*/ 0 h 1764146"/>
              <a:gd name="connsiteX1" fmla="*/ 4196 w 715396"/>
              <a:gd name="connsiteY1" fmla="*/ 665018 h 1764146"/>
              <a:gd name="connsiteX2" fmla="*/ 623033 w 715396"/>
              <a:gd name="connsiteY2" fmla="*/ 1357746 h 1764146"/>
              <a:gd name="connsiteX3" fmla="*/ 641505 w 715396"/>
              <a:gd name="connsiteY3" fmla="*/ 1579419 h 1764146"/>
              <a:gd name="connsiteX4" fmla="*/ 715396 w 715396"/>
              <a:gd name="connsiteY4" fmla="*/ 1764146 h 1764146"/>
              <a:gd name="connsiteX0" fmla="*/ 401360 w 715396"/>
              <a:gd name="connsiteY0" fmla="*/ 0 h 1764146"/>
              <a:gd name="connsiteX1" fmla="*/ 4196 w 715396"/>
              <a:gd name="connsiteY1" fmla="*/ 665018 h 1764146"/>
              <a:gd name="connsiteX2" fmla="*/ 623033 w 715396"/>
              <a:gd name="connsiteY2" fmla="*/ 1357746 h 1764146"/>
              <a:gd name="connsiteX3" fmla="*/ 666690 w 715396"/>
              <a:gd name="connsiteY3" fmla="*/ 1576007 h 1764146"/>
              <a:gd name="connsiteX4" fmla="*/ 715396 w 715396"/>
              <a:gd name="connsiteY4" fmla="*/ 1764146 h 1764146"/>
              <a:gd name="connsiteX0" fmla="*/ 401360 w 715396"/>
              <a:gd name="connsiteY0" fmla="*/ 0 h 1764146"/>
              <a:gd name="connsiteX1" fmla="*/ 4196 w 715396"/>
              <a:gd name="connsiteY1" fmla="*/ 665018 h 1764146"/>
              <a:gd name="connsiteX2" fmla="*/ 623033 w 715396"/>
              <a:gd name="connsiteY2" fmla="*/ 1357746 h 1764146"/>
              <a:gd name="connsiteX3" fmla="*/ 666690 w 715396"/>
              <a:gd name="connsiteY3" fmla="*/ 1576007 h 1764146"/>
              <a:gd name="connsiteX4" fmla="*/ 715396 w 715396"/>
              <a:gd name="connsiteY4" fmla="*/ 1764146 h 1764146"/>
              <a:gd name="connsiteX0" fmla="*/ 401360 w 715396"/>
              <a:gd name="connsiteY0" fmla="*/ 0 h 1764146"/>
              <a:gd name="connsiteX1" fmla="*/ 4196 w 715396"/>
              <a:gd name="connsiteY1" fmla="*/ 665018 h 1764146"/>
              <a:gd name="connsiteX2" fmla="*/ 623033 w 715396"/>
              <a:gd name="connsiteY2" fmla="*/ 1357746 h 1764146"/>
              <a:gd name="connsiteX3" fmla="*/ 666690 w 715396"/>
              <a:gd name="connsiteY3" fmla="*/ 1576007 h 1764146"/>
              <a:gd name="connsiteX4" fmla="*/ 715396 w 715396"/>
              <a:gd name="connsiteY4" fmla="*/ 1764146 h 1764146"/>
              <a:gd name="connsiteX0" fmla="*/ 102531 w 897333"/>
              <a:gd name="connsiteY0" fmla="*/ 0 h 1831128"/>
              <a:gd name="connsiteX1" fmla="*/ 186133 w 897333"/>
              <a:gd name="connsiteY1" fmla="*/ 732000 h 1831128"/>
              <a:gd name="connsiteX2" fmla="*/ 804970 w 897333"/>
              <a:gd name="connsiteY2" fmla="*/ 1424728 h 1831128"/>
              <a:gd name="connsiteX3" fmla="*/ 848627 w 897333"/>
              <a:gd name="connsiteY3" fmla="*/ 1642989 h 1831128"/>
              <a:gd name="connsiteX4" fmla="*/ 897333 w 897333"/>
              <a:gd name="connsiteY4" fmla="*/ 1831128 h 1831128"/>
              <a:gd name="connsiteX0" fmla="*/ 55057 w 849859"/>
              <a:gd name="connsiteY0" fmla="*/ 0 h 1831128"/>
              <a:gd name="connsiteX1" fmla="*/ 138659 w 849859"/>
              <a:gd name="connsiteY1" fmla="*/ 732000 h 1831128"/>
              <a:gd name="connsiteX2" fmla="*/ 757496 w 849859"/>
              <a:gd name="connsiteY2" fmla="*/ 1424728 h 1831128"/>
              <a:gd name="connsiteX3" fmla="*/ 801153 w 849859"/>
              <a:gd name="connsiteY3" fmla="*/ 1642989 h 1831128"/>
              <a:gd name="connsiteX4" fmla="*/ 849859 w 849859"/>
              <a:gd name="connsiteY4" fmla="*/ 1831128 h 1831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859" h="1831128">
                <a:moveTo>
                  <a:pt x="55057" y="0"/>
                </a:moveTo>
                <a:cubicBezTo>
                  <a:pt x="-59010" y="274413"/>
                  <a:pt x="21586" y="494545"/>
                  <a:pt x="138659" y="732000"/>
                </a:cubicBezTo>
                <a:cubicBezTo>
                  <a:pt x="255732" y="969455"/>
                  <a:pt x="701046" y="1242190"/>
                  <a:pt x="757496" y="1424728"/>
                </a:cubicBezTo>
                <a:cubicBezTo>
                  <a:pt x="813946" y="1607266"/>
                  <a:pt x="801153" y="1642989"/>
                  <a:pt x="801153" y="1642989"/>
                </a:cubicBezTo>
                <a:cubicBezTo>
                  <a:pt x="792204" y="1715938"/>
                  <a:pt x="833624" y="1768415"/>
                  <a:pt x="849859" y="183112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id="{66481969-F6EC-4F5A-9A5D-9A2848B43679}"/>
              </a:ext>
            </a:extLst>
          </p:cNvPr>
          <p:cNvSpPr/>
          <p:nvPr/>
        </p:nvSpPr>
        <p:spPr>
          <a:xfrm>
            <a:off x="339336" y="1595254"/>
            <a:ext cx="844182" cy="2436333"/>
          </a:xfrm>
          <a:custGeom>
            <a:avLst/>
            <a:gdLst>
              <a:gd name="connsiteX0" fmla="*/ 976184 w 976184"/>
              <a:gd name="connsiteY0" fmla="*/ 0 h 1323075"/>
              <a:gd name="connsiteX1" fmla="*/ 914400 w 976184"/>
              <a:gd name="connsiteY1" fmla="*/ 12357 h 1323075"/>
              <a:gd name="connsiteX2" fmla="*/ 840259 w 976184"/>
              <a:gd name="connsiteY2" fmla="*/ 37070 h 1323075"/>
              <a:gd name="connsiteX3" fmla="*/ 321275 w 976184"/>
              <a:gd name="connsiteY3" fmla="*/ 74141 h 1323075"/>
              <a:gd name="connsiteX4" fmla="*/ 197708 w 976184"/>
              <a:gd name="connsiteY4" fmla="*/ 185351 h 1323075"/>
              <a:gd name="connsiteX5" fmla="*/ 185351 w 976184"/>
              <a:gd name="connsiteY5" fmla="*/ 222422 h 1323075"/>
              <a:gd name="connsiteX6" fmla="*/ 98854 w 976184"/>
              <a:gd name="connsiteY6" fmla="*/ 321276 h 1323075"/>
              <a:gd name="connsiteX7" fmla="*/ 49427 w 976184"/>
              <a:gd name="connsiteY7" fmla="*/ 420130 h 1323075"/>
              <a:gd name="connsiteX8" fmla="*/ 24713 w 976184"/>
              <a:gd name="connsiteY8" fmla="*/ 494270 h 1323075"/>
              <a:gd name="connsiteX9" fmla="*/ 0 w 976184"/>
              <a:gd name="connsiteY9" fmla="*/ 556054 h 1323075"/>
              <a:gd name="connsiteX10" fmla="*/ 12357 w 976184"/>
              <a:gd name="connsiteY10" fmla="*/ 815546 h 1323075"/>
              <a:gd name="connsiteX11" fmla="*/ 24713 w 976184"/>
              <a:gd name="connsiteY11" fmla="*/ 902043 h 1323075"/>
              <a:gd name="connsiteX12" fmla="*/ 61784 w 976184"/>
              <a:gd name="connsiteY12" fmla="*/ 976184 h 1323075"/>
              <a:gd name="connsiteX13" fmla="*/ 172994 w 976184"/>
              <a:gd name="connsiteY13" fmla="*/ 1112108 h 1323075"/>
              <a:gd name="connsiteX14" fmla="*/ 222421 w 976184"/>
              <a:gd name="connsiteY14" fmla="*/ 1149178 h 1323075"/>
              <a:gd name="connsiteX15" fmla="*/ 395416 w 976184"/>
              <a:gd name="connsiteY15" fmla="*/ 1248032 h 1323075"/>
              <a:gd name="connsiteX16" fmla="*/ 444843 w 976184"/>
              <a:gd name="connsiteY16" fmla="*/ 1285103 h 1323075"/>
              <a:gd name="connsiteX17" fmla="*/ 543697 w 976184"/>
              <a:gd name="connsiteY17" fmla="*/ 1322173 h 1323075"/>
              <a:gd name="connsiteX18" fmla="*/ 580767 w 976184"/>
              <a:gd name="connsiteY18" fmla="*/ 1322173 h 1323075"/>
              <a:gd name="connsiteX0" fmla="*/ 976184 w 976184"/>
              <a:gd name="connsiteY0" fmla="*/ 0 h 1323075"/>
              <a:gd name="connsiteX1" fmla="*/ 914400 w 976184"/>
              <a:gd name="connsiteY1" fmla="*/ 12357 h 1323075"/>
              <a:gd name="connsiteX2" fmla="*/ 679200 w 976184"/>
              <a:gd name="connsiteY2" fmla="*/ 37070 h 1323075"/>
              <a:gd name="connsiteX3" fmla="*/ 321275 w 976184"/>
              <a:gd name="connsiteY3" fmla="*/ 74141 h 1323075"/>
              <a:gd name="connsiteX4" fmla="*/ 197708 w 976184"/>
              <a:gd name="connsiteY4" fmla="*/ 185351 h 1323075"/>
              <a:gd name="connsiteX5" fmla="*/ 185351 w 976184"/>
              <a:gd name="connsiteY5" fmla="*/ 222422 h 1323075"/>
              <a:gd name="connsiteX6" fmla="*/ 98854 w 976184"/>
              <a:gd name="connsiteY6" fmla="*/ 321276 h 1323075"/>
              <a:gd name="connsiteX7" fmla="*/ 49427 w 976184"/>
              <a:gd name="connsiteY7" fmla="*/ 420130 h 1323075"/>
              <a:gd name="connsiteX8" fmla="*/ 24713 w 976184"/>
              <a:gd name="connsiteY8" fmla="*/ 494270 h 1323075"/>
              <a:gd name="connsiteX9" fmla="*/ 0 w 976184"/>
              <a:gd name="connsiteY9" fmla="*/ 556054 h 1323075"/>
              <a:gd name="connsiteX10" fmla="*/ 12357 w 976184"/>
              <a:gd name="connsiteY10" fmla="*/ 815546 h 1323075"/>
              <a:gd name="connsiteX11" fmla="*/ 24713 w 976184"/>
              <a:gd name="connsiteY11" fmla="*/ 902043 h 1323075"/>
              <a:gd name="connsiteX12" fmla="*/ 61784 w 976184"/>
              <a:gd name="connsiteY12" fmla="*/ 976184 h 1323075"/>
              <a:gd name="connsiteX13" fmla="*/ 172994 w 976184"/>
              <a:gd name="connsiteY13" fmla="*/ 1112108 h 1323075"/>
              <a:gd name="connsiteX14" fmla="*/ 222421 w 976184"/>
              <a:gd name="connsiteY14" fmla="*/ 1149178 h 1323075"/>
              <a:gd name="connsiteX15" fmla="*/ 395416 w 976184"/>
              <a:gd name="connsiteY15" fmla="*/ 1248032 h 1323075"/>
              <a:gd name="connsiteX16" fmla="*/ 444843 w 976184"/>
              <a:gd name="connsiteY16" fmla="*/ 1285103 h 1323075"/>
              <a:gd name="connsiteX17" fmla="*/ 543697 w 976184"/>
              <a:gd name="connsiteY17" fmla="*/ 1322173 h 1323075"/>
              <a:gd name="connsiteX18" fmla="*/ 580767 w 976184"/>
              <a:gd name="connsiteY18" fmla="*/ 1322173 h 1323075"/>
              <a:gd name="connsiteX0" fmla="*/ 976184 w 976184"/>
              <a:gd name="connsiteY0" fmla="*/ 0 h 1323075"/>
              <a:gd name="connsiteX1" fmla="*/ 914400 w 976184"/>
              <a:gd name="connsiteY1" fmla="*/ 12357 h 1323075"/>
              <a:gd name="connsiteX2" fmla="*/ 679200 w 976184"/>
              <a:gd name="connsiteY2" fmla="*/ 37070 h 1323075"/>
              <a:gd name="connsiteX3" fmla="*/ 321275 w 976184"/>
              <a:gd name="connsiteY3" fmla="*/ 74141 h 1323075"/>
              <a:gd name="connsiteX4" fmla="*/ 197708 w 976184"/>
              <a:gd name="connsiteY4" fmla="*/ 185351 h 1323075"/>
              <a:gd name="connsiteX5" fmla="*/ 185351 w 976184"/>
              <a:gd name="connsiteY5" fmla="*/ 222422 h 1323075"/>
              <a:gd name="connsiteX6" fmla="*/ 98854 w 976184"/>
              <a:gd name="connsiteY6" fmla="*/ 321276 h 1323075"/>
              <a:gd name="connsiteX7" fmla="*/ 49427 w 976184"/>
              <a:gd name="connsiteY7" fmla="*/ 420130 h 1323075"/>
              <a:gd name="connsiteX8" fmla="*/ 24713 w 976184"/>
              <a:gd name="connsiteY8" fmla="*/ 494270 h 1323075"/>
              <a:gd name="connsiteX9" fmla="*/ 0 w 976184"/>
              <a:gd name="connsiteY9" fmla="*/ 556054 h 1323075"/>
              <a:gd name="connsiteX10" fmla="*/ 12357 w 976184"/>
              <a:gd name="connsiteY10" fmla="*/ 815546 h 1323075"/>
              <a:gd name="connsiteX11" fmla="*/ 24713 w 976184"/>
              <a:gd name="connsiteY11" fmla="*/ 902043 h 1323075"/>
              <a:gd name="connsiteX12" fmla="*/ 61784 w 976184"/>
              <a:gd name="connsiteY12" fmla="*/ 976184 h 1323075"/>
              <a:gd name="connsiteX13" fmla="*/ 172994 w 976184"/>
              <a:gd name="connsiteY13" fmla="*/ 1112108 h 1323075"/>
              <a:gd name="connsiteX14" fmla="*/ 222421 w 976184"/>
              <a:gd name="connsiteY14" fmla="*/ 1149178 h 1323075"/>
              <a:gd name="connsiteX15" fmla="*/ 395416 w 976184"/>
              <a:gd name="connsiteY15" fmla="*/ 1248032 h 1323075"/>
              <a:gd name="connsiteX16" fmla="*/ 444843 w 976184"/>
              <a:gd name="connsiteY16" fmla="*/ 1285103 h 1323075"/>
              <a:gd name="connsiteX17" fmla="*/ 543697 w 976184"/>
              <a:gd name="connsiteY17" fmla="*/ 1322173 h 1323075"/>
              <a:gd name="connsiteX18" fmla="*/ 580767 w 976184"/>
              <a:gd name="connsiteY18" fmla="*/ 1322173 h 1323075"/>
              <a:gd name="connsiteX0" fmla="*/ 976184 w 976184"/>
              <a:gd name="connsiteY0" fmla="*/ 0 h 1323075"/>
              <a:gd name="connsiteX1" fmla="*/ 914400 w 976184"/>
              <a:gd name="connsiteY1" fmla="*/ 12357 h 1323075"/>
              <a:gd name="connsiteX2" fmla="*/ 679200 w 976184"/>
              <a:gd name="connsiteY2" fmla="*/ 37070 h 1323075"/>
              <a:gd name="connsiteX3" fmla="*/ 321275 w 976184"/>
              <a:gd name="connsiteY3" fmla="*/ 74141 h 1323075"/>
              <a:gd name="connsiteX4" fmla="*/ 197708 w 976184"/>
              <a:gd name="connsiteY4" fmla="*/ 185351 h 1323075"/>
              <a:gd name="connsiteX5" fmla="*/ 185351 w 976184"/>
              <a:gd name="connsiteY5" fmla="*/ 222422 h 1323075"/>
              <a:gd name="connsiteX6" fmla="*/ 98854 w 976184"/>
              <a:gd name="connsiteY6" fmla="*/ 321276 h 1323075"/>
              <a:gd name="connsiteX7" fmla="*/ 49427 w 976184"/>
              <a:gd name="connsiteY7" fmla="*/ 420130 h 1323075"/>
              <a:gd name="connsiteX8" fmla="*/ 24713 w 976184"/>
              <a:gd name="connsiteY8" fmla="*/ 494270 h 1323075"/>
              <a:gd name="connsiteX9" fmla="*/ 0 w 976184"/>
              <a:gd name="connsiteY9" fmla="*/ 556054 h 1323075"/>
              <a:gd name="connsiteX10" fmla="*/ 12357 w 976184"/>
              <a:gd name="connsiteY10" fmla="*/ 815546 h 1323075"/>
              <a:gd name="connsiteX11" fmla="*/ 24713 w 976184"/>
              <a:gd name="connsiteY11" fmla="*/ 902043 h 1323075"/>
              <a:gd name="connsiteX12" fmla="*/ 61784 w 976184"/>
              <a:gd name="connsiteY12" fmla="*/ 976184 h 1323075"/>
              <a:gd name="connsiteX13" fmla="*/ 172994 w 976184"/>
              <a:gd name="connsiteY13" fmla="*/ 1112108 h 1323075"/>
              <a:gd name="connsiteX14" fmla="*/ 222421 w 976184"/>
              <a:gd name="connsiteY14" fmla="*/ 1149178 h 1323075"/>
              <a:gd name="connsiteX15" fmla="*/ 395416 w 976184"/>
              <a:gd name="connsiteY15" fmla="*/ 1248032 h 1323075"/>
              <a:gd name="connsiteX16" fmla="*/ 444843 w 976184"/>
              <a:gd name="connsiteY16" fmla="*/ 1285103 h 1323075"/>
              <a:gd name="connsiteX17" fmla="*/ 543697 w 976184"/>
              <a:gd name="connsiteY17" fmla="*/ 1322173 h 1323075"/>
              <a:gd name="connsiteX18" fmla="*/ 580767 w 976184"/>
              <a:gd name="connsiteY18" fmla="*/ 1322173 h 1323075"/>
              <a:gd name="connsiteX0" fmla="*/ 976184 w 976184"/>
              <a:gd name="connsiteY0" fmla="*/ 0 h 1323075"/>
              <a:gd name="connsiteX1" fmla="*/ 914400 w 976184"/>
              <a:gd name="connsiteY1" fmla="*/ 12357 h 1323075"/>
              <a:gd name="connsiteX2" fmla="*/ 679200 w 976184"/>
              <a:gd name="connsiteY2" fmla="*/ 37070 h 1323075"/>
              <a:gd name="connsiteX3" fmla="*/ 321275 w 976184"/>
              <a:gd name="connsiteY3" fmla="*/ 74141 h 1323075"/>
              <a:gd name="connsiteX4" fmla="*/ 197708 w 976184"/>
              <a:gd name="connsiteY4" fmla="*/ 185351 h 1323075"/>
              <a:gd name="connsiteX5" fmla="*/ 128201 w 976184"/>
              <a:gd name="connsiteY5" fmla="*/ 253595 h 1323075"/>
              <a:gd name="connsiteX6" fmla="*/ 98854 w 976184"/>
              <a:gd name="connsiteY6" fmla="*/ 321276 h 1323075"/>
              <a:gd name="connsiteX7" fmla="*/ 49427 w 976184"/>
              <a:gd name="connsiteY7" fmla="*/ 420130 h 1323075"/>
              <a:gd name="connsiteX8" fmla="*/ 24713 w 976184"/>
              <a:gd name="connsiteY8" fmla="*/ 494270 h 1323075"/>
              <a:gd name="connsiteX9" fmla="*/ 0 w 976184"/>
              <a:gd name="connsiteY9" fmla="*/ 556054 h 1323075"/>
              <a:gd name="connsiteX10" fmla="*/ 12357 w 976184"/>
              <a:gd name="connsiteY10" fmla="*/ 815546 h 1323075"/>
              <a:gd name="connsiteX11" fmla="*/ 24713 w 976184"/>
              <a:gd name="connsiteY11" fmla="*/ 902043 h 1323075"/>
              <a:gd name="connsiteX12" fmla="*/ 61784 w 976184"/>
              <a:gd name="connsiteY12" fmla="*/ 976184 h 1323075"/>
              <a:gd name="connsiteX13" fmla="*/ 172994 w 976184"/>
              <a:gd name="connsiteY13" fmla="*/ 1112108 h 1323075"/>
              <a:gd name="connsiteX14" fmla="*/ 222421 w 976184"/>
              <a:gd name="connsiteY14" fmla="*/ 1149178 h 1323075"/>
              <a:gd name="connsiteX15" fmla="*/ 395416 w 976184"/>
              <a:gd name="connsiteY15" fmla="*/ 1248032 h 1323075"/>
              <a:gd name="connsiteX16" fmla="*/ 444843 w 976184"/>
              <a:gd name="connsiteY16" fmla="*/ 1285103 h 1323075"/>
              <a:gd name="connsiteX17" fmla="*/ 543697 w 976184"/>
              <a:gd name="connsiteY17" fmla="*/ 1322173 h 1323075"/>
              <a:gd name="connsiteX18" fmla="*/ 580767 w 976184"/>
              <a:gd name="connsiteY18" fmla="*/ 1322173 h 1323075"/>
              <a:gd name="connsiteX0" fmla="*/ 976184 w 976184"/>
              <a:gd name="connsiteY0" fmla="*/ 0 h 1322420"/>
              <a:gd name="connsiteX1" fmla="*/ 914400 w 976184"/>
              <a:gd name="connsiteY1" fmla="*/ 12357 h 1322420"/>
              <a:gd name="connsiteX2" fmla="*/ 679200 w 976184"/>
              <a:gd name="connsiteY2" fmla="*/ 37070 h 1322420"/>
              <a:gd name="connsiteX3" fmla="*/ 321275 w 976184"/>
              <a:gd name="connsiteY3" fmla="*/ 74141 h 1322420"/>
              <a:gd name="connsiteX4" fmla="*/ 197708 w 976184"/>
              <a:gd name="connsiteY4" fmla="*/ 185351 h 1322420"/>
              <a:gd name="connsiteX5" fmla="*/ 128201 w 976184"/>
              <a:gd name="connsiteY5" fmla="*/ 253595 h 1322420"/>
              <a:gd name="connsiteX6" fmla="*/ 98854 w 976184"/>
              <a:gd name="connsiteY6" fmla="*/ 321276 h 1322420"/>
              <a:gd name="connsiteX7" fmla="*/ 49427 w 976184"/>
              <a:gd name="connsiteY7" fmla="*/ 420130 h 1322420"/>
              <a:gd name="connsiteX8" fmla="*/ 24713 w 976184"/>
              <a:gd name="connsiteY8" fmla="*/ 494270 h 1322420"/>
              <a:gd name="connsiteX9" fmla="*/ 0 w 976184"/>
              <a:gd name="connsiteY9" fmla="*/ 556054 h 1322420"/>
              <a:gd name="connsiteX10" fmla="*/ 12357 w 976184"/>
              <a:gd name="connsiteY10" fmla="*/ 815546 h 1322420"/>
              <a:gd name="connsiteX11" fmla="*/ 24713 w 976184"/>
              <a:gd name="connsiteY11" fmla="*/ 902043 h 1322420"/>
              <a:gd name="connsiteX12" fmla="*/ 61784 w 976184"/>
              <a:gd name="connsiteY12" fmla="*/ 976184 h 1322420"/>
              <a:gd name="connsiteX13" fmla="*/ 172994 w 976184"/>
              <a:gd name="connsiteY13" fmla="*/ 1112108 h 1322420"/>
              <a:gd name="connsiteX14" fmla="*/ 222421 w 976184"/>
              <a:gd name="connsiteY14" fmla="*/ 1149178 h 1322420"/>
              <a:gd name="connsiteX15" fmla="*/ 395416 w 976184"/>
              <a:gd name="connsiteY15" fmla="*/ 1248032 h 1322420"/>
              <a:gd name="connsiteX16" fmla="*/ 444843 w 976184"/>
              <a:gd name="connsiteY16" fmla="*/ 1285103 h 1322420"/>
              <a:gd name="connsiteX17" fmla="*/ 543697 w 976184"/>
              <a:gd name="connsiteY17" fmla="*/ 1322173 h 1322420"/>
              <a:gd name="connsiteX18" fmla="*/ 716519 w 976184"/>
              <a:gd name="connsiteY18" fmla="*/ 1313064 h 1322420"/>
              <a:gd name="connsiteX0" fmla="*/ 976184 w 976184"/>
              <a:gd name="connsiteY0" fmla="*/ 0 h 1322420"/>
              <a:gd name="connsiteX1" fmla="*/ 914400 w 976184"/>
              <a:gd name="connsiteY1" fmla="*/ 12357 h 1322420"/>
              <a:gd name="connsiteX2" fmla="*/ 679200 w 976184"/>
              <a:gd name="connsiteY2" fmla="*/ 37070 h 1322420"/>
              <a:gd name="connsiteX3" fmla="*/ 312224 w 976184"/>
              <a:gd name="connsiteY3" fmla="*/ 28597 h 1322420"/>
              <a:gd name="connsiteX4" fmla="*/ 197708 w 976184"/>
              <a:gd name="connsiteY4" fmla="*/ 185351 h 1322420"/>
              <a:gd name="connsiteX5" fmla="*/ 128201 w 976184"/>
              <a:gd name="connsiteY5" fmla="*/ 253595 h 1322420"/>
              <a:gd name="connsiteX6" fmla="*/ 98854 w 976184"/>
              <a:gd name="connsiteY6" fmla="*/ 321276 h 1322420"/>
              <a:gd name="connsiteX7" fmla="*/ 49427 w 976184"/>
              <a:gd name="connsiteY7" fmla="*/ 420130 h 1322420"/>
              <a:gd name="connsiteX8" fmla="*/ 24713 w 976184"/>
              <a:gd name="connsiteY8" fmla="*/ 494270 h 1322420"/>
              <a:gd name="connsiteX9" fmla="*/ 0 w 976184"/>
              <a:gd name="connsiteY9" fmla="*/ 556054 h 1322420"/>
              <a:gd name="connsiteX10" fmla="*/ 12357 w 976184"/>
              <a:gd name="connsiteY10" fmla="*/ 815546 h 1322420"/>
              <a:gd name="connsiteX11" fmla="*/ 24713 w 976184"/>
              <a:gd name="connsiteY11" fmla="*/ 902043 h 1322420"/>
              <a:gd name="connsiteX12" fmla="*/ 61784 w 976184"/>
              <a:gd name="connsiteY12" fmla="*/ 976184 h 1322420"/>
              <a:gd name="connsiteX13" fmla="*/ 172994 w 976184"/>
              <a:gd name="connsiteY13" fmla="*/ 1112108 h 1322420"/>
              <a:gd name="connsiteX14" fmla="*/ 222421 w 976184"/>
              <a:gd name="connsiteY14" fmla="*/ 1149178 h 1322420"/>
              <a:gd name="connsiteX15" fmla="*/ 395416 w 976184"/>
              <a:gd name="connsiteY15" fmla="*/ 1248032 h 1322420"/>
              <a:gd name="connsiteX16" fmla="*/ 444843 w 976184"/>
              <a:gd name="connsiteY16" fmla="*/ 1285103 h 1322420"/>
              <a:gd name="connsiteX17" fmla="*/ 543697 w 976184"/>
              <a:gd name="connsiteY17" fmla="*/ 1322173 h 1322420"/>
              <a:gd name="connsiteX18" fmla="*/ 716519 w 976184"/>
              <a:gd name="connsiteY18" fmla="*/ 1313064 h 1322420"/>
              <a:gd name="connsiteX0" fmla="*/ 976184 w 976184"/>
              <a:gd name="connsiteY0" fmla="*/ 0 h 1322420"/>
              <a:gd name="connsiteX1" fmla="*/ 914400 w 976184"/>
              <a:gd name="connsiteY1" fmla="*/ 12357 h 1322420"/>
              <a:gd name="connsiteX2" fmla="*/ 679200 w 976184"/>
              <a:gd name="connsiteY2" fmla="*/ 18853 h 1322420"/>
              <a:gd name="connsiteX3" fmla="*/ 312224 w 976184"/>
              <a:gd name="connsiteY3" fmla="*/ 28597 h 1322420"/>
              <a:gd name="connsiteX4" fmla="*/ 197708 w 976184"/>
              <a:gd name="connsiteY4" fmla="*/ 185351 h 1322420"/>
              <a:gd name="connsiteX5" fmla="*/ 128201 w 976184"/>
              <a:gd name="connsiteY5" fmla="*/ 253595 h 1322420"/>
              <a:gd name="connsiteX6" fmla="*/ 98854 w 976184"/>
              <a:gd name="connsiteY6" fmla="*/ 321276 h 1322420"/>
              <a:gd name="connsiteX7" fmla="*/ 49427 w 976184"/>
              <a:gd name="connsiteY7" fmla="*/ 420130 h 1322420"/>
              <a:gd name="connsiteX8" fmla="*/ 24713 w 976184"/>
              <a:gd name="connsiteY8" fmla="*/ 494270 h 1322420"/>
              <a:gd name="connsiteX9" fmla="*/ 0 w 976184"/>
              <a:gd name="connsiteY9" fmla="*/ 556054 h 1322420"/>
              <a:gd name="connsiteX10" fmla="*/ 12357 w 976184"/>
              <a:gd name="connsiteY10" fmla="*/ 815546 h 1322420"/>
              <a:gd name="connsiteX11" fmla="*/ 24713 w 976184"/>
              <a:gd name="connsiteY11" fmla="*/ 902043 h 1322420"/>
              <a:gd name="connsiteX12" fmla="*/ 61784 w 976184"/>
              <a:gd name="connsiteY12" fmla="*/ 976184 h 1322420"/>
              <a:gd name="connsiteX13" fmla="*/ 172994 w 976184"/>
              <a:gd name="connsiteY13" fmla="*/ 1112108 h 1322420"/>
              <a:gd name="connsiteX14" fmla="*/ 222421 w 976184"/>
              <a:gd name="connsiteY14" fmla="*/ 1149178 h 1322420"/>
              <a:gd name="connsiteX15" fmla="*/ 395416 w 976184"/>
              <a:gd name="connsiteY15" fmla="*/ 1248032 h 1322420"/>
              <a:gd name="connsiteX16" fmla="*/ 444843 w 976184"/>
              <a:gd name="connsiteY16" fmla="*/ 1285103 h 1322420"/>
              <a:gd name="connsiteX17" fmla="*/ 543697 w 976184"/>
              <a:gd name="connsiteY17" fmla="*/ 1322173 h 1322420"/>
              <a:gd name="connsiteX18" fmla="*/ 716519 w 976184"/>
              <a:gd name="connsiteY18" fmla="*/ 1313064 h 1322420"/>
              <a:gd name="connsiteX0" fmla="*/ 976184 w 976184"/>
              <a:gd name="connsiteY0" fmla="*/ 0 h 1322215"/>
              <a:gd name="connsiteX1" fmla="*/ 914400 w 976184"/>
              <a:gd name="connsiteY1" fmla="*/ 12357 h 1322215"/>
              <a:gd name="connsiteX2" fmla="*/ 679200 w 976184"/>
              <a:gd name="connsiteY2" fmla="*/ 18853 h 1322215"/>
              <a:gd name="connsiteX3" fmla="*/ 312224 w 976184"/>
              <a:gd name="connsiteY3" fmla="*/ 28597 h 1322215"/>
              <a:gd name="connsiteX4" fmla="*/ 197708 w 976184"/>
              <a:gd name="connsiteY4" fmla="*/ 185351 h 1322215"/>
              <a:gd name="connsiteX5" fmla="*/ 128201 w 976184"/>
              <a:gd name="connsiteY5" fmla="*/ 253595 h 1322215"/>
              <a:gd name="connsiteX6" fmla="*/ 98854 w 976184"/>
              <a:gd name="connsiteY6" fmla="*/ 321276 h 1322215"/>
              <a:gd name="connsiteX7" fmla="*/ 49427 w 976184"/>
              <a:gd name="connsiteY7" fmla="*/ 420130 h 1322215"/>
              <a:gd name="connsiteX8" fmla="*/ 24713 w 976184"/>
              <a:gd name="connsiteY8" fmla="*/ 494270 h 1322215"/>
              <a:gd name="connsiteX9" fmla="*/ 0 w 976184"/>
              <a:gd name="connsiteY9" fmla="*/ 556054 h 1322215"/>
              <a:gd name="connsiteX10" fmla="*/ 12357 w 976184"/>
              <a:gd name="connsiteY10" fmla="*/ 815546 h 1322215"/>
              <a:gd name="connsiteX11" fmla="*/ 24713 w 976184"/>
              <a:gd name="connsiteY11" fmla="*/ 902043 h 1322215"/>
              <a:gd name="connsiteX12" fmla="*/ 61784 w 976184"/>
              <a:gd name="connsiteY12" fmla="*/ 976184 h 1322215"/>
              <a:gd name="connsiteX13" fmla="*/ 172994 w 976184"/>
              <a:gd name="connsiteY13" fmla="*/ 1112108 h 1322215"/>
              <a:gd name="connsiteX14" fmla="*/ 222421 w 976184"/>
              <a:gd name="connsiteY14" fmla="*/ 1149178 h 1322215"/>
              <a:gd name="connsiteX15" fmla="*/ 395416 w 976184"/>
              <a:gd name="connsiteY15" fmla="*/ 1248032 h 1322215"/>
              <a:gd name="connsiteX16" fmla="*/ 444843 w 976184"/>
              <a:gd name="connsiteY16" fmla="*/ 1285103 h 1322215"/>
              <a:gd name="connsiteX17" fmla="*/ 543697 w 976184"/>
              <a:gd name="connsiteY17" fmla="*/ 1322173 h 1322215"/>
              <a:gd name="connsiteX18" fmla="*/ 760894 w 976184"/>
              <a:gd name="connsiteY18" fmla="*/ 1251907 h 132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6184" h="1322215">
                <a:moveTo>
                  <a:pt x="976184" y="0"/>
                </a:moveTo>
                <a:cubicBezTo>
                  <a:pt x="955589" y="4119"/>
                  <a:pt x="963897" y="9215"/>
                  <a:pt x="914400" y="12357"/>
                </a:cubicBezTo>
                <a:cubicBezTo>
                  <a:pt x="864903" y="15499"/>
                  <a:pt x="779563" y="16146"/>
                  <a:pt x="679200" y="18853"/>
                </a:cubicBezTo>
                <a:cubicBezTo>
                  <a:pt x="578837" y="21560"/>
                  <a:pt x="518501" y="-25529"/>
                  <a:pt x="312224" y="28597"/>
                </a:cubicBezTo>
                <a:cubicBezTo>
                  <a:pt x="273223" y="59798"/>
                  <a:pt x="228378" y="147851"/>
                  <a:pt x="197708" y="185351"/>
                </a:cubicBezTo>
                <a:cubicBezTo>
                  <a:pt x="167038" y="222851"/>
                  <a:pt x="134527" y="242209"/>
                  <a:pt x="128201" y="253595"/>
                </a:cubicBezTo>
                <a:cubicBezTo>
                  <a:pt x="85801" y="329915"/>
                  <a:pt x="153005" y="285175"/>
                  <a:pt x="98854" y="321276"/>
                </a:cubicBezTo>
                <a:cubicBezTo>
                  <a:pt x="82378" y="354227"/>
                  <a:pt x="63939" y="386268"/>
                  <a:pt x="49427" y="420130"/>
                </a:cubicBezTo>
                <a:cubicBezTo>
                  <a:pt x="39165" y="444074"/>
                  <a:pt x="33615" y="469788"/>
                  <a:pt x="24713" y="494270"/>
                </a:cubicBezTo>
                <a:cubicBezTo>
                  <a:pt x="17133" y="515116"/>
                  <a:pt x="8238" y="535459"/>
                  <a:pt x="0" y="556054"/>
                </a:cubicBezTo>
                <a:cubicBezTo>
                  <a:pt x="4119" y="642551"/>
                  <a:pt x="6187" y="729171"/>
                  <a:pt x="12357" y="815546"/>
                </a:cubicBezTo>
                <a:cubicBezTo>
                  <a:pt x="14432" y="844597"/>
                  <a:pt x="16148" y="874206"/>
                  <a:pt x="24713" y="902043"/>
                </a:cubicBezTo>
                <a:cubicBezTo>
                  <a:pt x="32839" y="928452"/>
                  <a:pt x="45850" y="953611"/>
                  <a:pt x="61784" y="976184"/>
                </a:cubicBezTo>
                <a:cubicBezTo>
                  <a:pt x="95543" y="1024010"/>
                  <a:pt x="133160" y="1069210"/>
                  <a:pt x="172994" y="1112108"/>
                </a:cubicBezTo>
                <a:cubicBezTo>
                  <a:pt x="187008" y="1127200"/>
                  <a:pt x="205285" y="1137754"/>
                  <a:pt x="222421" y="1149178"/>
                </a:cubicBezTo>
                <a:cubicBezTo>
                  <a:pt x="355980" y="1238218"/>
                  <a:pt x="310636" y="1219774"/>
                  <a:pt x="395416" y="1248032"/>
                </a:cubicBezTo>
                <a:cubicBezTo>
                  <a:pt x="411892" y="1260389"/>
                  <a:pt x="426840" y="1275101"/>
                  <a:pt x="444843" y="1285103"/>
                </a:cubicBezTo>
                <a:cubicBezTo>
                  <a:pt x="446753" y="1286164"/>
                  <a:pt x="527845" y="1319531"/>
                  <a:pt x="543697" y="1322173"/>
                </a:cubicBezTo>
                <a:cubicBezTo>
                  <a:pt x="555886" y="1324204"/>
                  <a:pt x="748537" y="1251907"/>
                  <a:pt x="760894" y="1251907"/>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B525183-6FB5-42A9-9A0F-71878A71AA9A}"/>
              </a:ext>
            </a:extLst>
          </p:cNvPr>
          <p:cNvSpPr txBox="1"/>
          <p:nvPr/>
        </p:nvSpPr>
        <p:spPr>
          <a:xfrm>
            <a:off x="7883961" y="1301724"/>
            <a:ext cx="1553630" cy="461665"/>
          </a:xfrm>
          <a:prstGeom prst="rect">
            <a:avLst/>
          </a:prstGeom>
          <a:noFill/>
        </p:spPr>
        <p:txBody>
          <a:bodyPr wrap="none" rtlCol="0">
            <a:spAutoFit/>
          </a:bodyPr>
          <a:lstStyle/>
          <a:p>
            <a:r>
              <a:rPr lang="en-US" sz="2400" b="1" dirty="0"/>
              <a:t>Statistics</a:t>
            </a:r>
            <a:endParaRPr lang="en-IN" sz="2400" b="1" dirty="0"/>
          </a:p>
        </p:txBody>
      </p:sp>
      <p:sp>
        <p:nvSpPr>
          <p:cNvPr id="21" name="TextBox 20">
            <a:extLst>
              <a:ext uri="{FF2B5EF4-FFF2-40B4-BE49-F238E27FC236}">
                <a16:creationId xmlns:a16="http://schemas.microsoft.com/office/drawing/2014/main" id="{B54CDEDE-3CAC-4DE4-8C19-2D63F0860CC8}"/>
              </a:ext>
            </a:extLst>
          </p:cNvPr>
          <p:cNvSpPr txBox="1"/>
          <p:nvPr/>
        </p:nvSpPr>
        <p:spPr>
          <a:xfrm>
            <a:off x="5422138" y="4354032"/>
            <a:ext cx="1768434" cy="523220"/>
          </a:xfrm>
          <a:prstGeom prst="rect">
            <a:avLst/>
          </a:prstGeom>
          <a:noFill/>
        </p:spPr>
        <p:txBody>
          <a:bodyPr wrap="none" rtlCol="0">
            <a:spAutoFit/>
          </a:bodyPr>
          <a:lstStyle/>
          <a:p>
            <a:pPr algn="ctr"/>
            <a:r>
              <a:rPr lang="en-US" dirty="0"/>
              <a:t>Purpose </a:t>
            </a:r>
          </a:p>
          <a:p>
            <a:pPr algn="ctr"/>
            <a:r>
              <a:rPr lang="en-US" dirty="0"/>
              <a:t>(Applied Statistics?)</a:t>
            </a:r>
            <a:endParaRPr lang="en-IN" dirty="0"/>
          </a:p>
        </p:txBody>
      </p:sp>
      <p:grpSp>
        <p:nvGrpSpPr>
          <p:cNvPr id="19" name="Group 18">
            <a:extLst>
              <a:ext uri="{FF2B5EF4-FFF2-40B4-BE49-F238E27FC236}">
                <a16:creationId xmlns:a16="http://schemas.microsoft.com/office/drawing/2014/main" id="{E43980B5-60EC-4C0F-B9BB-CF097793EE3D}"/>
              </a:ext>
            </a:extLst>
          </p:cNvPr>
          <p:cNvGrpSpPr/>
          <p:nvPr/>
        </p:nvGrpSpPr>
        <p:grpSpPr>
          <a:xfrm>
            <a:off x="7829550" y="3799305"/>
            <a:ext cx="4185522" cy="2758216"/>
            <a:chOff x="7829550" y="3799305"/>
            <a:chExt cx="4185522" cy="2758216"/>
          </a:xfrm>
        </p:grpSpPr>
        <p:pic>
          <p:nvPicPr>
            <p:cNvPr id="2" name="Picture 1">
              <a:extLst>
                <a:ext uri="{FF2B5EF4-FFF2-40B4-BE49-F238E27FC236}">
                  <a16:creationId xmlns:a16="http://schemas.microsoft.com/office/drawing/2014/main" id="{2D86AA59-340B-481B-A60A-D5032938662E}"/>
                </a:ext>
              </a:extLst>
            </p:cNvPr>
            <p:cNvPicPr>
              <a:picLocks noChangeAspect="1"/>
            </p:cNvPicPr>
            <p:nvPr/>
          </p:nvPicPr>
          <p:blipFill rotWithShape="1">
            <a:blip r:embed="rId4"/>
            <a:srcRect t="9776" b="7870"/>
            <a:stretch/>
          </p:blipFill>
          <p:spPr>
            <a:xfrm>
              <a:off x="7829550" y="3799305"/>
              <a:ext cx="4185522" cy="2296551"/>
            </a:xfrm>
            <a:prstGeom prst="rect">
              <a:avLst/>
            </a:prstGeom>
          </p:spPr>
        </p:pic>
        <p:sp>
          <p:nvSpPr>
            <p:cNvPr id="22" name="TextBox 21">
              <a:extLst>
                <a:ext uri="{FF2B5EF4-FFF2-40B4-BE49-F238E27FC236}">
                  <a16:creationId xmlns:a16="http://schemas.microsoft.com/office/drawing/2014/main" id="{3F26D996-9FAA-42CB-BF77-3B5737E3D57F}"/>
                </a:ext>
              </a:extLst>
            </p:cNvPr>
            <p:cNvSpPr txBox="1"/>
            <p:nvPr/>
          </p:nvSpPr>
          <p:spPr>
            <a:xfrm>
              <a:off x="7883961" y="6095856"/>
              <a:ext cx="3007555" cy="461665"/>
            </a:xfrm>
            <a:prstGeom prst="rect">
              <a:avLst/>
            </a:prstGeom>
            <a:noFill/>
          </p:spPr>
          <p:txBody>
            <a:bodyPr wrap="none" rtlCol="0">
              <a:spAutoFit/>
            </a:bodyPr>
            <a:lstStyle/>
            <a:p>
              <a:r>
                <a:rPr lang="en-US" sz="2400" b="1" dirty="0"/>
                <a:t>Business Analytics</a:t>
              </a:r>
              <a:endParaRPr lang="en-IN" sz="2400" b="1" dirty="0"/>
            </a:p>
          </p:txBody>
        </p:sp>
      </p:grpSp>
      <p:sp>
        <p:nvSpPr>
          <p:cNvPr id="20" name="TextBox 19">
            <a:extLst>
              <a:ext uri="{FF2B5EF4-FFF2-40B4-BE49-F238E27FC236}">
                <a16:creationId xmlns:a16="http://schemas.microsoft.com/office/drawing/2014/main" id="{08A0E55A-5A60-4349-997B-D9088D7A877A}"/>
              </a:ext>
            </a:extLst>
          </p:cNvPr>
          <p:cNvSpPr txBox="1"/>
          <p:nvPr/>
        </p:nvSpPr>
        <p:spPr>
          <a:xfrm>
            <a:off x="5801848" y="2766136"/>
            <a:ext cx="697627" cy="338554"/>
          </a:xfrm>
          <a:prstGeom prst="rect">
            <a:avLst/>
          </a:prstGeom>
          <a:noFill/>
        </p:spPr>
        <p:txBody>
          <a:bodyPr wrap="none" rtlCol="0">
            <a:spAutoFit/>
          </a:bodyPr>
          <a:lstStyle/>
          <a:p>
            <a:r>
              <a:rPr lang="en-US" sz="1600" b="1" dirty="0"/>
              <a:t>Data!</a:t>
            </a:r>
            <a:endParaRPr lang="en-IN" sz="1600" b="1" dirty="0"/>
          </a:p>
        </p:txBody>
      </p:sp>
      <p:sp>
        <p:nvSpPr>
          <p:cNvPr id="25" name="TextBox 24">
            <a:extLst>
              <a:ext uri="{FF2B5EF4-FFF2-40B4-BE49-F238E27FC236}">
                <a16:creationId xmlns:a16="http://schemas.microsoft.com/office/drawing/2014/main" id="{0706D347-2B63-4659-B52E-3BA26AB9885F}"/>
              </a:ext>
            </a:extLst>
          </p:cNvPr>
          <p:cNvSpPr txBox="1"/>
          <p:nvPr/>
        </p:nvSpPr>
        <p:spPr>
          <a:xfrm>
            <a:off x="895194" y="4449954"/>
            <a:ext cx="4213013" cy="523220"/>
          </a:xfrm>
          <a:prstGeom prst="rect">
            <a:avLst/>
          </a:prstGeom>
          <a:noFill/>
        </p:spPr>
        <p:txBody>
          <a:bodyPr wrap="none" rtlCol="0">
            <a:spAutoFit/>
          </a:bodyPr>
          <a:lstStyle/>
          <a:p>
            <a:r>
              <a:rPr lang="en-US" b="1" dirty="0"/>
              <a:t>*Data Science </a:t>
            </a:r>
            <a:r>
              <a:rPr lang="en-US" dirty="0"/>
              <a:t>is a field which encompasses </a:t>
            </a:r>
          </a:p>
          <a:p>
            <a:r>
              <a:rPr lang="en-US" b="1" i="1" dirty="0"/>
              <a:t>Statistical</a:t>
            </a:r>
            <a:r>
              <a:rPr lang="en-US" dirty="0"/>
              <a:t> methods, tools, processes and systems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42"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9">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uiExpand="1" build="p"/>
      <p:bldP spid="10" grpId="0"/>
      <p:bldP spid="14" grpId="0" animBg="1"/>
      <p:bldP spid="16" grpId="0" animBg="1"/>
      <p:bldP spid="17" grpId="0"/>
      <p:bldP spid="21" grpId="0"/>
      <p:bldP spid="20"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5dcda854b2_0_170"/>
          <p:cNvSpPr txBox="1">
            <a:spLocks noGrp="1"/>
          </p:cNvSpPr>
          <p:nvPr>
            <p:ph type="title"/>
          </p:nvPr>
        </p:nvSpPr>
        <p:spPr>
          <a:xfrm>
            <a:off x="499668" y="124064"/>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sz="3200" u="sng" dirty="0">
                <a:latin typeface="Corbel" panose="020B0503020204020204" pitchFamily="34" charset="0"/>
                <a:ea typeface="Times New Roman"/>
                <a:cs typeface="Times New Roman"/>
                <a:sym typeface="Times New Roman"/>
              </a:rPr>
              <a:t>Descriptive statistics – Standard Deviation</a:t>
            </a:r>
            <a:endParaRPr sz="3200" u="sng" dirty="0">
              <a:latin typeface="Corbel" panose="020B0503020204020204" pitchFamily="34" charset="0"/>
            </a:endParaRPr>
          </a:p>
        </p:txBody>
      </p:sp>
      <p:sp>
        <p:nvSpPr>
          <p:cNvPr id="299" name="Google Shape;299;g5dcda854b2_0_170"/>
          <p:cNvSpPr txBox="1">
            <a:spLocks noGrp="1"/>
          </p:cNvSpPr>
          <p:nvPr>
            <p:ph type="body" idx="1"/>
          </p:nvPr>
        </p:nvSpPr>
        <p:spPr>
          <a:xfrm>
            <a:off x="609600" y="1230748"/>
            <a:ext cx="10972800" cy="45261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IN" sz="2000" dirty="0">
                <a:latin typeface="Times New Roman"/>
                <a:ea typeface="Times New Roman"/>
                <a:cs typeface="Times New Roman"/>
                <a:sym typeface="Times New Roman"/>
              </a:rPr>
              <a:t>Interpreting variance (a squared term) is not intuitive. Instead we under root it to get Standard deviation which has the same units as variable. </a:t>
            </a:r>
            <a:endParaRPr dirty="0"/>
          </a:p>
          <a:p>
            <a:pPr marL="457200" marR="0" lvl="0" indent="-228600" algn="l" rtl="0">
              <a:lnSpc>
                <a:spcPct val="100000"/>
              </a:lnSpc>
              <a:spcBef>
                <a:spcPts val="640"/>
              </a:spcBef>
              <a:spcAft>
                <a:spcPts val="0"/>
              </a:spcAft>
              <a:buClr>
                <a:schemeClr val="dk1"/>
              </a:buClr>
              <a:buSzPts val="3200"/>
              <a:buFont typeface="Arial"/>
              <a:buNone/>
            </a:pPr>
            <a:endParaRPr sz="2000" dirty="0">
              <a:latin typeface="Times New Roman"/>
              <a:ea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r>
              <a:rPr lang="en-IN" sz="2000" dirty="0">
                <a:latin typeface="Times New Roman"/>
                <a:ea typeface="Times New Roman"/>
                <a:cs typeface="Times New Roman"/>
                <a:sym typeface="Times New Roman"/>
              </a:rPr>
              <a:t>Standard deviation, is a measure of average spread i.e., on an average what is the difference between any data point and the central value of the variable.</a:t>
            </a:r>
          </a:p>
          <a:p>
            <a:pPr marL="457200" marR="0" lvl="0" indent="-431800" algn="l" rtl="0">
              <a:lnSpc>
                <a:spcPct val="100000"/>
              </a:lnSpc>
              <a:spcBef>
                <a:spcPts val="640"/>
              </a:spcBef>
              <a:spcAft>
                <a:spcPts val="0"/>
              </a:spcAft>
              <a:buClr>
                <a:schemeClr val="dk1"/>
              </a:buClr>
              <a:buSzPts val="3200"/>
              <a:buFont typeface="Arial"/>
              <a:buChar char="•"/>
            </a:pPr>
            <a:endParaRPr lang="en-IN" sz="2000" dirty="0">
              <a:latin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endParaRPr lang="en-IN" sz="2000" dirty="0">
              <a:latin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endParaRPr lang="en-IN" sz="2000" dirty="0">
              <a:latin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endParaRPr lang="en-IN" sz="2000" dirty="0">
              <a:latin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endParaRPr lang="en-IN" sz="2000" dirty="0">
              <a:latin typeface="Times New Roman"/>
              <a:cs typeface="Times New Roman"/>
              <a:sym typeface="Times New Roman"/>
            </a:endParaRPr>
          </a:p>
          <a:p>
            <a:pPr marL="25400" marR="0" lvl="0" indent="0" algn="l" rtl="0">
              <a:lnSpc>
                <a:spcPct val="100000"/>
              </a:lnSpc>
              <a:spcBef>
                <a:spcPts val="640"/>
              </a:spcBef>
              <a:spcAft>
                <a:spcPts val="0"/>
              </a:spcAft>
              <a:buClr>
                <a:schemeClr val="dk1"/>
              </a:buClr>
              <a:buSzPts val="3200"/>
              <a:buNone/>
            </a:pPr>
            <a:endParaRPr lang="en-IN" sz="2000" dirty="0">
              <a:latin typeface="Times New Roman"/>
              <a:cs typeface="Times New Roman"/>
              <a:sym typeface="Times New Roman"/>
            </a:endParaRPr>
          </a:p>
          <a:p>
            <a:pPr>
              <a:defRPr/>
            </a:pPr>
            <a:r>
              <a:rPr lang="en-IN" sz="2000" dirty="0">
                <a:latin typeface="Times New Roman"/>
                <a:cs typeface="Times New Roman"/>
                <a:sym typeface="Times New Roman"/>
              </a:rPr>
              <a:t>Coefficient variation is defined as ratio of standard deviation to mean</a:t>
            </a:r>
            <a:endParaRPr lang="en-IN" sz="2000" dirty="0">
              <a:latin typeface="Times New Roman"/>
              <a:cs typeface="Times New Roman"/>
              <a:sym typeface="Arial"/>
            </a:endParaRPr>
          </a:p>
          <a:p>
            <a:pPr marL="457200" marR="0" lvl="0" indent="-431800" algn="l" rtl="0">
              <a:lnSpc>
                <a:spcPct val="100000"/>
              </a:lnSpc>
              <a:spcBef>
                <a:spcPts val="640"/>
              </a:spcBef>
              <a:spcAft>
                <a:spcPts val="0"/>
              </a:spcAft>
              <a:buClr>
                <a:schemeClr val="dk1"/>
              </a:buClr>
              <a:buSzPts val="3200"/>
              <a:buFont typeface="Arial"/>
              <a:buChar char="•"/>
            </a:pPr>
            <a:endParaRPr lang="en-IN" dirty="0"/>
          </a:p>
          <a:p>
            <a:pPr marL="457200" marR="0" lvl="0" indent="-228600" algn="l" rtl="0">
              <a:lnSpc>
                <a:spcPct val="100000"/>
              </a:lnSpc>
              <a:spcBef>
                <a:spcPts val="640"/>
              </a:spcBef>
              <a:spcAft>
                <a:spcPts val="0"/>
              </a:spcAft>
              <a:buClr>
                <a:schemeClr val="dk1"/>
              </a:buClr>
              <a:buSzPts val="3200"/>
              <a:buFont typeface="Arial"/>
              <a:buNone/>
            </a:pPr>
            <a:endParaRPr sz="2000"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sz="2000" dirty="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sz="2000" dirty="0">
              <a:latin typeface="Times New Roman"/>
              <a:ea typeface="Times New Roman"/>
              <a:cs typeface="Times New Roman"/>
              <a:sym typeface="Times New Roman"/>
            </a:endParaRPr>
          </a:p>
        </p:txBody>
      </p:sp>
      <p:grpSp>
        <p:nvGrpSpPr>
          <p:cNvPr id="7" name="Group 6">
            <a:extLst>
              <a:ext uri="{FF2B5EF4-FFF2-40B4-BE49-F238E27FC236}">
                <a16:creationId xmlns:a16="http://schemas.microsoft.com/office/drawing/2014/main" id="{61415947-5829-48B7-8BE9-A417DD8E9FC4}"/>
              </a:ext>
            </a:extLst>
          </p:cNvPr>
          <p:cNvGrpSpPr/>
          <p:nvPr/>
        </p:nvGrpSpPr>
        <p:grpSpPr>
          <a:xfrm>
            <a:off x="1445848" y="3355112"/>
            <a:ext cx="4046075" cy="1547578"/>
            <a:chOff x="2890434" y="3863020"/>
            <a:chExt cx="4046075" cy="1547578"/>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7371829-5E32-4741-BEF1-B44AB6E9BB9C}"/>
                    </a:ext>
                  </a:extLst>
                </p:cNvPr>
                <p:cNvSpPr txBox="1"/>
                <p:nvPr/>
              </p:nvSpPr>
              <p:spPr>
                <a:xfrm>
                  <a:off x="3749967" y="3863250"/>
                  <a:ext cx="2087418" cy="154734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ad>
                          <m:radPr>
                            <m:degHide m:val="on"/>
                            <m:ctrlPr>
                              <a:rPr lang="en-IN" sz="3200" i="1" smtClean="0">
                                <a:latin typeface="Cambria Math" panose="02040503050406030204" pitchFamily="18" charset="0"/>
                              </a:rPr>
                            </m:ctrlPr>
                          </m:radPr>
                          <m:deg/>
                          <m:e>
                            <m:f>
                              <m:fPr>
                                <m:ctrlPr>
                                  <a:rPr lang="en-IN" sz="3200" i="1" smtClean="0">
                                    <a:latin typeface="Cambria Math" panose="02040503050406030204" pitchFamily="18" charset="0"/>
                                  </a:rPr>
                                </m:ctrlPr>
                              </m:fPr>
                              <m:num>
                                <m:nary>
                                  <m:naryPr>
                                    <m:chr m:val="∑"/>
                                    <m:ctrlPr>
                                      <a:rPr lang="en-IN" sz="320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𝑁</m:t>
                                    </m:r>
                                  </m:sup>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baseline="-25000" smtClean="0">
                                            <a:latin typeface="Cambria Math" panose="02040503050406030204" pitchFamily="18" charset="0"/>
                                          </a:rPr>
                                          <m:t>𝑖</m:t>
                                        </m:r>
                                        <m:r>
                                          <a:rPr lang="en-US" sz="3200" b="0" i="1" baseline="-25000" smtClean="0">
                                            <a:latin typeface="Cambria Math" panose="02040503050406030204" pitchFamily="18" charset="0"/>
                                          </a:rPr>
                                          <m:t> −</m:t>
                                        </m:r>
                                        <m:r>
                                          <a:rPr lang="en-US" sz="3200" b="0" i="1" smtClean="0">
                                            <a:latin typeface="Cambria Math" panose="02040503050406030204" pitchFamily="18" charset="0"/>
                                          </a:rPr>
                                          <m:t>𝑋</m:t>
                                        </m:r>
                                      </m:e>
                                    </m:d>
                                    <m:r>
                                      <a:rPr lang="en-US" sz="3200" b="0" i="1" baseline="30000" smtClean="0">
                                        <a:latin typeface="Cambria Math" panose="02040503050406030204" pitchFamily="18" charset="0"/>
                                      </a:rPr>
                                      <m:t>2</m:t>
                                    </m:r>
                                  </m:e>
                                </m:nary>
                              </m:num>
                              <m:den>
                                <m:r>
                                  <a:rPr lang="en-US" sz="3200" b="0" i="1" smtClean="0">
                                    <a:latin typeface="Cambria Math" panose="02040503050406030204" pitchFamily="18" charset="0"/>
                                  </a:rPr>
                                  <m:t>(</m:t>
                                </m:r>
                                <m:r>
                                  <a:rPr lang="en-US" sz="3200" b="0" i="1" smtClean="0">
                                    <a:latin typeface="Cambria Math" panose="02040503050406030204" pitchFamily="18" charset="0"/>
                                  </a:rPr>
                                  <m:t>𝑁</m:t>
                                </m:r>
                                <m:r>
                                  <a:rPr lang="en-US" sz="3200" b="0" i="1" smtClean="0">
                                    <a:latin typeface="Cambria Math" panose="02040503050406030204" pitchFamily="18" charset="0"/>
                                  </a:rPr>
                                  <m:t>−1)</m:t>
                                </m:r>
                              </m:den>
                            </m:f>
                          </m:e>
                        </m:rad>
                      </m:oMath>
                    </m:oMathPara>
                  </a14:m>
                  <a:endParaRPr lang="en-IN" sz="3200" dirty="0"/>
                </a:p>
              </p:txBody>
            </p:sp>
          </mc:Choice>
          <mc:Fallback>
            <p:sp>
              <p:nvSpPr>
                <p:cNvPr id="2" name="TextBox 1">
                  <a:extLst>
                    <a:ext uri="{FF2B5EF4-FFF2-40B4-BE49-F238E27FC236}">
                      <a16:creationId xmlns:a16="http://schemas.microsoft.com/office/drawing/2014/main" id="{27371829-5E32-4741-BEF1-B44AB6E9BB9C}"/>
                    </a:ext>
                  </a:extLst>
                </p:cNvPr>
                <p:cNvSpPr txBox="1">
                  <a:spLocks noRot="1" noChangeAspect="1" noMove="1" noResize="1" noEditPoints="1" noAdjustHandles="1" noChangeArrowheads="1" noChangeShapeType="1" noTextEdit="1"/>
                </p:cNvSpPr>
                <p:nvPr/>
              </p:nvSpPr>
              <p:spPr>
                <a:xfrm>
                  <a:off x="3749967" y="3863250"/>
                  <a:ext cx="2087418" cy="1547347"/>
                </a:xfrm>
                <a:prstGeom prst="rect">
                  <a:avLst/>
                </a:prstGeom>
                <a:blipFill>
                  <a:blip r:embed="rId3"/>
                  <a:stretch>
                    <a:fillRect r="-37026"/>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162E4C46-9327-4C96-84EF-B16EF34DA01E}"/>
                </a:ext>
              </a:extLst>
            </p:cNvPr>
            <p:cNvCxnSpPr/>
            <p:nvPr/>
          </p:nvCxnSpPr>
          <p:spPr>
            <a:xfrm>
              <a:off x="6049820" y="4221018"/>
              <a:ext cx="221673"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A0A3F6A-C41A-4B48-BD72-8A4F38CE56E4}"/>
                </a:ext>
              </a:extLst>
            </p:cNvPr>
            <p:cNvSpPr txBox="1"/>
            <p:nvPr/>
          </p:nvSpPr>
          <p:spPr>
            <a:xfrm>
              <a:off x="2983346" y="4387272"/>
              <a:ext cx="858981" cy="523220"/>
            </a:xfrm>
            <a:prstGeom prst="rect">
              <a:avLst/>
            </a:prstGeom>
            <a:noFill/>
          </p:spPr>
          <p:txBody>
            <a:bodyPr wrap="square" rtlCol="0">
              <a:spAutoFit/>
            </a:bodyPr>
            <a:lstStyle/>
            <a:p>
              <a:r>
                <a:rPr lang="en-US" sz="2800" dirty="0"/>
                <a:t>S</a:t>
              </a:r>
              <a:r>
                <a:rPr lang="en-US" sz="2800" baseline="-25000" dirty="0"/>
                <a:t>d </a:t>
              </a:r>
              <a:r>
                <a:rPr lang="en-US" sz="2800" dirty="0"/>
                <a:t>=</a:t>
              </a:r>
              <a:r>
                <a:rPr lang="en-US" sz="2800" baseline="-25000" dirty="0"/>
                <a:t> </a:t>
              </a:r>
              <a:endParaRPr lang="en-IN" sz="2800" baseline="-25000" dirty="0"/>
            </a:p>
          </p:txBody>
        </p:sp>
        <p:sp>
          <p:nvSpPr>
            <p:cNvPr id="6" name="Rectangle 5">
              <a:extLst>
                <a:ext uri="{FF2B5EF4-FFF2-40B4-BE49-F238E27FC236}">
                  <a16:creationId xmlns:a16="http://schemas.microsoft.com/office/drawing/2014/main" id="{92684CD2-EB11-45A1-B2AF-391E5818969E}"/>
                </a:ext>
              </a:extLst>
            </p:cNvPr>
            <p:cNvSpPr/>
            <p:nvPr/>
          </p:nvSpPr>
          <p:spPr>
            <a:xfrm>
              <a:off x="2890434" y="3863020"/>
              <a:ext cx="4046075" cy="1547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grpSp>
      <p:cxnSp>
        <p:nvCxnSpPr>
          <p:cNvPr id="9" name="Straight Arrow Connector 8">
            <a:extLst>
              <a:ext uri="{FF2B5EF4-FFF2-40B4-BE49-F238E27FC236}">
                <a16:creationId xmlns:a16="http://schemas.microsoft.com/office/drawing/2014/main" id="{26063B54-CDC7-4BF2-B3F9-2876EED033EF}"/>
              </a:ext>
            </a:extLst>
          </p:cNvPr>
          <p:cNvCxnSpPr/>
          <p:nvPr/>
        </p:nvCxnSpPr>
        <p:spPr>
          <a:xfrm flipV="1">
            <a:off x="5251778" y="3481970"/>
            <a:ext cx="1468581" cy="31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E025A8-ED8A-46B4-A21D-DE2CD7D3DD0F}"/>
              </a:ext>
            </a:extLst>
          </p:cNvPr>
          <p:cNvSpPr txBox="1"/>
          <p:nvPr/>
        </p:nvSpPr>
        <p:spPr>
          <a:xfrm>
            <a:off x="6720359" y="3308929"/>
            <a:ext cx="1095172" cy="369332"/>
          </a:xfrm>
          <a:prstGeom prst="rect">
            <a:avLst/>
          </a:prstGeom>
          <a:noFill/>
        </p:spPr>
        <p:txBody>
          <a:bodyPr wrap="none" rtlCol="0">
            <a:spAutoFit/>
          </a:bodyPr>
          <a:lstStyle/>
          <a:p>
            <a:r>
              <a:rPr lang="en-US" sz="1800" dirty="0">
                <a:solidFill>
                  <a:srgbClr val="00B0F0"/>
                </a:solidFill>
              </a:rPr>
              <a:t>Variance</a:t>
            </a:r>
            <a:endParaRPr lang="en-IN" sz="1800" dirty="0">
              <a:solidFill>
                <a:srgbClr val="00B0F0"/>
              </a:solidFill>
            </a:endParaRPr>
          </a:p>
        </p:txBody>
      </p:sp>
      <p:pic>
        <p:nvPicPr>
          <p:cNvPr id="14" name="Google Shape;309;g5dcda854b2_0_163">
            <a:extLst>
              <a:ext uri="{FF2B5EF4-FFF2-40B4-BE49-F238E27FC236}">
                <a16:creationId xmlns:a16="http://schemas.microsoft.com/office/drawing/2014/main" id="{2380E703-85D4-420A-9B37-28789C8E6B5D}"/>
              </a:ext>
            </a:extLst>
          </p:cNvPr>
          <p:cNvPicPr preferRelativeResize="0"/>
          <p:nvPr/>
        </p:nvPicPr>
        <p:blipFill rotWithShape="1">
          <a:blip r:embed="rId4">
            <a:alphaModFix/>
          </a:blip>
          <a:srcRect t="25193"/>
          <a:stretch/>
        </p:blipFill>
        <p:spPr>
          <a:xfrm>
            <a:off x="699015" y="5780865"/>
            <a:ext cx="8391918" cy="761863"/>
          </a:xfrm>
          <a:prstGeom prst="rect">
            <a:avLst/>
          </a:prstGeom>
          <a:noFill/>
          <a:ln>
            <a:noFill/>
          </a:ln>
        </p:spPr>
      </p:pic>
      <p:sp>
        <p:nvSpPr>
          <p:cNvPr id="15" name="Rectangle 14">
            <a:extLst>
              <a:ext uri="{FF2B5EF4-FFF2-40B4-BE49-F238E27FC236}">
                <a16:creationId xmlns:a16="http://schemas.microsoft.com/office/drawing/2014/main" id="{03F5D4DD-B383-4724-857D-E9AD989E7901}"/>
              </a:ext>
            </a:extLst>
          </p:cNvPr>
          <p:cNvSpPr/>
          <p:nvPr/>
        </p:nvSpPr>
        <p:spPr>
          <a:xfrm>
            <a:off x="2697018" y="3623031"/>
            <a:ext cx="2532029" cy="1129086"/>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C9FC-24F0-4B0E-90D1-43EA3BDB3F4D}"/>
              </a:ext>
            </a:extLst>
          </p:cNvPr>
          <p:cNvSpPr>
            <a:spLocks noGrp="1"/>
          </p:cNvSpPr>
          <p:nvPr>
            <p:ph type="title"/>
          </p:nvPr>
        </p:nvSpPr>
        <p:spPr>
          <a:xfrm>
            <a:off x="663546" y="127261"/>
            <a:ext cx="10972800" cy="1143000"/>
          </a:xfrm>
        </p:spPr>
        <p:txBody>
          <a:bodyPr/>
          <a:lstStyle/>
          <a:p>
            <a:r>
              <a:rPr lang="en-US" sz="3600" dirty="0"/>
              <a:t>Example:  </a:t>
            </a:r>
            <a:br>
              <a:rPr lang="en-US" sz="3600" dirty="0"/>
            </a:br>
            <a:r>
              <a:rPr lang="en-US" sz="3600" u="sng" dirty="0"/>
              <a:t>Population distribution by age in India</a:t>
            </a:r>
            <a:endParaRPr lang="en-IN" sz="3600" u="sng" dirty="0"/>
          </a:p>
        </p:txBody>
      </p:sp>
      <p:sp>
        <p:nvSpPr>
          <p:cNvPr id="7" name="TextBox 6">
            <a:extLst>
              <a:ext uri="{FF2B5EF4-FFF2-40B4-BE49-F238E27FC236}">
                <a16:creationId xmlns:a16="http://schemas.microsoft.com/office/drawing/2014/main" id="{D417D3D6-1052-4886-A51D-F4AF1117C062}"/>
              </a:ext>
            </a:extLst>
          </p:cNvPr>
          <p:cNvSpPr txBox="1"/>
          <p:nvPr/>
        </p:nvSpPr>
        <p:spPr>
          <a:xfrm>
            <a:off x="3629477" y="6372704"/>
            <a:ext cx="1786066" cy="307777"/>
          </a:xfrm>
          <a:prstGeom prst="rect">
            <a:avLst/>
          </a:prstGeom>
          <a:noFill/>
        </p:spPr>
        <p:txBody>
          <a:bodyPr wrap="none" rtlCol="0">
            <a:spAutoFit/>
          </a:bodyPr>
          <a:lstStyle/>
          <a:p>
            <a:r>
              <a:rPr lang="en-US" dirty="0"/>
              <a:t>Population (in 10 M)</a:t>
            </a:r>
            <a:endParaRPr lang="en-IN" dirty="0"/>
          </a:p>
        </p:txBody>
      </p:sp>
      <p:sp>
        <p:nvSpPr>
          <p:cNvPr id="8" name="TextBox 7">
            <a:extLst>
              <a:ext uri="{FF2B5EF4-FFF2-40B4-BE49-F238E27FC236}">
                <a16:creationId xmlns:a16="http://schemas.microsoft.com/office/drawing/2014/main" id="{F2BF6DAB-30DE-4963-8E4E-FDBC86595E8E}"/>
              </a:ext>
            </a:extLst>
          </p:cNvPr>
          <p:cNvSpPr txBox="1"/>
          <p:nvPr/>
        </p:nvSpPr>
        <p:spPr>
          <a:xfrm>
            <a:off x="7205221" y="6372704"/>
            <a:ext cx="1786066" cy="307777"/>
          </a:xfrm>
          <a:prstGeom prst="rect">
            <a:avLst/>
          </a:prstGeom>
          <a:noFill/>
        </p:spPr>
        <p:txBody>
          <a:bodyPr wrap="none" rtlCol="0">
            <a:spAutoFit/>
          </a:bodyPr>
          <a:lstStyle/>
          <a:p>
            <a:r>
              <a:rPr lang="en-US" dirty="0"/>
              <a:t>Population (in 10 M)</a:t>
            </a:r>
            <a:endParaRPr lang="en-IN" dirty="0"/>
          </a:p>
        </p:txBody>
      </p:sp>
      <p:pic>
        <p:nvPicPr>
          <p:cNvPr id="6" name="Picture 5">
            <a:extLst>
              <a:ext uri="{FF2B5EF4-FFF2-40B4-BE49-F238E27FC236}">
                <a16:creationId xmlns:a16="http://schemas.microsoft.com/office/drawing/2014/main" id="{2ADAE3A7-53FA-4196-BDBE-02942EA4290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39798" y="1558460"/>
            <a:ext cx="8512404" cy="4841761"/>
          </a:xfrm>
          <a:prstGeom prst="rect">
            <a:avLst/>
          </a:prstGeom>
        </p:spPr>
      </p:pic>
      <p:grpSp>
        <p:nvGrpSpPr>
          <p:cNvPr id="44" name="Group 43">
            <a:extLst>
              <a:ext uri="{FF2B5EF4-FFF2-40B4-BE49-F238E27FC236}">
                <a16:creationId xmlns:a16="http://schemas.microsoft.com/office/drawing/2014/main" id="{73A62A98-2C45-44AC-89C1-2EF6668898E6}"/>
              </a:ext>
            </a:extLst>
          </p:cNvPr>
          <p:cNvGrpSpPr/>
          <p:nvPr/>
        </p:nvGrpSpPr>
        <p:grpSpPr>
          <a:xfrm>
            <a:off x="6330099" y="5035886"/>
            <a:ext cx="4953360" cy="307777"/>
            <a:chOff x="6330099" y="5035886"/>
            <a:chExt cx="4953360" cy="307777"/>
          </a:xfrm>
        </p:grpSpPr>
        <p:cxnSp>
          <p:nvCxnSpPr>
            <p:cNvPr id="16" name="Straight Connector 15">
              <a:extLst>
                <a:ext uri="{FF2B5EF4-FFF2-40B4-BE49-F238E27FC236}">
                  <a16:creationId xmlns:a16="http://schemas.microsoft.com/office/drawing/2014/main" id="{AA514D9E-FC1D-4008-84F7-B657CAFC0566}"/>
                </a:ext>
              </a:extLst>
            </p:cNvPr>
            <p:cNvCxnSpPr/>
            <p:nvPr/>
          </p:nvCxnSpPr>
          <p:spPr>
            <a:xfrm>
              <a:off x="6330099" y="5056671"/>
              <a:ext cx="4022103"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1AD9EF-29FB-48B8-B19C-D1C3640C478A}"/>
                </a:ext>
              </a:extLst>
            </p:cNvPr>
            <p:cNvSpPr txBox="1"/>
            <p:nvPr/>
          </p:nvSpPr>
          <p:spPr>
            <a:xfrm>
              <a:off x="10135388" y="5035886"/>
              <a:ext cx="1148071" cy="307777"/>
            </a:xfrm>
            <a:prstGeom prst="rect">
              <a:avLst/>
            </a:prstGeom>
            <a:noFill/>
          </p:spPr>
          <p:txBody>
            <a:bodyPr wrap="none" rtlCol="0">
              <a:spAutoFit/>
            </a:bodyPr>
            <a:lstStyle/>
            <a:p>
              <a:r>
                <a:rPr lang="en-US" dirty="0">
                  <a:solidFill>
                    <a:srgbClr val="92D050"/>
                  </a:solidFill>
                </a:rPr>
                <a:t>Mean (26.1)</a:t>
              </a:r>
              <a:endParaRPr lang="en-IN" dirty="0">
                <a:solidFill>
                  <a:srgbClr val="92D050"/>
                </a:solidFill>
              </a:endParaRPr>
            </a:p>
          </p:txBody>
        </p:sp>
      </p:grpSp>
      <p:grpSp>
        <p:nvGrpSpPr>
          <p:cNvPr id="43" name="Group 42">
            <a:extLst>
              <a:ext uri="{FF2B5EF4-FFF2-40B4-BE49-F238E27FC236}">
                <a16:creationId xmlns:a16="http://schemas.microsoft.com/office/drawing/2014/main" id="{5A95912B-F47B-4BB4-8D9D-9F949A9915E8}"/>
              </a:ext>
            </a:extLst>
          </p:cNvPr>
          <p:cNvGrpSpPr/>
          <p:nvPr/>
        </p:nvGrpSpPr>
        <p:grpSpPr>
          <a:xfrm>
            <a:off x="1142640" y="4609109"/>
            <a:ext cx="4926649" cy="307777"/>
            <a:chOff x="1285246" y="4609109"/>
            <a:chExt cx="4784042" cy="307777"/>
          </a:xfrm>
        </p:grpSpPr>
        <p:sp>
          <p:nvSpPr>
            <p:cNvPr id="13" name="TextBox 12">
              <a:extLst>
                <a:ext uri="{FF2B5EF4-FFF2-40B4-BE49-F238E27FC236}">
                  <a16:creationId xmlns:a16="http://schemas.microsoft.com/office/drawing/2014/main" id="{3AF59FA6-C538-4642-82F1-7CAE666D1EF6}"/>
                </a:ext>
              </a:extLst>
            </p:cNvPr>
            <p:cNvSpPr txBox="1"/>
            <p:nvPr/>
          </p:nvSpPr>
          <p:spPr>
            <a:xfrm>
              <a:off x="1285246" y="4609109"/>
              <a:ext cx="1051495" cy="307777"/>
            </a:xfrm>
            <a:prstGeom prst="rect">
              <a:avLst/>
            </a:prstGeom>
            <a:noFill/>
          </p:spPr>
          <p:txBody>
            <a:bodyPr wrap="square" rtlCol="0">
              <a:spAutoFit/>
            </a:bodyPr>
            <a:lstStyle/>
            <a:p>
              <a:r>
                <a:rPr lang="en-US" dirty="0">
                  <a:solidFill>
                    <a:srgbClr val="C00000"/>
                  </a:solidFill>
                </a:rPr>
                <a:t>Mean (28.)</a:t>
              </a:r>
              <a:endParaRPr lang="en-IN" dirty="0">
                <a:solidFill>
                  <a:srgbClr val="C00000"/>
                </a:solidFill>
              </a:endParaRPr>
            </a:p>
          </p:txBody>
        </p:sp>
        <p:cxnSp>
          <p:nvCxnSpPr>
            <p:cNvPr id="12" name="Straight Connector 11">
              <a:extLst>
                <a:ext uri="{FF2B5EF4-FFF2-40B4-BE49-F238E27FC236}">
                  <a16:creationId xmlns:a16="http://schemas.microsoft.com/office/drawing/2014/main" id="{6BC6A46F-6DAF-42F1-B2BC-0C548E0CC6BA}"/>
                </a:ext>
              </a:extLst>
            </p:cNvPr>
            <p:cNvCxnSpPr/>
            <p:nvPr/>
          </p:nvCxnSpPr>
          <p:spPr>
            <a:xfrm>
              <a:off x="2047185" y="4909876"/>
              <a:ext cx="402210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E3693D7-64B7-45E7-A7E5-A25083EC0387}"/>
              </a:ext>
            </a:extLst>
          </p:cNvPr>
          <p:cNvGrpSpPr/>
          <p:nvPr/>
        </p:nvGrpSpPr>
        <p:grpSpPr>
          <a:xfrm>
            <a:off x="1454115" y="1391528"/>
            <a:ext cx="4641885" cy="4869564"/>
            <a:chOff x="1454115" y="1391528"/>
            <a:chExt cx="4641885" cy="4869564"/>
          </a:xfrm>
        </p:grpSpPr>
        <p:cxnSp>
          <p:nvCxnSpPr>
            <p:cNvPr id="10" name="Straight Connector 9">
              <a:extLst>
                <a:ext uri="{FF2B5EF4-FFF2-40B4-BE49-F238E27FC236}">
                  <a16:creationId xmlns:a16="http://schemas.microsoft.com/office/drawing/2014/main" id="{6D7510ED-C224-4049-879F-60FBC54848C7}"/>
                </a:ext>
              </a:extLst>
            </p:cNvPr>
            <p:cNvCxnSpPr/>
            <p:nvPr/>
          </p:nvCxnSpPr>
          <p:spPr>
            <a:xfrm>
              <a:off x="2073897" y="4986779"/>
              <a:ext cx="402210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0AEF0C-A0F8-427D-B35E-E1634FE7120C}"/>
                </a:ext>
              </a:extLst>
            </p:cNvPr>
            <p:cNvSpPr txBox="1"/>
            <p:nvPr/>
          </p:nvSpPr>
          <p:spPr>
            <a:xfrm>
              <a:off x="1454115" y="4902784"/>
              <a:ext cx="771365" cy="307777"/>
            </a:xfrm>
            <a:prstGeom prst="rect">
              <a:avLst/>
            </a:prstGeom>
            <a:noFill/>
          </p:spPr>
          <p:txBody>
            <a:bodyPr wrap="none" rtlCol="0">
              <a:spAutoFit/>
            </a:bodyPr>
            <a:lstStyle/>
            <a:p>
              <a:r>
                <a:rPr lang="en-US" dirty="0">
                  <a:solidFill>
                    <a:srgbClr val="00B0F0"/>
                  </a:solidFill>
                </a:rPr>
                <a:t>Median</a:t>
              </a:r>
              <a:endParaRPr lang="en-IN" dirty="0">
                <a:solidFill>
                  <a:srgbClr val="00B0F0"/>
                </a:solidFill>
              </a:endParaRPr>
            </a:p>
          </p:txBody>
        </p:sp>
        <p:cxnSp>
          <p:nvCxnSpPr>
            <p:cNvPr id="19" name="Straight Connector 18">
              <a:extLst>
                <a:ext uri="{FF2B5EF4-FFF2-40B4-BE49-F238E27FC236}">
                  <a16:creationId xmlns:a16="http://schemas.microsoft.com/office/drawing/2014/main" id="{E9DEB048-8A25-48B1-8F10-3795FD5EE48A}"/>
                </a:ext>
              </a:extLst>
            </p:cNvPr>
            <p:cNvCxnSpPr/>
            <p:nvPr/>
          </p:nvCxnSpPr>
          <p:spPr>
            <a:xfrm>
              <a:off x="2028330" y="5572812"/>
              <a:ext cx="402210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9E0C167-52FB-47BE-9596-D44C54FB1187}"/>
                </a:ext>
              </a:extLst>
            </p:cNvPr>
            <p:cNvSpPr txBox="1"/>
            <p:nvPr/>
          </p:nvSpPr>
          <p:spPr>
            <a:xfrm>
              <a:off x="1701137" y="5539612"/>
              <a:ext cx="423514" cy="307777"/>
            </a:xfrm>
            <a:prstGeom prst="rect">
              <a:avLst/>
            </a:prstGeom>
            <a:noFill/>
          </p:spPr>
          <p:txBody>
            <a:bodyPr wrap="none" rtlCol="0">
              <a:spAutoFit/>
            </a:bodyPr>
            <a:lstStyle/>
            <a:p>
              <a:r>
                <a:rPr lang="en-US" dirty="0">
                  <a:solidFill>
                    <a:srgbClr val="00B0F0"/>
                  </a:solidFill>
                </a:rPr>
                <a:t>Q1</a:t>
              </a:r>
              <a:endParaRPr lang="en-IN" dirty="0">
                <a:solidFill>
                  <a:srgbClr val="00B0F0"/>
                </a:solidFill>
              </a:endParaRPr>
            </a:p>
          </p:txBody>
        </p:sp>
        <p:cxnSp>
          <p:nvCxnSpPr>
            <p:cNvPr id="23" name="Straight Connector 22">
              <a:extLst>
                <a:ext uri="{FF2B5EF4-FFF2-40B4-BE49-F238E27FC236}">
                  <a16:creationId xmlns:a16="http://schemas.microsoft.com/office/drawing/2014/main" id="{CD4A7049-BAD0-4895-B362-C53962B2D200}"/>
                </a:ext>
              </a:extLst>
            </p:cNvPr>
            <p:cNvCxnSpPr/>
            <p:nvPr/>
          </p:nvCxnSpPr>
          <p:spPr>
            <a:xfrm>
              <a:off x="2028329" y="4292337"/>
              <a:ext cx="402210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1CD833-732D-4179-9789-7ED60FF709F9}"/>
                </a:ext>
              </a:extLst>
            </p:cNvPr>
            <p:cNvSpPr txBox="1"/>
            <p:nvPr/>
          </p:nvSpPr>
          <p:spPr>
            <a:xfrm>
              <a:off x="1688560" y="3995798"/>
              <a:ext cx="423514" cy="307777"/>
            </a:xfrm>
            <a:prstGeom prst="rect">
              <a:avLst/>
            </a:prstGeom>
            <a:noFill/>
          </p:spPr>
          <p:txBody>
            <a:bodyPr wrap="none" rtlCol="0">
              <a:spAutoFit/>
            </a:bodyPr>
            <a:lstStyle/>
            <a:p>
              <a:r>
                <a:rPr lang="en-US" dirty="0">
                  <a:solidFill>
                    <a:srgbClr val="00B0F0"/>
                  </a:solidFill>
                </a:rPr>
                <a:t>Q3</a:t>
              </a:r>
              <a:endParaRPr lang="en-IN" dirty="0">
                <a:solidFill>
                  <a:srgbClr val="00B0F0"/>
                </a:solidFill>
              </a:endParaRPr>
            </a:p>
          </p:txBody>
        </p:sp>
        <p:cxnSp>
          <p:nvCxnSpPr>
            <p:cNvPr id="27" name="Straight Connector 26">
              <a:extLst>
                <a:ext uri="{FF2B5EF4-FFF2-40B4-BE49-F238E27FC236}">
                  <a16:creationId xmlns:a16="http://schemas.microsoft.com/office/drawing/2014/main" id="{6254F361-E6E5-4F21-90E7-8FB47B2F7D32}"/>
                </a:ext>
              </a:extLst>
            </p:cNvPr>
            <p:cNvCxnSpPr>
              <a:cxnSpLocks/>
            </p:cNvCxnSpPr>
            <p:nvPr/>
          </p:nvCxnSpPr>
          <p:spPr>
            <a:xfrm>
              <a:off x="2611228" y="1751029"/>
              <a:ext cx="345806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A2D498D-D979-43D1-81EE-83DF3A366241}"/>
                </a:ext>
              </a:extLst>
            </p:cNvPr>
            <p:cNvSpPr txBox="1"/>
            <p:nvPr/>
          </p:nvSpPr>
          <p:spPr>
            <a:xfrm>
              <a:off x="2225480" y="1391528"/>
              <a:ext cx="641522" cy="307777"/>
            </a:xfrm>
            <a:prstGeom prst="rect">
              <a:avLst/>
            </a:prstGeom>
            <a:noFill/>
          </p:spPr>
          <p:txBody>
            <a:bodyPr wrap="none" rtlCol="0">
              <a:spAutoFit/>
            </a:bodyPr>
            <a:lstStyle/>
            <a:p>
              <a:r>
                <a:rPr lang="en-US" dirty="0">
                  <a:solidFill>
                    <a:srgbClr val="00B0F0"/>
                  </a:solidFill>
                </a:rPr>
                <a:t>(Max)</a:t>
              </a:r>
              <a:endParaRPr lang="en-IN" dirty="0">
                <a:solidFill>
                  <a:srgbClr val="00B0F0"/>
                </a:solidFill>
              </a:endParaRPr>
            </a:p>
          </p:txBody>
        </p:sp>
        <p:cxnSp>
          <p:nvCxnSpPr>
            <p:cNvPr id="30" name="Straight Connector 29">
              <a:extLst>
                <a:ext uri="{FF2B5EF4-FFF2-40B4-BE49-F238E27FC236}">
                  <a16:creationId xmlns:a16="http://schemas.microsoft.com/office/drawing/2014/main" id="{CFADCB21-490D-4BD6-A7F1-5C4D40693E65}"/>
                </a:ext>
              </a:extLst>
            </p:cNvPr>
            <p:cNvCxnSpPr>
              <a:cxnSpLocks/>
            </p:cNvCxnSpPr>
            <p:nvPr/>
          </p:nvCxnSpPr>
          <p:spPr>
            <a:xfrm>
              <a:off x="2094480" y="6126637"/>
              <a:ext cx="395595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649432D-24F0-45F4-954F-9F9850B7E984}"/>
                </a:ext>
              </a:extLst>
            </p:cNvPr>
            <p:cNvSpPr txBox="1"/>
            <p:nvPr/>
          </p:nvSpPr>
          <p:spPr>
            <a:xfrm>
              <a:off x="1613789" y="5953315"/>
              <a:ext cx="473206" cy="307777"/>
            </a:xfrm>
            <a:prstGeom prst="rect">
              <a:avLst/>
            </a:prstGeom>
            <a:noFill/>
          </p:spPr>
          <p:txBody>
            <a:bodyPr wrap="none" rtlCol="0">
              <a:spAutoFit/>
            </a:bodyPr>
            <a:lstStyle/>
            <a:p>
              <a:r>
                <a:rPr lang="en-US" dirty="0">
                  <a:solidFill>
                    <a:srgbClr val="00B0F0"/>
                  </a:solidFill>
                </a:rPr>
                <a:t>Min</a:t>
              </a:r>
              <a:endParaRPr lang="en-IN" dirty="0">
                <a:solidFill>
                  <a:srgbClr val="00B0F0"/>
                </a:solidFill>
              </a:endParaRPr>
            </a:p>
          </p:txBody>
        </p:sp>
      </p:grpSp>
      <p:grpSp>
        <p:nvGrpSpPr>
          <p:cNvPr id="42" name="Group 41">
            <a:extLst>
              <a:ext uri="{FF2B5EF4-FFF2-40B4-BE49-F238E27FC236}">
                <a16:creationId xmlns:a16="http://schemas.microsoft.com/office/drawing/2014/main" id="{C8469605-D8A2-42ED-AAE4-AB3F8A70008F}"/>
              </a:ext>
            </a:extLst>
          </p:cNvPr>
          <p:cNvGrpSpPr/>
          <p:nvPr/>
        </p:nvGrpSpPr>
        <p:grpSpPr>
          <a:xfrm>
            <a:off x="6320670" y="1479845"/>
            <a:ext cx="4586083" cy="4771241"/>
            <a:chOff x="6320670" y="1479845"/>
            <a:chExt cx="4586083" cy="4771241"/>
          </a:xfrm>
        </p:grpSpPr>
        <p:cxnSp>
          <p:nvCxnSpPr>
            <p:cNvPr id="14" name="Straight Connector 13">
              <a:extLst>
                <a:ext uri="{FF2B5EF4-FFF2-40B4-BE49-F238E27FC236}">
                  <a16:creationId xmlns:a16="http://schemas.microsoft.com/office/drawing/2014/main" id="{179EC95B-8724-4980-A98F-3104ACDFF076}"/>
                </a:ext>
              </a:extLst>
            </p:cNvPr>
            <p:cNvCxnSpPr/>
            <p:nvPr/>
          </p:nvCxnSpPr>
          <p:spPr>
            <a:xfrm>
              <a:off x="6320672" y="4932635"/>
              <a:ext cx="402210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CC29D3-0568-4EC5-A6FF-FD8ACF5D39FA}"/>
                </a:ext>
              </a:extLst>
            </p:cNvPr>
            <p:cNvSpPr txBox="1"/>
            <p:nvPr/>
          </p:nvSpPr>
          <p:spPr>
            <a:xfrm>
              <a:off x="10135388" y="4675496"/>
              <a:ext cx="771365" cy="307777"/>
            </a:xfrm>
            <a:prstGeom prst="rect">
              <a:avLst/>
            </a:prstGeom>
            <a:noFill/>
          </p:spPr>
          <p:txBody>
            <a:bodyPr wrap="none" rtlCol="0">
              <a:spAutoFit/>
            </a:bodyPr>
            <a:lstStyle/>
            <a:p>
              <a:r>
                <a:rPr lang="en-US" dirty="0">
                  <a:solidFill>
                    <a:srgbClr val="00B0F0"/>
                  </a:solidFill>
                </a:rPr>
                <a:t>Median</a:t>
              </a:r>
              <a:endParaRPr lang="en-IN" dirty="0">
                <a:solidFill>
                  <a:srgbClr val="00B0F0"/>
                </a:solidFill>
              </a:endParaRPr>
            </a:p>
          </p:txBody>
        </p:sp>
        <p:cxnSp>
          <p:nvCxnSpPr>
            <p:cNvPr id="21" name="Straight Connector 20">
              <a:extLst>
                <a:ext uri="{FF2B5EF4-FFF2-40B4-BE49-F238E27FC236}">
                  <a16:creationId xmlns:a16="http://schemas.microsoft.com/office/drawing/2014/main" id="{9BD541BC-E5D2-488F-828C-67117122E168}"/>
                </a:ext>
              </a:extLst>
            </p:cNvPr>
            <p:cNvCxnSpPr/>
            <p:nvPr/>
          </p:nvCxnSpPr>
          <p:spPr>
            <a:xfrm>
              <a:off x="6320671" y="5544531"/>
              <a:ext cx="402210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7B7ABDE-F537-492F-8C62-C5C527FBDE27}"/>
                </a:ext>
              </a:extLst>
            </p:cNvPr>
            <p:cNvSpPr txBox="1"/>
            <p:nvPr/>
          </p:nvSpPr>
          <p:spPr>
            <a:xfrm>
              <a:off x="10268457" y="5384461"/>
              <a:ext cx="423514" cy="307777"/>
            </a:xfrm>
            <a:prstGeom prst="rect">
              <a:avLst/>
            </a:prstGeom>
            <a:noFill/>
          </p:spPr>
          <p:txBody>
            <a:bodyPr wrap="none" rtlCol="0">
              <a:spAutoFit/>
            </a:bodyPr>
            <a:lstStyle/>
            <a:p>
              <a:r>
                <a:rPr lang="en-US" dirty="0">
                  <a:solidFill>
                    <a:srgbClr val="00B0F0"/>
                  </a:solidFill>
                </a:rPr>
                <a:t>Q1</a:t>
              </a:r>
              <a:endParaRPr lang="en-IN" dirty="0">
                <a:solidFill>
                  <a:srgbClr val="00B0F0"/>
                </a:solidFill>
              </a:endParaRPr>
            </a:p>
          </p:txBody>
        </p:sp>
        <p:cxnSp>
          <p:nvCxnSpPr>
            <p:cNvPr id="25" name="Straight Connector 24">
              <a:extLst>
                <a:ext uri="{FF2B5EF4-FFF2-40B4-BE49-F238E27FC236}">
                  <a16:creationId xmlns:a16="http://schemas.microsoft.com/office/drawing/2014/main" id="{0F2D8558-8C0C-403D-82D6-0B8AD3A634A8}"/>
                </a:ext>
              </a:extLst>
            </p:cNvPr>
            <p:cNvCxnSpPr/>
            <p:nvPr/>
          </p:nvCxnSpPr>
          <p:spPr>
            <a:xfrm>
              <a:off x="6320670" y="4220387"/>
              <a:ext cx="402210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73634DA-55CB-4455-9C9A-4EDC15A66096}"/>
                </a:ext>
              </a:extLst>
            </p:cNvPr>
            <p:cNvSpPr txBox="1"/>
            <p:nvPr/>
          </p:nvSpPr>
          <p:spPr>
            <a:xfrm>
              <a:off x="10154242" y="3921972"/>
              <a:ext cx="423514" cy="307777"/>
            </a:xfrm>
            <a:prstGeom prst="rect">
              <a:avLst/>
            </a:prstGeom>
            <a:noFill/>
          </p:spPr>
          <p:txBody>
            <a:bodyPr wrap="none" rtlCol="0">
              <a:spAutoFit/>
            </a:bodyPr>
            <a:lstStyle/>
            <a:p>
              <a:r>
                <a:rPr lang="en-US" dirty="0">
                  <a:solidFill>
                    <a:srgbClr val="00B0F0"/>
                  </a:solidFill>
                </a:rPr>
                <a:t>Q3</a:t>
              </a:r>
              <a:endParaRPr lang="en-IN" dirty="0">
                <a:solidFill>
                  <a:srgbClr val="00B0F0"/>
                </a:solidFill>
              </a:endParaRPr>
            </a:p>
          </p:txBody>
        </p:sp>
        <p:cxnSp>
          <p:nvCxnSpPr>
            <p:cNvPr id="33" name="Straight Connector 32">
              <a:extLst>
                <a:ext uri="{FF2B5EF4-FFF2-40B4-BE49-F238E27FC236}">
                  <a16:creationId xmlns:a16="http://schemas.microsoft.com/office/drawing/2014/main" id="{B3EB4E10-9CFB-48A2-AD8A-9C5AEA7A1C87}"/>
                </a:ext>
              </a:extLst>
            </p:cNvPr>
            <p:cNvCxnSpPr>
              <a:cxnSpLocks/>
            </p:cNvCxnSpPr>
            <p:nvPr/>
          </p:nvCxnSpPr>
          <p:spPr>
            <a:xfrm>
              <a:off x="6320670" y="1751029"/>
              <a:ext cx="345806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136AAE4-0058-4C62-9067-85A4C6A19750}"/>
                </a:ext>
              </a:extLst>
            </p:cNvPr>
            <p:cNvSpPr txBox="1"/>
            <p:nvPr/>
          </p:nvSpPr>
          <p:spPr>
            <a:xfrm>
              <a:off x="9212827" y="1479845"/>
              <a:ext cx="641522" cy="307777"/>
            </a:xfrm>
            <a:prstGeom prst="rect">
              <a:avLst/>
            </a:prstGeom>
            <a:noFill/>
          </p:spPr>
          <p:txBody>
            <a:bodyPr wrap="none" rtlCol="0">
              <a:spAutoFit/>
            </a:bodyPr>
            <a:lstStyle/>
            <a:p>
              <a:r>
                <a:rPr lang="en-US" dirty="0">
                  <a:solidFill>
                    <a:srgbClr val="00B0F0"/>
                  </a:solidFill>
                </a:rPr>
                <a:t>(Max)</a:t>
              </a:r>
              <a:endParaRPr lang="en-IN" dirty="0">
                <a:solidFill>
                  <a:srgbClr val="00B0F0"/>
                </a:solidFill>
              </a:endParaRPr>
            </a:p>
          </p:txBody>
        </p:sp>
        <p:cxnSp>
          <p:nvCxnSpPr>
            <p:cNvPr id="35" name="Straight Connector 34">
              <a:extLst>
                <a:ext uri="{FF2B5EF4-FFF2-40B4-BE49-F238E27FC236}">
                  <a16:creationId xmlns:a16="http://schemas.microsoft.com/office/drawing/2014/main" id="{9D399564-5EA8-4129-BF92-DDDB2107E142}"/>
                </a:ext>
              </a:extLst>
            </p:cNvPr>
            <p:cNvCxnSpPr>
              <a:cxnSpLocks/>
            </p:cNvCxnSpPr>
            <p:nvPr/>
          </p:nvCxnSpPr>
          <p:spPr>
            <a:xfrm>
              <a:off x="6330099" y="6126637"/>
              <a:ext cx="395595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4CB894B-E298-45AE-9BFA-049927A99E9B}"/>
                </a:ext>
              </a:extLst>
            </p:cNvPr>
            <p:cNvSpPr txBox="1"/>
            <p:nvPr/>
          </p:nvSpPr>
          <p:spPr>
            <a:xfrm>
              <a:off x="10255433" y="5943309"/>
              <a:ext cx="473206" cy="307777"/>
            </a:xfrm>
            <a:prstGeom prst="rect">
              <a:avLst/>
            </a:prstGeom>
            <a:noFill/>
          </p:spPr>
          <p:txBody>
            <a:bodyPr wrap="none" rtlCol="0">
              <a:spAutoFit/>
            </a:bodyPr>
            <a:lstStyle/>
            <a:p>
              <a:r>
                <a:rPr lang="en-US" dirty="0">
                  <a:solidFill>
                    <a:srgbClr val="00B0F0"/>
                  </a:solidFill>
                </a:rPr>
                <a:t>Min</a:t>
              </a:r>
              <a:endParaRPr lang="en-IN" dirty="0">
                <a:solidFill>
                  <a:srgbClr val="00B0F0"/>
                </a:solidFill>
              </a:endParaRPr>
            </a:p>
          </p:txBody>
        </p:sp>
      </p:grpSp>
      <p:sp>
        <p:nvSpPr>
          <p:cNvPr id="47" name="TextBox 46">
            <a:extLst>
              <a:ext uri="{FF2B5EF4-FFF2-40B4-BE49-F238E27FC236}">
                <a16:creationId xmlns:a16="http://schemas.microsoft.com/office/drawing/2014/main" id="{55066683-D9C6-49B8-ACED-D3EF6CAB2C9E}"/>
              </a:ext>
            </a:extLst>
          </p:cNvPr>
          <p:cNvSpPr txBox="1"/>
          <p:nvPr/>
        </p:nvSpPr>
        <p:spPr>
          <a:xfrm>
            <a:off x="609600" y="5128555"/>
            <a:ext cx="652917" cy="307777"/>
          </a:xfrm>
          <a:prstGeom prst="rect">
            <a:avLst/>
          </a:prstGeom>
          <a:noFill/>
        </p:spPr>
        <p:txBody>
          <a:bodyPr wrap="square" rtlCol="0">
            <a:spAutoFit/>
          </a:bodyPr>
          <a:lstStyle/>
          <a:p>
            <a:pPr algn="ctr"/>
            <a:r>
              <a:rPr lang="en-US" b="1" dirty="0">
                <a:solidFill>
                  <a:srgbClr val="FFC000"/>
                </a:solidFill>
              </a:rPr>
              <a:t>Mode</a:t>
            </a:r>
            <a:endParaRPr lang="en-IN" b="1" dirty="0">
              <a:solidFill>
                <a:srgbClr val="FFC000"/>
              </a:solidFill>
            </a:endParaRPr>
          </a:p>
        </p:txBody>
      </p:sp>
      <p:cxnSp>
        <p:nvCxnSpPr>
          <p:cNvPr id="49" name="Straight Connector 48">
            <a:extLst>
              <a:ext uri="{FF2B5EF4-FFF2-40B4-BE49-F238E27FC236}">
                <a16:creationId xmlns:a16="http://schemas.microsoft.com/office/drawing/2014/main" id="{63E619CF-B8A2-4165-BFBF-DBF89EEE4B08}"/>
              </a:ext>
            </a:extLst>
          </p:cNvPr>
          <p:cNvCxnSpPr>
            <a:cxnSpLocks/>
          </p:cNvCxnSpPr>
          <p:nvPr/>
        </p:nvCxnSpPr>
        <p:spPr>
          <a:xfrm>
            <a:off x="194967" y="5479026"/>
            <a:ext cx="11710930" cy="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54" name="Connector: Elbow 53">
            <a:extLst>
              <a:ext uri="{FF2B5EF4-FFF2-40B4-BE49-F238E27FC236}">
                <a16:creationId xmlns:a16="http://schemas.microsoft.com/office/drawing/2014/main" id="{341EC817-22A1-4F44-B6CA-0CE503522BF9}"/>
              </a:ext>
            </a:extLst>
          </p:cNvPr>
          <p:cNvCxnSpPr>
            <a:cxnSpLocks/>
          </p:cNvCxnSpPr>
          <p:nvPr/>
        </p:nvCxnSpPr>
        <p:spPr>
          <a:xfrm>
            <a:off x="1285247" y="5266719"/>
            <a:ext cx="615070" cy="212307"/>
          </a:xfrm>
          <a:prstGeom prst="bentConnector3">
            <a:avLst>
              <a:gd name="adj1" fmla="val 101944"/>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3C916EC-50BC-44CB-A72D-73C9EB5A948B}"/>
              </a:ext>
            </a:extLst>
          </p:cNvPr>
          <p:cNvSpPr txBox="1"/>
          <p:nvPr/>
        </p:nvSpPr>
        <p:spPr>
          <a:xfrm>
            <a:off x="669007" y="3536375"/>
            <a:ext cx="1095172" cy="307777"/>
          </a:xfrm>
          <a:prstGeom prst="rect">
            <a:avLst/>
          </a:prstGeom>
          <a:noFill/>
        </p:spPr>
        <p:txBody>
          <a:bodyPr wrap="none" rtlCol="0">
            <a:spAutoFit/>
          </a:bodyPr>
          <a:lstStyle/>
          <a:p>
            <a:r>
              <a:rPr lang="en-US" dirty="0" err="1">
                <a:solidFill>
                  <a:srgbClr val="0070C0"/>
                </a:solidFill>
              </a:rPr>
              <a:t>STD</a:t>
            </a:r>
            <a:r>
              <a:rPr lang="en-US" baseline="-25000" dirty="0" err="1">
                <a:solidFill>
                  <a:srgbClr val="0070C0"/>
                </a:solidFill>
              </a:rPr>
              <a:t>m</a:t>
            </a:r>
            <a:r>
              <a:rPr lang="en-US" dirty="0">
                <a:solidFill>
                  <a:srgbClr val="0070C0"/>
                </a:solidFill>
              </a:rPr>
              <a:t>=26.1</a:t>
            </a:r>
            <a:endParaRPr lang="en-IN" dirty="0">
              <a:solidFill>
                <a:srgbClr val="0070C0"/>
              </a:solidFill>
            </a:endParaRPr>
          </a:p>
        </p:txBody>
      </p:sp>
      <p:sp>
        <p:nvSpPr>
          <p:cNvPr id="64" name="TextBox 63">
            <a:extLst>
              <a:ext uri="{FF2B5EF4-FFF2-40B4-BE49-F238E27FC236}">
                <a16:creationId xmlns:a16="http://schemas.microsoft.com/office/drawing/2014/main" id="{350B1A6C-57F4-48EB-A43C-9678E137E1E5}"/>
              </a:ext>
            </a:extLst>
          </p:cNvPr>
          <p:cNvSpPr txBox="1"/>
          <p:nvPr/>
        </p:nvSpPr>
        <p:spPr>
          <a:xfrm>
            <a:off x="10319902" y="3414806"/>
            <a:ext cx="1029449" cy="307777"/>
          </a:xfrm>
          <a:prstGeom prst="rect">
            <a:avLst/>
          </a:prstGeom>
          <a:noFill/>
        </p:spPr>
        <p:txBody>
          <a:bodyPr wrap="none" rtlCol="0">
            <a:spAutoFit/>
          </a:bodyPr>
          <a:lstStyle/>
          <a:p>
            <a:r>
              <a:rPr lang="en-US" dirty="0" err="1">
                <a:solidFill>
                  <a:srgbClr val="C00000"/>
                </a:solidFill>
              </a:rPr>
              <a:t>STD</a:t>
            </a:r>
            <a:r>
              <a:rPr lang="en-US" baseline="-25000" dirty="0" err="1">
                <a:solidFill>
                  <a:srgbClr val="C00000"/>
                </a:solidFill>
              </a:rPr>
              <a:t>f</a:t>
            </a:r>
            <a:r>
              <a:rPr lang="en-US" dirty="0">
                <a:solidFill>
                  <a:srgbClr val="C00000"/>
                </a:solidFill>
              </a:rPr>
              <a:t>=23.5</a:t>
            </a:r>
            <a:endParaRPr lang="en-IN" dirty="0">
              <a:solidFill>
                <a:srgbClr val="C00000"/>
              </a:solidFill>
            </a:endParaRPr>
          </a:p>
        </p:txBody>
      </p:sp>
      <p:grpSp>
        <p:nvGrpSpPr>
          <p:cNvPr id="28" name="Group 27">
            <a:extLst>
              <a:ext uri="{FF2B5EF4-FFF2-40B4-BE49-F238E27FC236}">
                <a16:creationId xmlns:a16="http://schemas.microsoft.com/office/drawing/2014/main" id="{0EFCCCC5-3877-4C21-9FCD-5C6FCABA4D8E}"/>
              </a:ext>
            </a:extLst>
          </p:cNvPr>
          <p:cNvGrpSpPr/>
          <p:nvPr/>
        </p:nvGrpSpPr>
        <p:grpSpPr>
          <a:xfrm>
            <a:off x="1900317" y="2047569"/>
            <a:ext cx="9027502" cy="640213"/>
            <a:chOff x="1900317" y="2047569"/>
            <a:chExt cx="9027502" cy="640213"/>
          </a:xfrm>
        </p:grpSpPr>
        <p:cxnSp>
          <p:nvCxnSpPr>
            <p:cNvPr id="4" name="Straight Connector 3">
              <a:extLst>
                <a:ext uri="{FF2B5EF4-FFF2-40B4-BE49-F238E27FC236}">
                  <a16:creationId xmlns:a16="http://schemas.microsoft.com/office/drawing/2014/main" id="{290F9A79-35E2-449E-B00A-FE1AC375C9A8}"/>
                </a:ext>
              </a:extLst>
            </p:cNvPr>
            <p:cNvCxnSpPr/>
            <p:nvPr/>
          </p:nvCxnSpPr>
          <p:spPr>
            <a:xfrm>
              <a:off x="1900317" y="2687782"/>
              <a:ext cx="90275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7E5C66A-E0EE-404E-86AC-F1C51F8F2200}"/>
                </a:ext>
              </a:extLst>
            </p:cNvPr>
            <p:cNvCxnSpPr/>
            <p:nvPr/>
          </p:nvCxnSpPr>
          <p:spPr>
            <a:xfrm flipV="1">
              <a:off x="3408218" y="2364509"/>
              <a:ext cx="0" cy="323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46A0914-8075-4B3D-B479-036DAE7DAB07}"/>
                </a:ext>
              </a:extLst>
            </p:cNvPr>
            <p:cNvCxnSpPr/>
            <p:nvPr/>
          </p:nvCxnSpPr>
          <p:spPr>
            <a:xfrm flipV="1">
              <a:off x="9111672" y="2364509"/>
              <a:ext cx="0" cy="323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9E9B9F3-5A48-4B45-B8D0-F40C55ACE273}"/>
                </a:ext>
              </a:extLst>
            </p:cNvPr>
            <p:cNvSpPr txBox="1"/>
            <p:nvPr/>
          </p:nvSpPr>
          <p:spPr>
            <a:xfrm>
              <a:off x="3021265" y="2047569"/>
              <a:ext cx="801823" cy="307777"/>
            </a:xfrm>
            <a:prstGeom prst="rect">
              <a:avLst/>
            </a:prstGeom>
            <a:noFill/>
          </p:spPr>
          <p:txBody>
            <a:bodyPr wrap="none" rtlCol="0">
              <a:spAutoFit/>
            </a:bodyPr>
            <a:lstStyle/>
            <a:p>
              <a:r>
                <a:rPr lang="en-US" dirty="0"/>
                <a:t>Outliers</a:t>
              </a:r>
              <a:endParaRPr lang="en-IN" dirty="0"/>
            </a:p>
          </p:txBody>
        </p:sp>
        <p:sp>
          <p:nvSpPr>
            <p:cNvPr id="46" name="TextBox 45">
              <a:extLst>
                <a:ext uri="{FF2B5EF4-FFF2-40B4-BE49-F238E27FC236}">
                  <a16:creationId xmlns:a16="http://schemas.microsoft.com/office/drawing/2014/main" id="{3B31CEF6-EA01-423D-B1CE-234AEBEFC22F}"/>
                </a:ext>
              </a:extLst>
            </p:cNvPr>
            <p:cNvSpPr txBox="1"/>
            <p:nvPr/>
          </p:nvSpPr>
          <p:spPr>
            <a:xfrm>
              <a:off x="8272039" y="2238602"/>
              <a:ext cx="801823" cy="307777"/>
            </a:xfrm>
            <a:prstGeom prst="rect">
              <a:avLst/>
            </a:prstGeom>
            <a:noFill/>
          </p:spPr>
          <p:txBody>
            <a:bodyPr wrap="none" rtlCol="0">
              <a:spAutoFit/>
            </a:bodyPr>
            <a:lstStyle/>
            <a:p>
              <a:r>
                <a:rPr lang="en-US" dirty="0"/>
                <a:t>Outliers</a:t>
              </a:r>
              <a:endParaRPr lang="en-IN" dirty="0"/>
            </a:p>
          </p:txBody>
        </p:sp>
      </p:grpSp>
    </p:spTree>
    <p:extLst>
      <p:ext uri="{BB962C8B-B14F-4D97-AF65-F5344CB8AC3E}">
        <p14:creationId xmlns:p14="http://schemas.microsoft.com/office/powerpoint/2010/main" val="418640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1000" fill="hold"/>
                                        <p:tgtEl>
                                          <p:spTgt spid="4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anim calcmode="lin" valueType="num">
                                      <p:cBhvr>
                                        <p:cTn id="38" dur="1000" fill="hold"/>
                                        <p:tgtEl>
                                          <p:spTgt spid="54"/>
                                        </p:tgtEl>
                                        <p:attrNameLst>
                                          <p:attrName>ppt_x</p:attrName>
                                        </p:attrNameLst>
                                      </p:cBhvr>
                                      <p:tavLst>
                                        <p:tav tm="0">
                                          <p:val>
                                            <p:strVal val="#ppt_x"/>
                                          </p:val>
                                        </p:tav>
                                        <p:tav tm="100000">
                                          <p:val>
                                            <p:strVal val="#ppt_x"/>
                                          </p:val>
                                        </p:tav>
                                      </p:tavLst>
                                    </p:anim>
                                    <p:anim calcmode="lin" valueType="num">
                                      <p:cBhvr>
                                        <p:cTn id="3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3" grpId="0"/>
      <p:bldP spid="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48" name="Picture 47">
            <a:extLst>
              <a:ext uri="{FF2B5EF4-FFF2-40B4-BE49-F238E27FC236}">
                <a16:creationId xmlns:a16="http://schemas.microsoft.com/office/drawing/2014/main" id="{67D2EE4C-BD3C-45C6-99A3-05214B0AE3E7}"/>
              </a:ext>
            </a:extLst>
          </p:cNvPr>
          <p:cNvPicPr>
            <a:picLocks noChangeAspect="1"/>
          </p:cNvPicPr>
          <p:nvPr/>
        </p:nvPicPr>
        <p:blipFill>
          <a:blip r:embed="rId3"/>
          <a:stretch>
            <a:fillRect/>
          </a:stretch>
        </p:blipFill>
        <p:spPr>
          <a:xfrm>
            <a:off x="1499575" y="4211624"/>
            <a:ext cx="3169873" cy="2515398"/>
          </a:xfrm>
          <a:prstGeom prst="rect">
            <a:avLst/>
          </a:prstGeom>
        </p:spPr>
      </p:pic>
      <p:sp>
        <p:nvSpPr>
          <p:cNvPr id="341" name="Google Shape;341;g5dcda854b2_1_14"/>
          <p:cNvSpPr txBox="1">
            <a:spLocks noGrp="1"/>
          </p:cNvSpPr>
          <p:nvPr>
            <p:ph type="title"/>
          </p:nvPr>
        </p:nvSpPr>
        <p:spPr>
          <a:xfrm>
            <a:off x="609600" y="160200"/>
            <a:ext cx="10972800" cy="1143000"/>
          </a:xfrm>
          <a:prstGeom prst="rect">
            <a:avLst/>
          </a:prstGeom>
        </p:spPr>
        <p:txBody>
          <a:bodyPr spcFirstLastPara="1" wrap="square" lIns="91425" tIns="45700" rIns="91425" bIns="45700" anchor="ctr" anchorCtr="0">
            <a:noAutofit/>
          </a:bodyPr>
          <a:lstStyle/>
          <a:p>
            <a:pPr marR="5080" lvl="0" indent="12700"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rPr>
              <a:t>Descriptive Stats (contd.)</a:t>
            </a:r>
            <a:br>
              <a:rPr kumimoji="0" lang="en-US" sz="36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rPr>
            </a:br>
            <a:r>
              <a:rPr lang="en-IN" sz="3200" u="sng" dirty="0" err="1">
                <a:latin typeface="Corbel" panose="020B0503020204020204" pitchFamily="34" charset="0"/>
                <a:ea typeface="Book Antiqua"/>
                <a:cs typeface="Times New Roman" panose="02020603050405020304" pitchFamily="18" charset="0"/>
                <a:sym typeface="Book Antiqua"/>
              </a:rPr>
              <a:t>Bivariates</a:t>
            </a:r>
            <a:endParaRPr sz="3200" u="sng" dirty="0">
              <a:latin typeface="Corbel" panose="020B0503020204020204" pitchFamily="34" charset="0"/>
              <a:ea typeface="Book Antiqua"/>
              <a:cs typeface="Times New Roman" panose="02020603050405020304" pitchFamily="18" charset="0"/>
              <a:sym typeface="Book Antiqua"/>
            </a:endParaRPr>
          </a:p>
        </p:txBody>
      </p:sp>
      <p:sp>
        <p:nvSpPr>
          <p:cNvPr id="342" name="Google Shape;342;g5dcda854b2_1_14"/>
          <p:cNvSpPr txBox="1">
            <a:spLocks noGrp="1"/>
          </p:cNvSpPr>
          <p:nvPr>
            <p:ph type="body" idx="1"/>
          </p:nvPr>
        </p:nvSpPr>
        <p:spPr>
          <a:xfrm>
            <a:off x="640772" y="1268412"/>
            <a:ext cx="10972800" cy="4526100"/>
          </a:xfrm>
          <a:prstGeom prst="rect">
            <a:avLst/>
          </a:prstGeom>
        </p:spPr>
        <p:txBody>
          <a:bodyPr spcFirstLastPara="1" wrap="square" lIns="91425" tIns="45700" rIns="91425" bIns="45700" anchor="t" anchorCtr="0">
            <a:noAutofit/>
          </a:bodyPr>
          <a:lstStyle/>
          <a:p>
            <a:pPr marL="0" indent="0">
              <a:buNone/>
            </a:pPr>
            <a:r>
              <a:rPr lang="en-US" sz="2400" dirty="0"/>
              <a:t>Data Pair Types:  </a:t>
            </a:r>
            <a:endParaRPr lang="en-IN" sz="2400" dirty="0"/>
          </a:p>
          <a:p>
            <a:pPr marL="0" lvl="0" indent="0" algn="l" rtl="0">
              <a:spcBef>
                <a:spcPts val="640"/>
              </a:spcBef>
              <a:spcAft>
                <a:spcPts val="0"/>
              </a:spcAft>
              <a:buNone/>
            </a:pPr>
            <a:endParaRPr lang="en-IN" sz="2400" dirty="0">
              <a:latin typeface="Times New Roman"/>
              <a:ea typeface="Times New Roman"/>
              <a:cs typeface="Times New Roman"/>
              <a:sym typeface="Times New Roman"/>
            </a:endParaRPr>
          </a:p>
          <a:p>
            <a:pPr marL="0" lvl="0" indent="0" algn="l" rtl="0">
              <a:spcBef>
                <a:spcPts val="640"/>
              </a:spcBef>
              <a:spcAft>
                <a:spcPts val="0"/>
              </a:spcAft>
              <a:buNone/>
            </a:pPr>
            <a:endParaRPr sz="2400" dirty="0">
              <a:latin typeface="Times New Roman"/>
              <a:ea typeface="Times New Roman"/>
              <a:cs typeface="Times New Roman"/>
              <a:sym typeface="Times New Roman"/>
            </a:endParaRPr>
          </a:p>
          <a:p>
            <a:pPr marL="0" lvl="0" indent="0" algn="l" rtl="0">
              <a:spcBef>
                <a:spcPts val="640"/>
              </a:spcBef>
              <a:spcAft>
                <a:spcPts val="0"/>
              </a:spcAft>
              <a:buNone/>
            </a:pPr>
            <a:endParaRPr sz="2400" dirty="0">
              <a:latin typeface="Times New Roman"/>
              <a:ea typeface="Times New Roman"/>
              <a:cs typeface="Times New Roman"/>
              <a:sym typeface="Times New Roman"/>
            </a:endParaRPr>
          </a:p>
        </p:txBody>
      </p:sp>
      <p:sp>
        <p:nvSpPr>
          <p:cNvPr id="343" name="Google Shape;343;g5dcda854b2_1_14"/>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22</a:t>
            </a:fld>
            <a:endParaRPr/>
          </a:p>
        </p:txBody>
      </p:sp>
      <p:graphicFrame>
        <p:nvGraphicFramePr>
          <p:cNvPr id="3" name="Table 3">
            <a:extLst>
              <a:ext uri="{FF2B5EF4-FFF2-40B4-BE49-F238E27FC236}">
                <a16:creationId xmlns:a16="http://schemas.microsoft.com/office/drawing/2014/main" id="{EE7536D9-1895-40F5-96A3-1489BBBCBC78}"/>
              </a:ext>
            </a:extLst>
          </p:cNvPr>
          <p:cNvGraphicFramePr>
            <a:graphicFrameLocks noGrp="1"/>
          </p:cNvGraphicFramePr>
          <p:nvPr>
            <p:extLst>
              <p:ext uri="{D42A27DB-BD31-4B8C-83A1-F6EECF244321}">
                <p14:modId xmlns:p14="http://schemas.microsoft.com/office/powerpoint/2010/main" val="2119542540"/>
              </p:ext>
            </p:extLst>
          </p:nvPr>
        </p:nvGraphicFramePr>
        <p:xfrm>
          <a:off x="1014371" y="1833560"/>
          <a:ext cx="4461162" cy="2295096"/>
        </p:xfrm>
        <a:graphic>
          <a:graphicData uri="http://schemas.openxmlformats.org/drawingml/2006/table">
            <a:tbl>
              <a:tblPr firstRow="1" bandRow="1">
                <a:tableStyleId>{69CF1AB2-1976-4502-BF36-3FF5EA218861}</a:tableStyleId>
              </a:tblPr>
              <a:tblGrid>
                <a:gridCol w="1487054">
                  <a:extLst>
                    <a:ext uri="{9D8B030D-6E8A-4147-A177-3AD203B41FA5}">
                      <a16:colId xmlns:a16="http://schemas.microsoft.com/office/drawing/2014/main" val="2349380049"/>
                    </a:ext>
                  </a:extLst>
                </a:gridCol>
                <a:gridCol w="1487054">
                  <a:extLst>
                    <a:ext uri="{9D8B030D-6E8A-4147-A177-3AD203B41FA5}">
                      <a16:colId xmlns:a16="http://schemas.microsoft.com/office/drawing/2014/main" val="3735631414"/>
                    </a:ext>
                  </a:extLst>
                </a:gridCol>
                <a:gridCol w="1487054">
                  <a:extLst>
                    <a:ext uri="{9D8B030D-6E8A-4147-A177-3AD203B41FA5}">
                      <a16:colId xmlns:a16="http://schemas.microsoft.com/office/drawing/2014/main" val="2050977470"/>
                    </a:ext>
                  </a:extLst>
                </a:gridCol>
              </a:tblGrid>
              <a:tr h="766451">
                <a:tc>
                  <a:txBody>
                    <a:bodyPr/>
                    <a:lstStyle/>
                    <a:p>
                      <a:pPr algn="l"/>
                      <a:r>
                        <a:rPr lang="en-US" sz="1800" dirty="0"/>
                        <a:t>X              Y</a:t>
                      </a:r>
                      <a:endParaRPr lang="en-IN" sz="1800" dirty="0"/>
                    </a:p>
                  </a:txBody>
                  <a:tcPr anchor="ctr"/>
                </a:tc>
                <a:tc>
                  <a:txBody>
                    <a:bodyPr/>
                    <a:lstStyle/>
                    <a:p>
                      <a:pPr algn="ctr"/>
                      <a:r>
                        <a:rPr lang="en-US" sz="1800" b="1" dirty="0"/>
                        <a:t>Categorical</a:t>
                      </a:r>
                      <a:endParaRPr lang="en-IN" sz="1800" b="1" dirty="0"/>
                    </a:p>
                  </a:txBody>
                  <a:tcPr anchor="ctr"/>
                </a:tc>
                <a:tc>
                  <a:txBody>
                    <a:bodyPr/>
                    <a:lstStyle/>
                    <a:p>
                      <a:pPr algn="ctr"/>
                      <a:r>
                        <a:rPr lang="en-US" sz="1800" b="1" dirty="0"/>
                        <a:t>Numerical</a:t>
                      </a:r>
                      <a:endParaRPr lang="en-IN" sz="1800" b="1" dirty="0"/>
                    </a:p>
                  </a:txBody>
                  <a:tcPr anchor="ctr"/>
                </a:tc>
                <a:extLst>
                  <a:ext uri="{0D108BD9-81ED-4DB2-BD59-A6C34878D82A}">
                    <a16:rowId xmlns:a16="http://schemas.microsoft.com/office/drawing/2014/main" val="1212377655"/>
                  </a:ext>
                </a:extLst>
              </a:tr>
              <a:tr h="766451">
                <a:tc>
                  <a:txBody>
                    <a:bodyPr/>
                    <a:lstStyle/>
                    <a:p>
                      <a:pPr algn="ctr"/>
                      <a:r>
                        <a:rPr lang="en-US" sz="1800" b="1" dirty="0"/>
                        <a:t>Categorical</a:t>
                      </a:r>
                      <a:endParaRPr lang="en-IN" sz="1800" b="1" dirty="0"/>
                    </a:p>
                  </a:txBody>
                  <a:tcPr anchor="ctr"/>
                </a:tc>
                <a:tc>
                  <a:txBody>
                    <a:bodyPr/>
                    <a:lstStyle/>
                    <a:p>
                      <a:pPr algn="ctr"/>
                      <a:r>
                        <a:rPr lang="en-US" sz="1800" dirty="0"/>
                        <a:t>C-C</a:t>
                      </a:r>
                      <a:endParaRPr lang="en-IN" sz="1800" dirty="0"/>
                    </a:p>
                  </a:txBody>
                  <a:tcPr anchor="ctr"/>
                </a:tc>
                <a:tc>
                  <a:txBody>
                    <a:bodyPr/>
                    <a:lstStyle/>
                    <a:p>
                      <a:pPr algn="ctr"/>
                      <a:r>
                        <a:rPr lang="en-US" sz="1800" dirty="0"/>
                        <a:t>C-N</a:t>
                      </a:r>
                      <a:endParaRPr lang="en-IN" sz="1800" dirty="0"/>
                    </a:p>
                  </a:txBody>
                  <a:tcPr anchor="ctr"/>
                </a:tc>
                <a:extLst>
                  <a:ext uri="{0D108BD9-81ED-4DB2-BD59-A6C34878D82A}">
                    <a16:rowId xmlns:a16="http://schemas.microsoft.com/office/drawing/2014/main" val="2116372530"/>
                  </a:ext>
                </a:extLst>
              </a:tr>
              <a:tr h="762194">
                <a:tc>
                  <a:txBody>
                    <a:bodyPr/>
                    <a:lstStyle/>
                    <a:p>
                      <a:pPr algn="ctr"/>
                      <a:r>
                        <a:rPr lang="en-US" sz="1800" b="1" dirty="0"/>
                        <a:t>Numerical </a:t>
                      </a:r>
                      <a:endParaRPr lang="en-IN" sz="1800" b="1" dirty="0"/>
                    </a:p>
                  </a:txBody>
                  <a:tcPr anchor="ctr"/>
                </a:tc>
                <a:tc>
                  <a:txBody>
                    <a:bodyPr/>
                    <a:lstStyle/>
                    <a:p>
                      <a:pPr algn="ctr"/>
                      <a:r>
                        <a:rPr lang="en-US" sz="1800" dirty="0"/>
                        <a:t>N-C</a:t>
                      </a:r>
                      <a:endParaRPr lang="en-IN" sz="1800" dirty="0"/>
                    </a:p>
                  </a:txBody>
                  <a:tcPr anchor="ctr"/>
                </a:tc>
                <a:tc>
                  <a:txBody>
                    <a:bodyPr/>
                    <a:lstStyle/>
                    <a:p>
                      <a:pPr algn="ctr"/>
                      <a:r>
                        <a:rPr lang="en-US" sz="1800" dirty="0"/>
                        <a:t>N-N</a:t>
                      </a:r>
                      <a:endParaRPr lang="en-IN" sz="1800" dirty="0"/>
                    </a:p>
                  </a:txBody>
                  <a:tcPr anchor="ctr"/>
                </a:tc>
                <a:extLst>
                  <a:ext uri="{0D108BD9-81ED-4DB2-BD59-A6C34878D82A}">
                    <a16:rowId xmlns:a16="http://schemas.microsoft.com/office/drawing/2014/main" val="4168549149"/>
                  </a:ext>
                </a:extLst>
              </a:tr>
            </a:tbl>
          </a:graphicData>
        </a:graphic>
      </p:graphicFrame>
      <p:cxnSp>
        <p:nvCxnSpPr>
          <p:cNvPr id="5" name="Straight Connector 4">
            <a:extLst>
              <a:ext uri="{FF2B5EF4-FFF2-40B4-BE49-F238E27FC236}">
                <a16:creationId xmlns:a16="http://schemas.microsoft.com/office/drawing/2014/main" id="{58F81457-A712-4910-87DA-BE65204F4EA7}"/>
              </a:ext>
            </a:extLst>
          </p:cNvPr>
          <p:cNvCxnSpPr/>
          <p:nvPr/>
        </p:nvCxnSpPr>
        <p:spPr>
          <a:xfrm>
            <a:off x="1039798" y="1833560"/>
            <a:ext cx="1422400" cy="86821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le 7">
            <a:extLst>
              <a:ext uri="{FF2B5EF4-FFF2-40B4-BE49-F238E27FC236}">
                <a16:creationId xmlns:a16="http://schemas.microsoft.com/office/drawing/2014/main" id="{43BEF9F2-49D3-4691-AC38-6E2B99C2F16C}"/>
              </a:ext>
            </a:extLst>
          </p:cNvPr>
          <p:cNvGraphicFramePr>
            <a:graphicFrameLocks noGrp="1"/>
          </p:cNvGraphicFramePr>
          <p:nvPr>
            <p:extLst>
              <p:ext uri="{D42A27DB-BD31-4B8C-83A1-F6EECF244321}">
                <p14:modId xmlns:p14="http://schemas.microsoft.com/office/powerpoint/2010/main" val="1902543374"/>
              </p:ext>
            </p:extLst>
          </p:nvPr>
        </p:nvGraphicFramePr>
        <p:xfrm>
          <a:off x="6188416" y="1119194"/>
          <a:ext cx="3971634" cy="1847271"/>
        </p:xfrm>
        <a:graphic>
          <a:graphicData uri="http://schemas.openxmlformats.org/drawingml/2006/table">
            <a:tbl>
              <a:tblPr firstRow="1" bandRow="1">
                <a:tableStyleId>{5C22544A-7EE6-4342-B048-85BDC9FD1C3A}</a:tableStyleId>
              </a:tblPr>
              <a:tblGrid>
                <a:gridCol w="1323878">
                  <a:extLst>
                    <a:ext uri="{9D8B030D-6E8A-4147-A177-3AD203B41FA5}">
                      <a16:colId xmlns:a16="http://schemas.microsoft.com/office/drawing/2014/main" val="706785079"/>
                    </a:ext>
                  </a:extLst>
                </a:gridCol>
                <a:gridCol w="1323878">
                  <a:extLst>
                    <a:ext uri="{9D8B030D-6E8A-4147-A177-3AD203B41FA5}">
                      <a16:colId xmlns:a16="http://schemas.microsoft.com/office/drawing/2014/main" val="1750712167"/>
                    </a:ext>
                  </a:extLst>
                </a:gridCol>
                <a:gridCol w="1323878">
                  <a:extLst>
                    <a:ext uri="{9D8B030D-6E8A-4147-A177-3AD203B41FA5}">
                      <a16:colId xmlns:a16="http://schemas.microsoft.com/office/drawing/2014/main" val="4019436722"/>
                    </a:ext>
                  </a:extLst>
                </a:gridCol>
              </a:tblGrid>
              <a:tr h="760020">
                <a:tc>
                  <a:txBody>
                    <a:bodyPr/>
                    <a:lstStyle/>
                    <a:p>
                      <a:pPr algn="r"/>
                      <a:r>
                        <a:rPr lang="en-US" dirty="0" err="1"/>
                        <a:t>P.Loan</a:t>
                      </a:r>
                      <a:endParaRPr lang="en-US" dirty="0"/>
                    </a:p>
                    <a:p>
                      <a:pPr algn="r"/>
                      <a:endParaRPr lang="en-US" dirty="0"/>
                    </a:p>
                    <a:p>
                      <a:pPr algn="l"/>
                      <a:r>
                        <a:rPr lang="en-US" dirty="0"/>
                        <a:t>Education</a:t>
                      </a:r>
                      <a:endParaRPr lang="en-IN" dirty="0"/>
                    </a:p>
                  </a:txBody>
                  <a:tcPr/>
                </a:tc>
                <a:tc>
                  <a:txBody>
                    <a:bodyPr/>
                    <a:lstStyle/>
                    <a:p>
                      <a:pPr algn="ctr"/>
                      <a:r>
                        <a:rPr lang="en-US" dirty="0"/>
                        <a:t> No</a:t>
                      </a:r>
                      <a:endParaRPr lang="en-IN" dirty="0"/>
                    </a:p>
                  </a:txBody>
                  <a:tcPr anchor="ctr"/>
                </a:tc>
                <a:tc>
                  <a:txBody>
                    <a:bodyPr/>
                    <a:lstStyle/>
                    <a:p>
                      <a:pPr algn="ctr"/>
                      <a:r>
                        <a:rPr lang="en-US" dirty="0"/>
                        <a:t>Yes</a:t>
                      </a:r>
                      <a:endParaRPr lang="en-IN" dirty="0"/>
                    </a:p>
                  </a:txBody>
                  <a:tcPr anchor="ctr"/>
                </a:tc>
                <a:extLst>
                  <a:ext uri="{0D108BD9-81ED-4DB2-BD59-A6C34878D82A}">
                    <a16:rowId xmlns:a16="http://schemas.microsoft.com/office/drawing/2014/main" val="2203808525"/>
                  </a:ext>
                </a:extLst>
              </a:tr>
              <a:tr h="385288">
                <a:tc>
                  <a:txBody>
                    <a:bodyPr/>
                    <a:lstStyle/>
                    <a:p>
                      <a:r>
                        <a:rPr lang="en-US" dirty="0"/>
                        <a:t>Level 1</a:t>
                      </a:r>
                      <a:endParaRPr lang="en-IN" dirty="0"/>
                    </a:p>
                  </a:txBody>
                  <a:tcPr/>
                </a:tc>
                <a:tc>
                  <a:txBody>
                    <a:bodyPr/>
                    <a:lstStyle/>
                    <a:p>
                      <a:pPr algn="ctr"/>
                      <a:r>
                        <a:rPr lang="en-US" dirty="0"/>
                        <a:t>2003</a:t>
                      </a:r>
                      <a:endParaRPr lang="en-IN" dirty="0"/>
                    </a:p>
                  </a:txBody>
                  <a:tcPr anchor="ctr"/>
                </a:tc>
                <a:tc>
                  <a:txBody>
                    <a:bodyPr/>
                    <a:lstStyle/>
                    <a:p>
                      <a:pPr algn="ctr"/>
                      <a:r>
                        <a:rPr lang="en-US" dirty="0"/>
                        <a:t>93</a:t>
                      </a:r>
                      <a:endParaRPr lang="en-IN" dirty="0"/>
                    </a:p>
                  </a:txBody>
                  <a:tcPr anchor="ctr"/>
                </a:tc>
                <a:extLst>
                  <a:ext uri="{0D108BD9-81ED-4DB2-BD59-A6C34878D82A}">
                    <a16:rowId xmlns:a16="http://schemas.microsoft.com/office/drawing/2014/main" val="1963480122"/>
                  </a:ext>
                </a:extLst>
              </a:tr>
              <a:tr h="385288">
                <a:tc>
                  <a:txBody>
                    <a:bodyPr/>
                    <a:lstStyle/>
                    <a:p>
                      <a:r>
                        <a:rPr lang="en-US" dirty="0"/>
                        <a:t>Level 2</a:t>
                      </a:r>
                      <a:endParaRPr lang="en-IN" dirty="0"/>
                    </a:p>
                  </a:txBody>
                  <a:tcPr/>
                </a:tc>
                <a:tc>
                  <a:txBody>
                    <a:bodyPr/>
                    <a:lstStyle/>
                    <a:p>
                      <a:pPr algn="ctr"/>
                      <a:r>
                        <a:rPr lang="en-US" dirty="0"/>
                        <a:t>1221</a:t>
                      </a:r>
                      <a:endParaRPr lang="en-IN" dirty="0"/>
                    </a:p>
                  </a:txBody>
                  <a:tcPr anchor="ctr"/>
                </a:tc>
                <a:tc>
                  <a:txBody>
                    <a:bodyPr/>
                    <a:lstStyle/>
                    <a:p>
                      <a:pPr algn="ctr"/>
                      <a:r>
                        <a:rPr lang="en-US" dirty="0"/>
                        <a:t>182</a:t>
                      </a:r>
                      <a:endParaRPr lang="en-IN" dirty="0"/>
                    </a:p>
                  </a:txBody>
                  <a:tcPr anchor="ctr"/>
                </a:tc>
                <a:extLst>
                  <a:ext uri="{0D108BD9-81ED-4DB2-BD59-A6C34878D82A}">
                    <a16:rowId xmlns:a16="http://schemas.microsoft.com/office/drawing/2014/main" val="1267286096"/>
                  </a:ext>
                </a:extLst>
              </a:tr>
              <a:tr h="316675">
                <a:tc>
                  <a:txBody>
                    <a:bodyPr/>
                    <a:lstStyle/>
                    <a:p>
                      <a:r>
                        <a:rPr lang="en-US" dirty="0"/>
                        <a:t>Level 3</a:t>
                      </a:r>
                      <a:endParaRPr lang="en-IN" dirty="0"/>
                    </a:p>
                  </a:txBody>
                  <a:tcPr/>
                </a:tc>
                <a:tc>
                  <a:txBody>
                    <a:bodyPr/>
                    <a:lstStyle/>
                    <a:p>
                      <a:pPr algn="ctr"/>
                      <a:r>
                        <a:rPr lang="en-US" dirty="0"/>
                        <a:t>1296</a:t>
                      </a:r>
                      <a:endParaRPr lang="en-IN" dirty="0"/>
                    </a:p>
                  </a:txBody>
                  <a:tcPr anchor="ctr"/>
                </a:tc>
                <a:tc>
                  <a:txBody>
                    <a:bodyPr/>
                    <a:lstStyle/>
                    <a:p>
                      <a:pPr algn="ctr"/>
                      <a:r>
                        <a:rPr lang="en-US" dirty="0"/>
                        <a:t>205</a:t>
                      </a:r>
                      <a:endParaRPr lang="en-IN" dirty="0"/>
                    </a:p>
                  </a:txBody>
                  <a:tcPr anchor="ctr"/>
                </a:tc>
                <a:extLst>
                  <a:ext uri="{0D108BD9-81ED-4DB2-BD59-A6C34878D82A}">
                    <a16:rowId xmlns:a16="http://schemas.microsoft.com/office/drawing/2014/main" val="3485729419"/>
                  </a:ext>
                </a:extLst>
              </a:tr>
            </a:tbl>
          </a:graphicData>
        </a:graphic>
      </p:graphicFrame>
      <p:cxnSp>
        <p:nvCxnSpPr>
          <p:cNvPr id="9" name="Straight Connector 8">
            <a:extLst>
              <a:ext uri="{FF2B5EF4-FFF2-40B4-BE49-F238E27FC236}">
                <a16:creationId xmlns:a16="http://schemas.microsoft.com/office/drawing/2014/main" id="{1E4A7D73-5DDA-4092-B5F3-E23725C023B0}"/>
              </a:ext>
            </a:extLst>
          </p:cNvPr>
          <p:cNvCxnSpPr>
            <a:cxnSpLocks/>
          </p:cNvCxnSpPr>
          <p:nvPr/>
        </p:nvCxnSpPr>
        <p:spPr>
          <a:xfrm>
            <a:off x="6188416" y="1142427"/>
            <a:ext cx="1348509" cy="7416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CFF6A86F-D2B8-4018-BF53-8C2A88EA6999}"/>
              </a:ext>
            </a:extLst>
          </p:cNvPr>
          <p:cNvCxnSpPr>
            <a:cxnSpLocks/>
          </p:cNvCxnSpPr>
          <p:nvPr/>
        </p:nvCxnSpPr>
        <p:spPr>
          <a:xfrm flipV="1">
            <a:off x="3565291" y="1429185"/>
            <a:ext cx="2610684" cy="1572521"/>
          </a:xfrm>
          <a:prstGeom prst="curvedConnector3">
            <a:avLst>
              <a:gd name="adj1" fmla="val 14621"/>
            </a:avLst>
          </a:prstGeom>
          <a:ln w="19050">
            <a:tailEnd type="triangle"/>
          </a:ln>
        </p:spPr>
        <p:style>
          <a:lnRef idx="1">
            <a:schemeClr val="accent2"/>
          </a:lnRef>
          <a:fillRef idx="0">
            <a:schemeClr val="accent2"/>
          </a:fillRef>
          <a:effectRef idx="0">
            <a:schemeClr val="accent2"/>
          </a:effectRef>
          <a:fontRef idx="minor">
            <a:schemeClr val="tx1"/>
          </a:fontRef>
        </p:style>
      </p:cxnSp>
      <p:pic>
        <p:nvPicPr>
          <p:cNvPr id="23" name="Picture 22">
            <a:extLst>
              <a:ext uri="{FF2B5EF4-FFF2-40B4-BE49-F238E27FC236}">
                <a16:creationId xmlns:a16="http://schemas.microsoft.com/office/drawing/2014/main" id="{D9CDA1BA-1BC8-4C3E-8C10-4018C481E0C1}"/>
              </a:ext>
            </a:extLst>
          </p:cNvPr>
          <p:cNvPicPr>
            <a:picLocks noChangeAspect="1"/>
          </p:cNvPicPr>
          <p:nvPr/>
        </p:nvPicPr>
        <p:blipFill>
          <a:blip r:embed="rId4"/>
          <a:stretch>
            <a:fillRect/>
          </a:stretch>
        </p:blipFill>
        <p:spPr>
          <a:xfrm>
            <a:off x="7233442" y="3553954"/>
            <a:ext cx="3008315" cy="2026166"/>
          </a:xfrm>
          <a:prstGeom prst="rect">
            <a:avLst/>
          </a:prstGeom>
        </p:spPr>
      </p:pic>
      <p:cxnSp>
        <p:nvCxnSpPr>
          <p:cNvPr id="28" name="Connector: Curved 27">
            <a:extLst>
              <a:ext uri="{FF2B5EF4-FFF2-40B4-BE49-F238E27FC236}">
                <a16:creationId xmlns:a16="http://schemas.microsoft.com/office/drawing/2014/main" id="{6597602C-12A1-48C1-93D2-6DDF746FEDF4}"/>
              </a:ext>
            </a:extLst>
          </p:cNvPr>
          <p:cNvCxnSpPr>
            <a:cxnSpLocks/>
          </p:cNvCxnSpPr>
          <p:nvPr/>
        </p:nvCxnSpPr>
        <p:spPr>
          <a:xfrm rot="10800000" flipV="1">
            <a:off x="3896140" y="3934217"/>
            <a:ext cx="819731" cy="664968"/>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80C86CBB-0E75-4410-B437-C457C3D82B36}"/>
              </a:ext>
            </a:extLst>
          </p:cNvPr>
          <p:cNvSpPr txBox="1"/>
          <p:nvPr/>
        </p:nvSpPr>
        <p:spPr>
          <a:xfrm>
            <a:off x="10241757" y="1430050"/>
            <a:ext cx="1577675" cy="1384995"/>
          </a:xfrm>
          <a:prstGeom prst="rect">
            <a:avLst/>
          </a:prstGeom>
          <a:noFill/>
        </p:spPr>
        <p:txBody>
          <a:bodyPr wrap="none" rtlCol="0">
            <a:spAutoFit/>
          </a:bodyPr>
          <a:lstStyle/>
          <a:p>
            <a:pPr algn="ctr"/>
            <a:r>
              <a:rPr lang="en-US" b="1" dirty="0"/>
              <a:t>Crosstab</a:t>
            </a:r>
          </a:p>
          <a:p>
            <a:pPr algn="ctr"/>
            <a:r>
              <a:rPr lang="en-US" dirty="0"/>
              <a:t>(</a:t>
            </a:r>
            <a:r>
              <a:rPr lang="en-US" i="1" dirty="0" err="1"/>
              <a:t>pd.crosstab</a:t>
            </a:r>
            <a:r>
              <a:rPr lang="en-US" i="1" dirty="0"/>
              <a:t>(X,Y)</a:t>
            </a:r>
          </a:p>
          <a:p>
            <a:pPr algn="ctr"/>
            <a:endParaRPr lang="en-US" i="1" dirty="0"/>
          </a:p>
          <a:p>
            <a:pPr algn="ctr"/>
            <a:r>
              <a:rPr lang="en-US" b="1" dirty="0"/>
              <a:t>Pivot Table </a:t>
            </a:r>
          </a:p>
          <a:p>
            <a:pPr algn="ctr"/>
            <a:r>
              <a:rPr lang="en-US" i="1" dirty="0"/>
              <a:t>for multiple C-Cs</a:t>
            </a:r>
          </a:p>
          <a:p>
            <a:pPr algn="ctr"/>
            <a:r>
              <a:rPr lang="en-US" i="1" dirty="0" err="1"/>
              <a:t>pd.pivot_table</a:t>
            </a:r>
            <a:r>
              <a:rPr lang="en-US" i="1" dirty="0"/>
              <a:t>()</a:t>
            </a:r>
            <a:endParaRPr lang="en-IN" i="1" dirty="0"/>
          </a:p>
        </p:txBody>
      </p:sp>
      <p:sp>
        <p:nvSpPr>
          <p:cNvPr id="31" name="TextBox 30">
            <a:extLst>
              <a:ext uri="{FF2B5EF4-FFF2-40B4-BE49-F238E27FC236}">
                <a16:creationId xmlns:a16="http://schemas.microsoft.com/office/drawing/2014/main" id="{13D613B3-BE24-4E69-A01B-922E416B6267}"/>
              </a:ext>
            </a:extLst>
          </p:cNvPr>
          <p:cNvSpPr txBox="1"/>
          <p:nvPr/>
        </p:nvSpPr>
        <p:spPr>
          <a:xfrm>
            <a:off x="10241757" y="3795604"/>
            <a:ext cx="1677062" cy="1169551"/>
          </a:xfrm>
          <a:prstGeom prst="rect">
            <a:avLst/>
          </a:prstGeom>
          <a:noFill/>
        </p:spPr>
        <p:txBody>
          <a:bodyPr wrap="none" rtlCol="0">
            <a:spAutoFit/>
          </a:bodyPr>
          <a:lstStyle/>
          <a:p>
            <a:pPr algn="ctr"/>
            <a:r>
              <a:rPr lang="en-US" b="1" dirty="0"/>
              <a:t>Box Plots</a:t>
            </a:r>
          </a:p>
          <a:p>
            <a:pPr algn="ctr"/>
            <a:r>
              <a:rPr lang="en-US" dirty="0"/>
              <a:t>(</a:t>
            </a:r>
            <a:r>
              <a:rPr lang="en-US" i="1" dirty="0" err="1">
                <a:effectLst>
                  <a:outerShdw blurRad="38100" dist="38100" dir="2700000" algn="tl">
                    <a:srgbClr val="000000">
                      <a:alpha val="43137"/>
                    </a:srgbClr>
                  </a:outerShdw>
                </a:effectLst>
              </a:rPr>
              <a:t>sns.boxplot</a:t>
            </a:r>
            <a:r>
              <a:rPr lang="en-US" i="1" dirty="0">
                <a:effectLst>
                  <a:outerShdw blurRad="38100" dist="38100" dir="2700000" algn="tl">
                    <a:srgbClr val="000000">
                      <a:alpha val="43137"/>
                    </a:srgbClr>
                  </a:outerShdw>
                </a:effectLst>
              </a:rPr>
              <a:t>()</a:t>
            </a:r>
          </a:p>
          <a:p>
            <a:pPr algn="ctr"/>
            <a:r>
              <a:rPr lang="en-US" i="1" dirty="0" err="1"/>
              <a:t>sns.stripplot</a:t>
            </a:r>
            <a:r>
              <a:rPr lang="en-US" i="1" dirty="0"/>
              <a:t>(),</a:t>
            </a:r>
          </a:p>
          <a:p>
            <a:pPr algn="ctr"/>
            <a:r>
              <a:rPr lang="en-IN" i="1" dirty="0" err="1"/>
              <a:t>sns.swarmplot</a:t>
            </a:r>
            <a:r>
              <a:rPr lang="en-IN" i="1" dirty="0"/>
              <a:t>(),</a:t>
            </a:r>
          </a:p>
          <a:p>
            <a:pPr algn="ctr"/>
            <a:r>
              <a:rPr lang="en-IN" i="1" dirty="0" err="1"/>
              <a:t>sns.violinplot</a:t>
            </a:r>
            <a:r>
              <a:rPr lang="en-IN" i="1" dirty="0"/>
              <a:t>() etc)</a:t>
            </a:r>
          </a:p>
        </p:txBody>
      </p:sp>
      <p:sp>
        <p:nvSpPr>
          <p:cNvPr id="26" name="Oval 25">
            <a:extLst>
              <a:ext uri="{FF2B5EF4-FFF2-40B4-BE49-F238E27FC236}">
                <a16:creationId xmlns:a16="http://schemas.microsoft.com/office/drawing/2014/main" id="{5EFC4EB5-FAD9-470D-B569-F15E227D85B5}"/>
              </a:ext>
            </a:extLst>
          </p:cNvPr>
          <p:cNvSpPr/>
          <p:nvPr/>
        </p:nvSpPr>
        <p:spPr>
          <a:xfrm>
            <a:off x="8026400" y="3429000"/>
            <a:ext cx="415636" cy="699655"/>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8F1FD94B-0FC2-4646-BEC0-658B272BC33A}"/>
              </a:ext>
            </a:extLst>
          </p:cNvPr>
          <p:cNvCxnSpPr>
            <a:stCxn id="26" idx="7"/>
          </p:cNvCxnSpPr>
          <p:nvPr/>
        </p:nvCxnSpPr>
        <p:spPr>
          <a:xfrm flipV="1">
            <a:off x="8381168" y="3429000"/>
            <a:ext cx="478601" cy="102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C6AAC09-29F2-4631-BB3F-C91BE66BD7D6}"/>
              </a:ext>
            </a:extLst>
          </p:cNvPr>
          <p:cNvSpPr txBox="1"/>
          <p:nvPr/>
        </p:nvSpPr>
        <p:spPr>
          <a:xfrm>
            <a:off x="8813625" y="3234931"/>
            <a:ext cx="801823" cy="307777"/>
          </a:xfrm>
          <a:prstGeom prst="rect">
            <a:avLst/>
          </a:prstGeom>
          <a:noFill/>
        </p:spPr>
        <p:txBody>
          <a:bodyPr wrap="none" rtlCol="0">
            <a:spAutoFit/>
          </a:bodyPr>
          <a:lstStyle/>
          <a:p>
            <a:r>
              <a:rPr lang="en-US" dirty="0"/>
              <a:t>Outliers</a:t>
            </a:r>
            <a:endParaRPr lang="en-IN" dirty="0"/>
          </a:p>
        </p:txBody>
      </p:sp>
      <p:cxnSp>
        <p:nvCxnSpPr>
          <p:cNvPr id="33" name="Straight Arrow Connector 32">
            <a:extLst>
              <a:ext uri="{FF2B5EF4-FFF2-40B4-BE49-F238E27FC236}">
                <a16:creationId xmlns:a16="http://schemas.microsoft.com/office/drawing/2014/main" id="{861B7958-3AE7-48C7-A139-393F4E02D32D}"/>
              </a:ext>
            </a:extLst>
          </p:cNvPr>
          <p:cNvCxnSpPr/>
          <p:nvPr/>
        </p:nvCxnSpPr>
        <p:spPr>
          <a:xfrm flipV="1">
            <a:off x="3618522" y="3048212"/>
            <a:ext cx="840509" cy="632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6A2547F5-E6C8-4462-BC5A-44708ACAFBDB}"/>
              </a:ext>
            </a:extLst>
          </p:cNvPr>
          <p:cNvCxnSpPr>
            <a:cxnSpLocks/>
          </p:cNvCxnSpPr>
          <p:nvPr/>
        </p:nvCxnSpPr>
        <p:spPr>
          <a:xfrm>
            <a:off x="5022251" y="2989698"/>
            <a:ext cx="1839602" cy="895902"/>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pic>
        <p:nvPicPr>
          <p:cNvPr id="52" name="Picture 51">
            <a:extLst>
              <a:ext uri="{FF2B5EF4-FFF2-40B4-BE49-F238E27FC236}">
                <a16:creationId xmlns:a16="http://schemas.microsoft.com/office/drawing/2014/main" id="{EF1FFEED-66A7-4093-B722-EF38707A7ED6}"/>
              </a:ext>
            </a:extLst>
          </p:cNvPr>
          <p:cNvPicPr>
            <a:picLocks noChangeAspect="1"/>
          </p:cNvPicPr>
          <p:nvPr/>
        </p:nvPicPr>
        <p:blipFill rotWithShape="1">
          <a:blip r:embed="rId5"/>
          <a:srcRect l="94358" t="46770" r="-1385" b="45638"/>
          <a:stretch/>
        </p:blipFill>
        <p:spPr>
          <a:xfrm>
            <a:off x="9273309" y="2045745"/>
            <a:ext cx="762588" cy="769300"/>
          </a:xfrm>
          <a:prstGeom prst="rect">
            <a:avLst/>
          </a:prstGeom>
        </p:spPr>
      </p:pic>
      <p:sp>
        <p:nvSpPr>
          <p:cNvPr id="50" name="TextBox 49">
            <a:extLst>
              <a:ext uri="{FF2B5EF4-FFF2-40B4-BE49-F238E27FC236}">
                <a16:creationId xmlns:a16="http://schemas.microsoft.com/office/drawing/2014/main" id="{DC04F9F1-6999-4771-A892-97F80A5DA397}"/>
              </a:ext>
            </a:extLst>
          </p:cNvPr>
          <p:cNvSpPr txBox="1"/>
          <p:nvPr/>
        </p:nvSpPr>
        <p:spPr>
          <a:xfrm>
            <a:off x="4542183" y="5983357"/>
            <a:ext cx="2036135"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Scatter Plot (Bi-variate)</a:t>
            </a:r>
          </a:p>
          <a:p>
            <a:r>
              <a:rPr lang="en-US" dirty="0"/>
              <a:t>Pair Plot (Multi-variate)</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5dcda854b2_1_23"/>
          <p:cNvSpPr txBox="1">
            <a:spLocks noGrp="1"/>
          </p:cNvSpPr>
          <p:nvPr>
            <p:ph type="title"/>
          </p:nvPr>
        </p:nvSpPr>
        <p:spPr>
          <a:xfrm>
            <a:off x="609600" y="105672"/>
            <a:ext cx="10972800" cy="1143000"/>
          </a:xfrm>
          <a:prstGeom prst="rect">
            <a:avLst/>
          </a:prstGeom>
        </p:spPr>
        <p:txBody>
          <a:bodyPr spcFirstLastPara="1" wrap="square" lIns="91425" tIns="45700" rIns="91425" bIns="45700" anchor="ctr" anchorCtr="0">
            <a:noAutofit/>
          </a:bodyPr>
          <a:lstStyle/>
          <a:p>
            <a:pPr marL="0" lvl="0" indent="0" algn="ctr" rtl="0">
              <a:lnSpc>
                <a:spcPct val="108000"/>
              </a:lnSpc>
              <a:spcBef>
                <a:spcPts val="0"/>
              </a:spcBef>
              <a:spcAft>
                <a:spcPts val="0"/>
              </a:spcAft>
              <a:buClr>
                <a:schemeClr val="dk1"/>
              </a:buClr>
              <a:buSzPts val="1100"/>
              <a:buFont typeface="Arial"/>
              <a:buNone/>
            </a:pPr>
            <a:br>
              <a:rPr lang="en-IN" sz="2800" b="1" dirty="0">
                <a:latin typeface="Book Antiqua"/>
                <a:ea typeface="Book Antiqua"/>
                <a:cs typeface="Book Antiqua"/>
                <a:sym typeface="Book Antiqua"/>
              </a:rPr>
            </a:br>
            <a:endParaRPr sz="4000" u="sng" dirty="0">
              <a:latin typeface="Corbel" panose="020B0503020204020204" pitchFamily="34" charset="0"/>
              <a:ea typeface="Book Antiqua"/>
              <a:cs typeface="Times New Roman" panose="02020603050405020304" pitchFamily="18" charset="0"/>
              <a:sym typeface="Book Antiqua"/>
            </a:endParaRPr>
          </a:p>
          <a:p>
            <a:pPr marL="0" lvl="0" indent="0" rtl="0">
              <a:lnSpc>
                <a:spcPct val="108000"/>
              </a:lnSpc>
              <a:spcBef>
                <a:spcPts val="0"/>
              </a:spcBef>
              <a:spcAft>
                <a:spcPts val="0"/>
              </a:spcAft>
              <a:buClr>
                <a:schemeClr val="dk1"/>
              </a:buClr>
              <a:buSzPts val="1100"/>
              <a:buFont typeface="Arial"/>
              <a:buNone/>
            </a:pPr>
            <a:r>
              <a:rPr lang="en-US" sz="4000" dirty="0">
                <a:latin typeface="Corbel" panose="020B0503020204020204" pitchFamily="34" charset="0"/>
              </a:rPr>
              <a:t>Descriptive Stats (contd.)</a:t>
            </a:r>
            <a:br>
              <a:rPr lang="en-US" sz="1050" dirty="0"/>
            </a:br>
            <a:r>
              <a:rPr lang="en-IN" sz="3200" u="sng" dirty="0">
                <a:latin typeface="Corbel" panose="020B0503020204020204" pitchFamily="34" charset="0"/>
                <a:ea typeface="Book Antiqua"/>
                <a:cs typeface="Times New Roman" panose="02020603050405020304" pitchFamily="18" charset="0"/>
                <a:sym typeface="Book Antiqua"/>
              </a:rPr>
              <a:t>Distribution Shape and the Boxplot</a:t>
            </a:r>
            <a:endParaRPr sz="3200" u="sng" dirty="0">
              <a:latin typeface="Corbel" panose="020B0503020204020204" pitchFamily="34" charset="0"/>
              <a:ea typeface="Book Antiqua"/>
              <a:cs typeface="Times New Roman" panose="02020603050405020304" pitchFamily="18" charset="0"/>
              <a:sym typeface="Book Antiqua"/>
            </a:endParaRPr>
          </a:p>
          <a:p>
            <a:pPr marL="0" lvl="0" indent="0" algn="l" rtl="0">
              <a:spcBef>
                <a:spcPts val="0"/>
              </a:spcBef>
              <a:spcAft>
                <a:spcPts val="0"/>
              </a:spcAft>
              <a:buClr>
                <a:schemeClr val="dk1"/>
              </a:buClr>
              <a:buSzPts val="1100"/>
              <a:buFont typeface="Arial"/>
              <a:buNone/>
            </a:pPr>
            <a:endParaRPr sz="2800" b="1" dirty="0">
              <a:latin typeface="Book Antiqua"/>
              <a:ea typeface="Book Antiqua"/>
              <a:cs typeface="Book Antiqua"/>
              <a:sym typeface="Book Antiqua"/>
            </a:endParaRPr>
          </a:p>
          <a:p>
            <a:pPr marL="0" lvl="0" indent="0" algn="l" rtl="0">
              <a:spcBef>
                <a:spcPts val="0"/>
              </a:spcBef>
              <a:spcAft>
                <a:spcPts val="0"/>
              </a:spcAft>
              <a:buNone/>
            </a:pPr>
            <a:endParaRPr sz="2800" b="1" dirty="0">
              <a:latin typeface="Book Antiqua"/>
              <a:ea typeface="Book Antiqua"/>
              <a:cs typeface="Book Antiqua"/>
              <a:sym typeface="Book Antiqua"/>
            </a:endParaRPr>
          </a:p>
        </p:txBody>
      </p:sp>
      <p:sp>
        <p:nvSpPr>
          <p:cNvPr id="352" name="Google Shape;352;g5dcda854b2_1_23"/>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23</a:t>
            </a:fld>
            <a:endParaRPr/>
          </a:p>
        </p:txBody>
      </p:sp>
      <p:pic>
        <p:nvPicPr>
          <p:cNvPr id="353" name="Google Shape;353;g5dcda854b2_1_23"/>
          <p:cNvPicPr preferRelativeResize="0"/>
          <p:nvPr/>
        </p:nvPicPr>
        <p:blipFill>
          <a:blip r:embed="rId3">
            <a:alphaModFix/>
          </a:blip>
          <a:stretch>
            <a:fillRect/>
          </a:stretch>
        </p:blipFill>
        <p:spPr>
          <a:xfrm>
            <a:off x="1686867" y="1845573"/>
            <a:ext cx="6880663" cy="39489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5dcda854b2_1_47"/>
          <p:cNvSpPr txBox="1">
            <a:spLocks noGrp="1"/>
          </p:cNvSpPr>
          <p:nvPr>
            <p:ph type="title"/>
          </p:nvPr>
        </p:nvSpPr>
        <p:spPr>
          <a:xfrm>
            <a:off x="609600" y="160200"/>
            <a:ext cx="10972800" cy="1143000"/>
          </a:xfrm>
          <a:prstGeom prst="rect">
            <a:avLst/>
          </a:prstGeom>
          <a:noFill/>
          <a:ln>
            <a:noFill/>
          </a:ln>
        </p:spPr>
        <p:txBody>
          <a:bodyPr spcFirstLastPara="1" wrap="square" lIns="91425" tIns="45700" rIns="91425" bIns="45700" anchor="ctr" anchorCtr="0">
            <a:noAutofit/>
          </a:bodyPr>
          <a:lstStyle/>
          <a:p>
            <a:pPr>
              <a:lnSpc>
                <a:spcPct val="90000"/>
              </a:lnSpc>
            </a:pPr>
            <a:r>
              <a:rPr lang="en-IN" sz="3600" u="sng" dirty="0">
                <a:latin typeface="Times New Roman" panose="02020603050405020304" pitchFamily="18" charset="0"/>
                <a:cs typeface="Times New Roman" panose="02020603050405020304" pitchFamily="18" charset="0"/>
                <a:sym typeface="Times New Roman"/>
              </a:rPr>
              <a:t>Scatter Plot</a:t>
            </a:r>
            <a:endParaRPr sz="3600" u="sng" dirty="0">
              <a:latin typeface="Times New Roman" panose="02020603050405020304" pitchFamily="18" charset="0"/>
              <a:cs typeface="Times New Roman" panose="02020603050405020304" pitchFamily="18" charset="0"/>
            </a:endParaRPr>
          </a:p>
        </p:txBody>
      </p:sp>
      <p:sp>
        <p:nvSpPr>
          <p:cNvPr id="377" name="Google Shape;377;g5dcda854b2_1_47"/>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400"/>
              <a:buFont typeface="Arial"/>
              <a:buNone/>
            </a:pPr>
            <a:r>
              <a:rPr lang="en-IN" sz="2400">
                <a:latin typeface="Times New Roman"/>
                <a:ea typeface="Times New Roman"/>
                <a:cs typeface="Times New Roman"/>
                <a:sym typeface="Times New Roman"/>
              </a:rPr>
              <a:t>Provides a first look at bivariate data to see clusters of points, outliers, etc</a:t>
            </a:r>
            <a:endParaRPr sz="2800">
              <a:latin typeface="Times New Roman"/>
              <a:ea typeface="Times New Roman"/>
              <a:cs typeface="Times New Roman"/>
              <a:sym typeface="Times New Roman"/>
            </a:endParaRPr>
          </a:p>
          <a:p>
            <a:pPr marL="0" lvl="0" indent="0" algn="l" rtl="0">
              <a:lnSpc>
                <a:spcPct val="90000"/>
              </a:lnSpc>
              <a:spcBef>
                <a:spcPts val="0"/>
              </a:spcBef>
              <a:spcAft>
                <a:spcPts val="0"/>
              </a:spcAft>
              <a:buNone/>
            </a:pPr>
            <a:r>
              <a:rPr lang="en-IN" sz="2400">
                <a:latin typeface="Times New Roman"/>
                <a:ea typeface="Times New Roman"/>
                <a:cs typeface="Times New Roman"/>
                <a:sym typeface="Times New Roman"/>
              </a:rPr>
              <a:t>Each pair of values is treated as a pair of coordinates and plotted as points in the plane</a:t>
            </a: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1400"/>
              <a:buFont typeface="Arial"/>
              <a:buNone/>
            </a:pPr>
            <a:endParaRPr sz="2400">
              <a:latin typeface="Times New Roman"/>
              <a:ea typeface="Times New Roman"/>
              <a:cs typeface="Times New Roman"/>
              <a:sym typeface="Times New Roman"/>
            </a:endParaRPr>
          </a:p>
        </p:txBody>
      </p:sp>
      <p:sp>
        <p:nvSpPr>
          <p:cNvPr id="378" name="Google Shape;378;g5dcda854b2_1_47"/>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24</a:t>
            </a:fld>
            <a:endParaRPr/>
          </a:p>
        </p:txBody>
      </p:sp>
      <p:pic>
        <p:nvPicPr>
          <p:cNvPr id="379" name="Google Shape;379;g5dcda854b2_1_47"/>
          <p:cNvPicPr preferRelativeResize="0"/>
          <p:nvPr/>
        </p:nvPicPr>
        <p:blipFill rotWithShape="1">
          <a:blip r:embed="rId3">
            <a:alphaModFix/>
          </a:blip>
          <a:srcRect/>
          <a:stretch/>
        </p:blipFill>
        <p:spPr>
          <a:xfrm>
            <a:off x="762000" y="2971800"/>
            <a:ext cx="7391400" cy="35480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5dcda854b2_1_38"/>
          <p:cNvSpPr txBox="1">
            <a:spLocks noGrp="1"/>
          </p:cNvSpPr>
          <p:nvPr>
            <p:ph type="title"/>
          </p:nvPr>
        </p:nvSpPr>
        <p:spPr>
          <a:xfrm>
            <a:off x="609600" y="160200"/>
            <a:ext cx="10972800" cy="1143000"/>
          </a:xfrm>
          <a:prstGeom prst="rect">
            <a:avLst/>
          </a:prstGeom>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3600" dirty="0">
                <a:latin typeface="Corbel" panose="020B0503020204020204" pitchFamily="34" charset="0"/>
              </a:rPr>
              <a:t>Descriptive Stats (contd.) </a:t>
            </a:r>
            <a:br>
              <a:rPr lang="en-US" sz="3600" dirty="0">
                <a:latin typeface="Corbel" panose="020B0503020204020204" pitchFamily="34" charset="0"/>
              </a:rPr>
            </a:br>
            <a:r>
              <a:rPr lang="en-IN" sz="3600" u="sng" dirty="0">
                <a:latin typeface="Corbel" panose="020B0503020204020204" pitchFamily="34" charset="0"/>
                <a:ea typeface="Book Antiqua"/>
                <a:cs typeface="Times New Roman" panose="02020603050405020304" pitchFamily="18" charset="0"/>
                <a:sym typeface="Book Antiqua"/>
              </a:rPr>
              <a:t>Quantile Plot</a:t>
            </a:r>
            <a:endParaRPr sz="3600" u="sng" dirty="0">
              <a:latin typeface="Corbel" panose="020B0503020204020204" pitchFamily="34" charset="0"/>
              <a:cs typeface="Times New Roman" panose="02020603050405020304" pitchFamily="18" charset="0"/>
            </a:endParaRPr>
          </a:p>
        </p:txBody>
      </p:sp>
      <p:sp>
        <p:nvSpPr>
          <p:cNvPr id="368" name="Google Shape;368;g5dcda854b2_1_38"/>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400"/>
              <a:buFont typeface="Arial"/>
              <a:buNone/>
            </a:pPr>
            <a:r>
              <a:rPr lang="en-IN" sz="2400">
                <a:latin typeface="Times New Roman"/>
                <a:ea typeface="Times New Roman"/>
                <a:cs typeface="Times New Roman"/>
                <a:sym typeface="Times New Roman"/>
              </a:rPr>
              <a:t>Displays all of the data (allowing the user to assess both the overall behavior and unusual occurrences)</a:t>
            </a:r>
            <a:endParaRPr sz="240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1400"/>
              <a:buFont typeface="Arial"/>
              <a:buNone/>
            </a:pPr>
            <a:r>
              <a:rPr lang="en-IN" sz="2400">
                <a:latin typeface="Times New Roman"/>
                <a:ea typeface="Times New Roman"/>
                <a:cs typeface="Times New Roman"/>
                <a:sym typeface="Times New Roman"/>
              </a:rPr>
              <a:t>Plots </a:t>
            </a:r>
            <a:r>
              <a:rPr lang="en-IN" sz="2400" b="1">
                <a:latin typeface="Times New Roman"/>
                <a:ea typeface="Times New Roman"/>
                <a:cs typeface="Times New Roman"/>
                <a:sym typeface="Times New Roman"/>
              </a:rPr>
              <a:t>quantile</a:t>
            </a:r>
            <a:r>
              <a:rPr lang="en-IN" sz="2400">
                <a:latin typeface="Times New Roman"/>
                <a:ea typeface="Times New Roman"/>
                <a:cs typeface="Times New Roman"/>
                <a:sym typeface="Times New Roman"/>
              </a:rPr>
              <a:t> information</a:t>
            </a:r>
            <a:endParaRPr sz="2400">
              <a:latin typeface="Times New Roman"/>
              <a:ea typeface="Times New Roman"/>
              <a:cs typeface="Times New Roman"/>
              <a:sym typeface="Times New Roman"/>
            </a:endParaRPr>
          </a:p>
          <a:p>
            <a:pPr marL="457200" lvl="1" indent="0" algn="l" rtl="0">
              <a:lnSpc>
                <a:spcPct val="90000"/>
              </a:lnSpc>
              <a:spcBef>
                <a:spcPts val="0"/>
              </a:spcBef>
              <a:spcAft>
                <a:spcPts val="0"/>
              </a:spcAft>
              <a:buClr>
                <a:schemeClr val="dk1"/>
              </a:buClr>
              <a:buSzPts val="1400"/>
              <a:buFont typeface="Arial"/>
              <a:buNone/>
            </a:pPr>
            <a:r>
              <a:rPr lang="en-IN" sz="2400">
                <a:latin typeface="Times New Roman"/>
                <a:ea typeface="Times New Roman"/>
                <a:cs typeface="Times New Roman"/>
                <a:sym typeface="Times New Roman"/>
              </a:rPr>
              <a:t>For a data </a:t>
            </a:r>
            <a:r>
              <a:rPr lang="en-IN" sz="2400" i="1">
                <a:latin typeface="Times New Roman"/>
                <a:ea typeface="Times New Roman"/>
                <a:cs typeface="Times New Roman"/>
                <a:sym typeface="Times New Roman"/>
              </a:rPr>
              <a:t>x</a:t>
            </a:r>
            <a:r>
              <a:rPr lang="en-IN" sz="2400" i="1" baseline="-25000">
                <a:latin typeface="Times New Roman"/>
                <a:ea typeface="Times New Roman"/>
                <a:cs typeface="Times New Roman"/>
                <a:sym typeface="Times New Roman"/>
              </a:rPr>
              <a:t>i</a:t>
            </a:r>
            <a:r>
              <a:rPr lang="en-IN" sz="2400" i="1">
                <a:latin typeface="Times New Roman"/>
                <a:ea typeface="Times New Roman"/>
                <a:cs typeface="Times New Roman"/>
                <a:sym typeface="Times New Roman"/>
              </a:rPr>
              <a:t> </a:t>
            </a:r>
            <a:r>
              <a:rPr lang="en-IN" sz="2400">
                <a:latin typeface="Times New Roman"/>
                <a:ea typeface="Times New Roman"/>
                <a:cs typeface="Times New Roman"/>
                <a:sym typeface="Times New Roman"/>
              </a:rPr>
              <a:t>data sorted in increasing order, </a:t>
            </a:r>
            <a:r>
              <a:rPr lang="en-IN" sz="2400" i="1">
                <a:latin typeface="Times New Roman"/>
                <a:ea typeface="Times New Roman"/>
                <a:cs typeface="Times New Roman"/>
                <a:sym typeface="Times New Roman"/>
              </a:rPr>
              <a:t>f</a:t>
            </a:r>
            <a:r>
              <a:rPr lang="en-IN" sz="2400" i="1" baseline="-25000">
                <a:latin typeface="Times New Roman"/>
                <a:ea typeface="Times New Roman"/>
                <a:cs typeface="Times New Roman"/>
                <a:sym typeface="Times New Roman"/>
              </a:rPr>
              <a:t>i</a:t>
            </a:r>
            <a:r>
              <a:rPr lang="en-IN" sz="2400" i="1">
                <a:latin typeface="Times New Roman"/>
                <a:ea typeface="Times New Roman"/>
                <a:cs typeface="Times New Roman"/>
                <a:sym typeface="Times New Roman"/>
              </a:rPr>
              <a:t> </a:t>
            </a:r>
            <a:r>
              <a:rPr lang="en-IN" sz="2400">
                <a:latin typeface="Times New Roman"/>
                <a:ea typeface="Times New Roman"/>
                <a:cs typeface="Times New Roman"/>
                <a:sym typeface="Times New Roman"/>
              </a:rPr>
              <a:t>indicates that approximately 100 </a:t>
            </a:r>
            <a:r>
              <a:rPr lang="en-IN" sz="2400" i="1">
                <a:latin typeface="Times New Roman"/>
                <a:ea typeface="Times New Roman"/>
                <a:cs typeface="Times New Roman"/>
                <a:sym typeface="Times New Roman"/>
              </a:rPr>
              <a:t>f</a:t>
            </a:r>
            <a:r>
              <a:rPr lang="en-IN" sz="2400" i="1" baseline="-25000">
                <a:latin typeface="Times New Roman"/>
                <a:ea typeface="Times New Roman"/>
                <a:cs typeface="Times New Roman"/>
                <a:sym typeface="Times New Roman"/>
              </a:rPr>
              <a:t>i</a:t>
            </a:r>
            <a:r>
              <a:rPr lang="en-IN" sz="2400">
                <a:latin typeface="Times New Roman"/>
                <a:ea typeface="Times New Roman"/>
                <a:cs typeface="Times New Roman"/>
                <a:sym typeface="Times New Roman"/>
              </a:rPr>
              <a:t>% of the data are below or equal to the value </a:t>
            </a:r>
            <a:r>
              <a:rPr lang="en-IN" sz="2400" i="1">
                <a:latin typeface="Times New Roman"/>
                <a:ea typeface="Times New Roman"/>
                <a:cs typeface="Times New Roman"/>
                <a:sym typeface="Times New Roman"/>
              </a:rPr>
              <a:t>x</a:t>
            </a:r>
            <a:r>
              <a:rPr lang="en-IN" sz="2400" i="1" baseline="-25000">
                <a:latin typeface="Times New Roman"/>
                <a:ea typeface="Times New Roman"/>
                <a:cs typeface="Times New Roman"/>
                <a:sym typeface="Times New Roman"/>
              </a:rPr>
              <a:t>i</a:t>
            </a:r>
            <a:endParaRPr sz="2400">
              <a:latin typeface="Times New Roman"/>
              <a:ea typeface="Times New Roman"/>
              <a:cs typeface="Times New Roman"/>
              <a:sym typeface="Times New Roman"/>
            </a:endParaRPr>
          </a:p>
          <a:p>
            <a:pPr marL="0" lvl="0" indent="0" algn="l" rtl="0">
              <a:spcBef>
                <a:spcPts val="640"/>
              </a:spcBef>
              <a:spcAft>
                <a:spcPts val="0"/>
              </a:spcAft>
              <a:buNone/>
            </a:pPr>
            <a:endParaRPr sz="2400">
              <a:latin typeface="Times New Roman"/>
              <a:ea typeface="Times New Roman"/>
              <a:cs typeface="Times New Roman"/>
              <a:sym typeface="Times New Roman"/>
            </a:endParaRPr>
          </a:p>
        </p:txBody>
      </p:sp>
      <p:sp>
        <p:nvSpPr>
          <p:cNvPr id="369" name="Google Shape;369;g5dcda854b2_1_38"/>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25</a:t>
            </a:fld>
            <a:endParaRPr/>
          </a:p>
        </p:txBody>
      </p:sp>
      <p:pic>
        <p:nvPicPr>
          <p:cNvPr id="370" name="Google Shape;370;g5dcda854b2_1_38"/>
          <p:cNvPicPr preferRelativeResize="0"/>
          <p:nvPr/>
        </p:nvPicPr>
        <p:blipFill rotWithShape="1">
          <a:blip r:embed="rId3">
            <a:alphaModFix/>
          </a:blip>
          <a:srcRect/>
          <a:stretch/>
        </p:blipFill>
        <p:spPr>
          <a:xfrm>
            <a:off x="1941725" y="3429000"/>
            <a:ext cx="6400801" cy="32559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CA89DCB2-8E57-4BE7-9992-0C94BD00C453}"/>
              </a:ext>
            </a:extLst>
          </p:cNvPr>
          <p:cNvCxnSpPr>
            <a:cxnSpLocks/>
          </p:cNvCxnSpPr>
          <p:nvPr/>
        </p:nvCxnSpPr>
        <p:spPr>
          <a:xfrm>
            <a:off x="2331898" y="2569196"/>
            <a:ext cx="0" cy="3530915"/>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D71CEC7-C8F6-428B-9AB3-6145374816E6}"/>
              </a:ext>
            </a:extLst>
          </p:cNvPr>
          <p:cNvSpPr>
            <a:spLocks noGrp="1"/>
          </p:cNvSpPr>
          <p:nvPr>
            <p:ph type="title"/>
          </p:nvPr>
        </p:nvSpPr>
        <p:spPr>
          <a:xfrm>
            <a:off x="583473" y="48203"/>
            <a:ext cx="10972800" cy="1143000"/>
          </a:xfrm>
          <a:noFill/>
          <a:ln>
            <a:noFill/>
          </a:ln>
        </p:spPr>
        <p:txBody>
          <a:bodyPr spcFirstLastPara="1" wrap="square" lIns="91425" tIns="45700" rIns="91425" bIns="45700" anchor="ctr" anchorCtr="0">
            <a:noAutofit/>
          </a:bodyPr>
          <a:lstStyle/>
          <a:p>
            <a:pPr>
              <a:lnSpc>
                <a:spcPct val="90000"/>
              </a:lnSpc>
            </a:pPr>
            <a:r>
              <a:rPr lang="en-US" sz="3600" dirty="0">
                <a:latin typeface="Corbel" panose="020B0503020204020204" pitchFamily="34" charset="0"/>
              </a:rPr>
              <a:t>Descriptive Stats (contd.)</a:t>
            </a:r>
            <a:br>
              <a:rPr lang="en-US" sz="3600" u="sng" dirty="0">
                <a:latin typeface="Corbel" panose="020B0503020204020204" pitchFamily="34" charset="0"/>
                <a:cs typeface="Times New Roman" panose="02020603050405020304" pitchFamily="18" charset="0"/>
              </a:rPr>
            </a:br>
            <a:r>
              <a:rPr lang="en-US" sz="3200" u="sng" dirty="0">
                <a:latin typeface="Corbel" panose="020B0503020204020204" pitchFamily="34" charset="0"/>
                <a:cs typeface="Times New Roman" panose="02020603050405020304" pitchFamily="18" charset="0"/>
              </a:rPr>
              <a:t>Example of Quantile plot</a:t>
            </a:r>
            <a:endParaRPr lang="en-IN" sz="3600" u="sng" dirty="0">
              <a:latin typeface="Corbel" panose="020B050302020402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35C06CC-55E4-4AFA-BD30-43EDD422CB22}"/>
              </a:ext>
            </a:extLst>
          </p:cNvPr>
          <p:cNvSpPr>
            <a:spLocks noGrp="1"/>
          </p:cNvSpPr>
          <p:nvPr>
            <p:ph type="body" idx="1"/>
          </p:nvPr>
        </p:nvSpPr>
        <p:spPr>
          <a:xfrm>
            <a:off x="609600" y="1195767"/>
            <a:ext cx="10972800" cy="4526100"/>
          </a:xfrm>
        </p:spPr>
        <p:txBody>
          <a:bodyPr/>
          <a:lstStyle/>
          <a:p>
            <a:r>
              <a:rPr lang="en-US" sz="2800" dirty="0"/>
              <a:t>Marks Class A = </a:t>
            </a:r>
            <a:r>
              <a:rPr lang="en-US" sz="2800" dirty="0">
                <a:latin typeface="+mj-lt"/>
              </a:rPr>
              <a:t>[35. 38. 44. 53. 58. 65. 67. 72. 77. 91.]</a:t>
            </a:r>
          </a:p>
          <a:p>
            <a:r>
              <a:rPr lang="en-US" sz="2800" dirty="0"/>
              <a:t>Marks Class B = </a:t>
            </a:r>
            <a:r>
              <a:rPr lang="en-US" sz="2800" dirty="0">
                <a:latin typeface="+mj-lt"/>
              </a:rPr>
              <a:t>[29. 43. 44. 57. 59. 65. 69. 77. 84. 90.]</a:t>
            </a:r>
            <a:endParaRPr lang="en-IN" dirty="0"/>
          </a:p>
        </p:txBody>
      </p:sp>
      <p:cxnSp>
        <p:nvCxnSpPr>
          <p:cNvPr id="5" name="Straight Connector 4">
            <a:extLst>
              <a:ext uri="{FF2B5EF4-FFF2-40B4-BE49-F238E27FC236}">
                <a16:creationId xmlns:a16="http://schemas.microsoft.com/office/drawing/2014/main" id="{71B46B2A-80EB-4DB8-B15B-0AC09F88D718}"/>
              </a:ext>
            </a:extLst>
          </p:cNvPr>
          <p:cNvCxnSpPr>
            <a:cxnSpLocks/>
          </p:cNvCxnSpPr>
          <p:nvPr/>
        </p:nvCxnSpPr>
        <p:spPr>
          <a:xfrm>
            <a:off x="1388125" y="2467070"/>
            <a:ext cx="0" cy="3633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F0F315-ABFE-49CA-B3BF-9D407A25C895}"/>
              </a:ext>
            </a:extLst>
          </p:cNvPr>
          <p:cNvCxnSpPr/>
          <p:nvPr/>
        </p:nvCxnSpPr>
        <p:spPr>
          <a:xfrm>
            <a:off x="1388125" y="6111128"/>
            <a:ext cx="930925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4DD99D-671B-40FC-AE3C-76E234A8F60B}"/>
              </a:ext>
            </a:extLst>
          </p:cNvPr>
          <p:cNvSpPr txBox="1"/>
          <p:nvPr/>
        </p:nvSpPr>
        <p:spPr>
          <a:xfrm>
            <a:off x="1171559" y="6221944"/>
            <a:ext cx="9666429" cy="307777"/>
          </a:xfrm>
          <a:prstGeom prst="rect">
            <a:avLst/>
          </a:prstGeom>
          <a:noFill/>
        </p:spPr>
        <p:txBody>
          <a:bodyPr wrap="none" rtlCol="0">
            <a:spAutoFit/>
          </a:bodyPr>
          <a:lstStyle/>
          <a:p>
            <a:r>
              <a:rPr lang="en-US" dirty="0"/>
              <a:t>0.0	0.1	0.2	0.3	0.4	0.5	0.6	0.7	0.8	0.9	1.0</a:t>
            </a:r>
            <a:endParaRPr lang="en-IN" dirty="0"/>
          </a:p>
        </p:txBody>
      </p:sp>
      <p:sp>
        <p:nvSpPr>
          <p:cNvPr id="10" name="TextBox 9">
            <a:extLst>
              <a:ext uri="{FF2B5EF4-FFF2-40B4-BE49-F238E27FC236}">
                <a16:creationId xmlns:a16="http://schemas.microsoft.com/office/drawing/2014/main" id="{1E5F36C7-BD51-4CAC-92D4-ECDBED8F67B1}"/>
              </a:ext>
            </a:extLst>
          </p:cNvPr>
          <p:cNvSpPr txBox="1"/>
          <p:nvPr/>
        </p:nvSpPr>
        <p:spPr>
          <a:xfrm>
            <a:off x="5374328" y="6497665"/>
            <a:ext cx="721672" cy="307777"/>
          </a:xfrm>
          <a:prstGeom prst="rect">
            <a:avLst/>
          </a:prstGeom>
          <a:noFill/>
        </p:spPr>
        <p:txBody>
          <a:bodyPr wrap="none" rtlCol="0">
            <a:spAutoFit/>
          </a:bodyPr>
          <a:lstStyle/>
          <a:p>
            <a:r>
              <a:rPr lang="en-US" dirty="0"/>
              <a:t>f-value</a:t>
            </a:r>
            <a:endParaRPr lang="en-IN" dirty="0"/>
          </a:p>
        </p:txBody>
      </p:sp>
      <p:sp>
        <p:nvSpPr>
          <p:cNvPr id="12" name="TextBox 11">
            <a:extLst>
              <a:ext uri="{FF2B5EF4-FFF2-40B4-BE49-F238E27FC236}">
                <a16:creationId xmlns:a16="http://schemas.microsoft.com/office/drawing/2014/main" id="{A5F4661C-280E-4BAB-B9B7-9852A6429070}"/>
              </a:ext>
            </a:extLst>
          </p:cNvPr>
          <p:cNvSpPr txBox="1"/>
          <p:nvPr/>
        </p:nvSpPr>
        <p:spPr>
          <a:xfrm>
            <a:off x="791440" y="2406153"/>
            <a:ext cx="532518" cy="3754874"/>
          </a:xfrm>
          <a:prstGeom prst="rect">
            <a:avLst/>
          </a:prstGeom>
          <a:noFill/>
        </p:spPr>
        <p:txBody>
          <a:bodyPr wrap="none" rtlCol="0">
            <a:spAutoFit/>
          </a:bodyPr>
          <a:lstStyle/>
          <a:p>
            <a:r>
              <a:rPr lang="en-US" dirty="0"/>
              <a:t>100.</a:t>
            </a:r>
          </a:p>
          <a:p>
            <a:r>
              <a:rPr lang="en-US" dirty="0"/>
              <a:t> </a:t>
            </a:r>
            <a:endParaRPr lang="en-IN" dirty="0"/>
          </a:p>
          <a:p>
            <a:r>
              <a:rPr lang="en-IN" dirty="0"/>
              <a:t>  90.</a:t>
            </a:r>
          </a:p>
          <a:p>
            <a:endParaRPr lang="en-IN" dirty="0"/>
          </a:p>
          <a:p>
            <a:r>
              <a:rPr lang="en-IN" dirty="0"/>
              <a:t>  80.</a:t>
            </a:r>
          </a:p>
          <a:p>
            <a:endParaRPr lang="en-IN" dirty="0"/>
          </a:p>
          <a:p>
            <a:r>
              <a:rPr lang="en-IN" dirty="0"/>
              <a:t>  70.</a:t>
            </a:r>
          </a:p>
          <a:p>
            <a:endParaRPr lang="en-IN" dirty="0"/>
          </a:p>
          <a:p>
            <a:r>
              <a:rPr lang="en-IN" dirty="0"/>
              <a:t>  60.</a:t>
            </a:r>
          </a:p>
          <a:p>
            <a:endParaRPr lang="en-IN" dirty="0"/>
          </a:p>
          <a:p>
            <a:r>
              <a:rPr lang="en-IN" dirty="0"/>
              <a:t>  50.</a:t>
            </a:r>
          </a:p>
          <a:p>
            <a:endParaRPr lang="en-IN" dirty="0"/>
          </a:p>
          <a:p>
            <a:r>
              <a:rPr lang="en-IN" dirty="0"/>
              <a:t>  40.</a:t>
            </a:r>
          </a:p>
          <a:p>
            <a:endParaRPr lang="en-IN" dirty="0"/>
          </a:p>
          <a:p>
            <a:r>
              <a:rPr lang="en-IN" dirty="0"/>
              <a:t>  30.</a:t>
            </a:r>
          </a:p>
          <a:p>
            <a:endParaRPr lang="en-IN" dirty="0"/>
          </a:p>
          <a:p>
            <a:r>
              <a:rPr lang="en-IN" dirty="0"/>
              <a:t>  20.</a:t>
            </a:r>
          </a:p>
        </p:txBody>
      </p:sp>
      <p:cxnSp>
        <p:nvCxnSpPr>
          <p:cNvPr id="15" name="Straight Connector 14">
            <a:extLst>
              <a:ext uri="{FF2B5EF4-FFF2-40B4-BE49-F238E27FC236}">
                <a16:creationId xmlns:a16="http://schemas.microsoft.com/office/drawing/2014/main" id="{FCC115D7-3638-4937-B3E2-BEDBAFFEFC1A}"/>
              </a:ext>
            </a:extLst>
          </p:cNvPr>
          <p:cNvCxnSpPr>
            <a:cxnSpLocks/>
          </p:cNvCxnSpPr>
          <p:nvPr/>
        </p:nvCxnSpPr>
        <p:spPr>
          <a:xfrm>
            <a:off x="1388125" y="5989942"/>
            <a:ext cx="91201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01F39B-2C24-4747-814F-C39F7CE73305}"/>
              </a:ext>
            </a:extLst>
          </p:cNvPr>
          <p:cNvCxnSpPr>
            <a:cxnSpLocks/>
          </p:cNvCxnSpPr>
          <p:nvPr/>
        </p:nvCxnSpPr>
        <p:spPr>
          <a:xfrm>
            <a:off x="1393628" y="5591499"/>
            <a:ext cx="9114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A7DBB-D435-430D-B475-8D437B91EAE9}"/>
              </a:ext>
            </a:extLst>
          </p:cNvPr>
          <p:cNvCxnSpPr>
            <a:cxnSpLocks/>
          </p:cNvCxnSpPr>
          <p:nvPr/>
        </p:nvCxnSpPr>
        <p:spPr>
          <a:xfrm>
            <a:off x="1384450" y="5148984"/>
            <a:ext cx="91238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6B1CA7-6342-44E9-A56C-FB5C946C5D58}"/>
              </a:ext>
            </a:extLst>
          </p:cNvPr>
          <p:cNvCxnSpPr>
            <a:cxnSpLocks/>
          </p:cNvCxnSpPr>
          <p:nvPr/>
        </p:nvCxnSpPr>
        <p:spPr>
          <a:xfrm>
            <a:off x="1386287" y="4688115"/>
            <a:ext cx="9121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4DDD2F3-5482-4DF9-A51D-811510589090}"/>
              </a:ext>
            </a:extLst>
          </p:cNvPr>
          <p:cNvCxnSpPr>
            <a:cxnSpLocks/>
          </p:cNvCxnSpPr>
          <p:nvPr/>
        </p:nvCxnSpPr>
        <p:spPr>
          <a:xfrm>
            <a:off x="1353227" y="4283590"/>
            <a:ext cx="91550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7BA3CFD-C9A7-4CCB-A465-57D161AE38C2}"/>
              </a:ext>
            </a:extLst>
          </p:cNvPr>
          <p:cNvCxnSpPr>
            <a:cxnSpLocks/>
          </p:cNvCxnSpPr>
          <p:nvPr/>
        </p:nvCxnSpPr>
        <p:spPr>
          <a:xfrm>
            <a:off x="1404646" y="3847157"/>
            <a:ext cx="91036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A7AEE0-DCF8-4207-9F7F-E20F76B744D9}"/>
              </a:ext>
            </a:extLst>
          </p:cNvPr>
          <p:cNvCxnSpPr>
            <a:cxnSpLocks/>
          </p:cNvCxnSpPr>
          <p:nvPr/>
        </p:nvCxnSpPr>
        <p:spPr>
          <a:xfrm>
            <a:off x="1397305" y="3410154"/>
            <a:ext cx="9110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91960C-DC78-42EC-887B-417877513DC1}"/>
              </a:ext>
            </a:extLst>
          </p:cNvPr>
          <p:cNvCxnSpPr>
            <a:cxnSpLocks/>
          </p:cNvCxnSpPr>
          <p:nvPr/>
        </p:nvCxnSpPr>
        <p:spPr>
          <a:xfrm>
            <a:off x="1384450" y="3011711"/>
            <a:ext cx="91238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92E968-4FF3-441B-BA7F-49FF0608B20F}"/>
              </a:ext>
            </a:extLst>
          </p:cNvPr>
          <p:cNvCxnSpPr>
            <a:cxnSpLocks/>
          </p:cNvCxnSpPr>
          <p:nvPr/>
        </p:nvCxnSpPr>
        <p:spPr>
          <a:xfrm>
            <a:off x="1415664" y="2569196"/>
            <a:ext cx="90925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504374-6498-4B2D-819D-47CFC20BEBFB}"/>
              </a:ext>
            </a:extLst>
          </p:cNvPr>
          <p:cNvCxnSpPr>
            <a:cxnSpLocks/>
          </p:cNvCxnSpPr>
          <p:nvPr/>
        </p:nvCxnSpPr>
        <p:spPr>
          <a:xfrm>
            <a:off x="10508256" y="2406153"/>
            <a:ext cx="0" cy="3754874"/>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8455A14-D9DC-430A-9764-4FB2C69B01B5}"/>
              </a:ext>
            </a:extLst>
          </p:cNvPr>
          <p:cNvSpPr/>
          <p:nvPr/>
        </p:nvSpPr>
        <p:spPr>
          <a:xfrm>
            <a:off x="3553097" y="1195767"/>
            <a:ext cx="598408" cy="640933"/>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755B7C9D-0F43-4DBC-A629-A07B41940772}"/>
              </a:ext>
            </a:extLst>
          </p:cNvPr>
          <p:cNvSpPr/>
          <p:nvPr/>
        </p:nvSpPr>
        <p:spPr>
          <a:xfrm>
            <a:off x="2269475" y="5293744"/>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1" name="Straight Connector 50">
            <a:extLst>
              <a:ext uri="{FF2B5EF4-FFF2-40B4-BE49-F238E27FC236}">
                <a16:creationId xmlns:a16="http://schemas.microsoft.com/office/drawing/2014/main" id="{EE958A54-1267-468D-8EC9-C53CB54EB9DA}"/>
              </a:ext>
            </a:extLst>
          </p:cNvPr>
          <p:cNvCxnSpPr>
            <a:cxnSpLocks/>
          </p:cNvCxnSpPr>
          <p:nvPr/>
        </p:nvCxnSpPr>
        <p:spPr>
          <a:xfrm>
            <a:off x="3222428" y="2569196"/>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1CF99F-1124-49E4-8B6E-C18563A79497}"/>
              </a:ext>
            </a:extLst>
          </p:cNvPr>
          <p:cNvCxnSpPr>
            <a:cxnSpLocks/>
          </p:cNvCxnSpPr>
          <p:nvPr/>
        </p:nvCxnSpPr>
        <p:spPr>
          <a:xfrm>
            <a:off x="4101942" y="2569196"/>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9EDD214-6D0D-494A-B4DD-CA64A8DB1E81}"/>
              </a:ext>
            </a:extLst>
          </p:cNvPr>
          <p:cNvCxnSpPr>
            <a:cxnSpLocks/>
          </p:cNvCxnSpPr>
          <p:nvPr/>
        </p:nvCxnSpPr>
        <p:spPr>
          <a:xfrm>
            <a:off x="5018177" y="2580213"/>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588CEA8-AF90-4B7C-9BDA-B9E97DACFA3D}"/>
              </a:ext>
            </a:extLst>
          </p:cNvPr>
          <p:cNvCxnSpPr>
            <a:cxnSpLocks/>
          </p:cNvCxnSpPr>
          <p:nvPr/>
        </p:nvCxnSpPr>
        <p:spPr>
          <a:xfrm>
            <a:off x="5908707" y="2580213"/>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87C1174-7CFA-47FD-BB59-39AC0A4FD667}"/>
              </a:ext>
            </a:extLst>
          </p:cNvPr>
          <p:cNvCxnSpPr>
            <a:cxnSpLocks/>
          </p:cNvCxnSpPr>
          <p:nvPr/>
        </p:nvCxnSpPr>
        <p:spPr>
          <a:xfrm>
            <a:off x="6821272" y="2580213"/>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7CC7016-5E34-4F41-86CE-090C6C93F905}"/>
              </a:ext>
            </a:extLst>
          </p:cNvPr>
          <p:cNvCxnSpPr>
            <a:cxnSpLocks/>
          </p:cNvCxnSpPr>
          <p:nvPr/>
        </p:nvCxnSpPr>
        <p:spPr>
          <a:xfrm>
            <a:off x="7739343" y="2575027"/>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5A2D667-7F9B-474F-861B-31BA53067247}"/>
              </a:ext>
            </a:extLst>
          </p:cNvPr>
          <p:cNvCxnSpPr>
            <a:cxnSpLocks/>
          </p:cNvCxnSpPr>
          <p:nvPr/>
        </p:nvCxnSpPr>
        <p:spPr>
          <a:xfrm>
            <a:off x="8629873" y="2575027"/>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B15E849-E4D0-4876-8A5F-9DB07A6989AC}"/>
              </a:ext>
            </a:extLst>
          </p:cNvPr>
          <p:cNvCxnSpPr>
            <a:cxnSpLocks/>
          </p:cNvCxnSpPr>
          <p:nvPr/>
        </p:nvCxnSpPr>
        <p:spPr>
          <a:xfrm>
            <a:off x="9509387" y="2575027"/>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EBD5AF4-D0B6-41F1-BCA8-E502F3B1E866}"/>
              </a:ext>
            </a:extLst>
          </p:cNvPr>
          <p:cNvCxnSpPr>
            <a:cxnSpLocks/>
            <a:stCxn id="47" idx="4"/>
            <a:endCxn id="48" idx="7"/>
          </p:cNvCxnSpPr>
          <p:nvPr/>
        </p:nvCxnSpPr>
        <p:spPr>
          <a:xfrm flipH="1">
            <a:off x="2382311" y="1836700"/>
            <a:ext cx="1469990" cy="3478331"/>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4A135C46-C113-45BA-BBD6-D57291C61B2B}"/>
              </a:ext>
            </a:extLst>
          </p:cNvPr>
          <p:cNvSpPr/>
          <p:nvPr/>
        </p:nvSpPr>
        <p:spPr>
          <a:xfrm>
            <a:off x="3153230" y="5148688"/>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040CB9BC-E016-45B9-B851-FE7936C2CD6D}"/>
              </a:ext>
            </a:extLst>
          </p:cNvPr>
          <p:cNvSpPr/>
          <p:nvPr/>
        </p:nvSpPr>
        <p:spPr>
          <a:xfrm>
            <a:off x="4187318" y="1183044"/>
            <a:ext cx="541435" cy="640933"/>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Arrow Connector 64">
            <a:extLst>
              <a:ext uri="{FF2B5EF4-FFF2-40B4-BE49-F238E27FC236}">
                <a16:creationId xmlns:a16="http://schemas.microsoft.com/office/drawing/2014/main" id="{09171104-5B0C-4F1C-861E-E4170ACA5AB7}"/>
              </a:ext>
            </a:extLst>
          </p:cNvPr>
          <p:cNvCxnSpPr>
            <a:cxnSpLocks/>
            <a:stCxn id="64" idx="4"/>
            <a:endCxn id="63" idx="0"/>
          </p:cNvCxnSpPr>
          <p:nvPr/>
        </p:nvCxnSpPr>
        <p:spPr>
          <a:xfrm flipH="1">
            <a:off x="3219328" y="1823977"/>
            <a:ext cx="1238708" cy="3324711"/>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B4988D05-74A0-4E3D-A28C-72AE00E1AC65}"/>
              </a:ext>
            </a:extLst>
          </p:cNvPr>
          <p:cNvSpPr/>
          <p:nvPr/>
        </p:nvSpPr>
        <p:spPr>
          <a:xfrm>
            <a:off x="4019309" y="4891907"/>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A410EB18-5013-451A-BDA6-E9CDFB85E850}"/>
              </a:ext>
            </a:extLst>
          </p:cNvPr>
          <p:cNvSpPr/>
          <p:nvPr/>
        </p:nvSpPr>
        <p:spPr>
          <a:xfrm>
            <a:off x="4944843" y="4494253"/>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F4BF9EFC-830F-47B7-980E-43796BFE1D5F}"/>
              </a:ext>
            </a:extLst>
          </p:cNvPr>
          <p:cNvSpPr/>
          <p:nvPr/>
        </p:nvSpPr>
        <p:spPr>
          <a:xfrm>
            <a:off x="5844140" y="4295846"/>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1D4A55A6-BA4C-4F56-950F-EEA57B8298DF}"/>
              </a:ext>
            </a:extLst>
          </p:cNvPr>
          <p:cNvSpPr/>
          <p:nvPr/>
        </p:nvSpPr>
        <p:spPr>
          <a:xfrm>
            <a:off x="6749732" y="3982146"/>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733A36F7-21F0-48C2-BE47-A99F4EFF0561}"/>
              </a:ext>
            </a:extLst>
          </p:cNvPr>
          <p:cNvSpPr/>
          <p:nvPr/>
        </p:nvSpPr>
        <p:spPr>
          <a:xfrm>
            <a:off x="7668574" y="3879066"/>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DCA42C78-3BE1-4CE5-B81D-9322DF45F70F}"/>
              </a:ext>
            </a:extLst>
          </p:cNvPr>
          <p:cNvSpPr/>
          <p:nvPr/>
        </p:nvSpPr>
        <p:spPr>
          <a:xfrm>
            <a:off x="8570214" y="3677368"/>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75">
            <a:extLst>
              <a:ext uri="{FF2B5EF4-FFF2-40B4-BE49-F238E27FC236}">
                <a16:creationId xmlns:a16="http://schemas.microsoft.com/office/drawing/2014/main" id="{87FB0D19-88A4-4C74-801D-94AD445D8DEA}"/>
              </a:ext>
            </a:extLst>
          </p:cNvPr>
          <p:cNvSpPr/>
          <p:nvPr/>
        </p:nvSpPr>
        <p:spPr>
          <a:xfrm>
            <a:off x="9437783" y="3442162"/>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a:extLst>
              <a:ext uri="{FF2B5EF4-FFF2-40B4-BE49-F238E27FC236}">
                <a16:creationId xmlns:a16="http://schemas.microsoft.com/office/drawing/2014/main" id="{51769B93-3744-4994-903B-6CB2E6EBCBA1}"/>
              </a:ext>
            </a:extLst>
          </p:cNvPr>
          <p:cNvSpPr/>
          <p:nvPr/>
        </p:nvSpPr>
        <p:spPr>
          <a:xfrm>
            <a:off x="10458693" y="2884711"/>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F76EED57-5D47-4D6D-ADD0-EFEB64DA37A0}"/>
              </a:ext>
            </a:extLst>
          </p:cNvPr>
          <p:cNvSpPr txBox="1"/>
          <p:nvPr/>
        </p:nvSpPr>
        <p:spPr>
          <a:xfrm rot="16200000">
            <a:off x="-110678" y="4191781"/>
            <a:ext cx="1439818" cy="307777"/>
          </a:xfrm>
          <a:prstGeom prst="rect">
            <a:avLst/>
          </a:prstGeom>
          <a:noFill/>
        </p:spPr>
        <p:txBody>
          <a:bodyPr wrap="none" rtlCol="0">
            <a:spAutoFit/>
          </a:bodyPr>
          <a:lstStyle/>
          <a:p>
            <a:r>
              <a:rPr lang="en-US" dirty="0"/>
              <a:t>Class A   Marks</a:t>
            </a:r>
            <a:endParaRPr lang="en-IN" dirty="0"/>
          </a:p>
        </p:txBody>
      </p:sp>
    </p:spTree>
    <p:extLst>
      <p:ext uri="{BB962C8B-B14F-4D97-AF65-F5344CB8AC3E}">
        <p14:creationId xmlns:p14="http://schemas.microsoft.com/office/powerpoint/2010/main" val="428007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63" grpId="0" animBg="1"/>
      <p:bldP spid="64" grpId="0" animBg="1"/>
      <p:bldP spid="70" grpId="0" animBg="1"/>
      <p:bldP spid="71" grpId="0" animBg="1"/>
      <p:bldP spid="72" grpId="0" animBg="1"/>
      <p:bldP spid="73" grpId="0" animBg="1"/>
      <p:bldP spid="74" grpId="0" animBg="1"/>
      <p:bldP spid="75" grpId="0" animBg="1"/>
      <p:bldP spid="76" grpId="0" animBg="1"/>
      <p:bldP spid="7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71A0C9F7-9F89-4B12-B584-0F1E6637B2FE}"/>
              </a:ext>
            </a:extLst>
          </p:cNvPr>
          <p:cNvCxnSpPr>
            <a:cxnSpLocks/>
          </p:cNvCxnSpPr>
          <p:nvPr/>
        </p:nvCxnSpPr>
        <p:spPr>
          <a:xfrm flipV="1">
            <a:off x="1398131" y="2649787"/>
            <a:ext cx="7249527" cy="340972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A89DCB2-8E57-4BE7-9992-0C94BD00C453}"/>
              </a:ext>
            </a:extLst>
          </p:cNvPr>
          <p:cNvCxnSpPr>
            <a:cxnSpLocks/>
          </p:cNvCxnSpPr>
          <p:nvPr/>
        </p:nvCxnSpPr>
        <p:spPr>
          <a:xfrm>
            <a:off x="2262229" y="2638769"/>
            <a:ext cx="0" cy="3530915"/>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D71CEC7-C8F6-428B-9AB3-6145374816E6}"/>
              </a:ext>
            </a:extLst>
          </p:cNvPr>
          <p:cNvSpPr>
            <a:spLocks noGrp="1"/>
          </p:cNvSpPr>
          <p:nvPr>
            <p:ph type="title"/>
          </p:nvPr>
        </p:nvSpPr>
        <p:spPr>
          <a:xfrm>
            <a:off x="583473" y="48203"/>
            <a:ext cx="10972800" cy="1143000"/>
          </a:xfrm>
          <a:noFill/>
          <a:ln>
            <a:noFill/>
          </a:ln>
        </p:spPr>
        <p:txBody>
          <a:bodyPr spcFirstLastPara="1" wrap="square" lIns="91425" tIns="45700" rIns="91425" bIns="45700" anchor="ctr" anchorCtr="0">
            <a:noAutofit/>
          </a:bodyPr>
          <a:lstStyle/>
          <a:p>
            <a:pPr>
              <a:lnSpc>
                <a:spcPct val="90000"/>
              </a:lnSpc>
            </a:pPr>
            <a:r>
              <a:rPr lang="en-US" sz="3600" dirty="0">
                <a:latin typeface="Corbel" panose="020B0503020204020204" pitchFamily="34" charset="0"/>
              </a:rPr>
              <a:t>Descriptive Stats (contd.)</a:t>
            </a:r>
            <a:br>
              <a:rPr lang="en-US" sz="3600" u="sng" dirty="0">
                <a:latin typeface="Corbel" panose="020B0503020204020204" pitchFamily="34" charset="0"/>
                <a:cs typeface="Times New Roman" panose="02020603050405020304" pitchFamily="18" charset="0"/>
              </a:rPr>
            </a:br>
            <a:r>
              <a:rPr lang="en-US" sz="3600" u="sng" dirty="0">
                <a:latin typeface="Corbel" panose="020B0503020204020204" pitchFamily="34" charset="0"/>
                <a:cs typeface="Times New Roman" panose="02020603050405020304" pitchFamily="18" charset="0"/>
              </a:rPr>
              <a:t>Example of Q-Q plot</a:t>
            </a:r>
            <a:endParaRPr lang="en-IN" sz="3600" u="sng" dirty="0">
              <a:latin typeface="Corbel" panose="020B050302020402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35C06CC-55E4-4AFA-BD30-43EDD422CB22}"/>
              </a:ext>
            </a:extLst>
          </p:cNvPr>
          <p:cNvSpPr>
            <a:spLocks noGrp="1"/>
          </p:cNvSpPr>
          <p:nvPr>
            <p:ph type="body" idx="1"/>
          </p:nvPr>
        </p:nvSpPr>
        <p:spPr>
          <a:xfrm>
            <a:off x="609600" y="1265340"/>
            <a:ext cx="10972800" cy="4526100"/>
          </a:xfrm>
        </p:spPr>
        <p:txBody>
          <a:bodyPr/>
          <a:lstStyle/>
          <a:p>
            <a:r>
              <a:rPr lang="en-US" sz="2800" dirty="0"/>
              <a:t>Marks Class A = </a:t>
            </a:r>
            <a:r>
              <a:rPr lang="en-US" sz="2800" dirty="0">
                <a:latin typeface="+mj-lt"/>
              </a:rPr>
              <a:t>[35. 38. 44. 53. 58. 65. 67. 72. 77. 91.]</a:t>
            </a:r>
          </a:p>
          <a:p>
            <a:r>
              <a:rPr lang="en-US" sz="2800" dirty="0"/>
              <a:t>Marks Class B = </a:t>
            </a:r>
            <a:r>
              <a:rPr lang="en-US" sz="2800" dirty="0">
                <a:latin typeface="+mj-lt"/>
              </a:rPr>
              <a:t>[29. 43. 44. 57. 59. 65. 69. 77. 84. 90.]</a:t>
            </a:r>
            <a:endParaRPr lang="en-IN" dirty="0"/>
          </a:p>
        </p:txBody>
      </p:sp>
      <p:cxnSp>
        <p:nvCxnSpPr>
          <p:cNvPr id="5" name="Straight Connector 4">
            <a:extLst>
              <a:ext uri="{FF2B5EF4-FFF2-40B4-BE49-F238E27FC236}">
                <a16:creationId xmlns:a16="http://schemas.microsoft.com/office/drawing/2014/main" id="{71B46B2A-80EB-4DB8-B15B-0AC09F88D718}"/>
              </a:ext>
            </a:extLst>
          </p:cNvPr>
          <p:cNvCxnSpPr>
            <a:cxnSpLocks/>
          </p:cNvCxnSpPr>
          <p:nvPr/>
        </p:nvCxnSpPr>
        <p:spPr>
          <a:xfrm>
            <a:off x="1388125" y="2536643"/>
            <a:ext cx="0" cy="3633041"/>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4DD99D-671B-40FC-AE3C-76E234A8F60B}"/>
              </a:ext>
            </a:extLst>
          </p:cNvPr>
          <p:cNvSpPr txBox="1"/>
          <p:nvPr/>
        </p:nvSpPr>
        <p:spPr>
          <a:xfrm>
            <a:off x="1236658" y="6126387"/>
            <a:ext cx="9666429" cy="307777"/>
          </a:xfrm>
          <a:prstGeom prst="rect">
            <a:avLst/>
          </a:prstGeom>
          <a:noFill/>
        </p:spPr>
        <p:txBody>
          <a:bodyPr wrap="none" rtlCol="0">
            <a:spAutoFit/>
          </a:bodyPr>
          <a:lstStyle/>
          <a:p>
            <a:r>
              <a:rPr lang="en-US" dirty="0"/>
              <a:t>20.	30.	40.	50.	60.	70.	80.	90.	100.		</a:t>
            </a:r>
            <a:endParaRPr lang="en-IN" dirty="0"/>
          </a:p>
        </p:txBody>
      </p:sp>
      <p:sp>
        <p:nvSpPr>
          <p:cNvPr id="12" name="TextBox 11">
            <a:extLst>
              <a:ext uri="{FF2B5EF4-FFF2-40B4-BE49-F238E27FC236}">
                <a16:creationId xmlns:a16="http://schemas.microsoft.com/office/drawing/2014/main" id="{A5F4661C-280E-4BAB-B9B7-9852A6429070}"/>
              </a:ext>
            </a:extLst>
          </p:cNvPr>
          <p:cNvSpPr txBox="1"/>
          <p:nvPr/>
        </p:nvSpPr>
        <p:spPr>
          <a:xfrm>
            <a:off x="859712" y="2452285"/>
            <a:ext cx="532518" cy="3754874"/>
          </a:xfrm>
          <a:prstGeom prst="rect">
            <a:avLst/>
          </a:prstGeom>
          <a:noFill/>
        </p:spPr>
        <p:txBody>
          <a:bodyPr wrap="none" rtlCol="0">
            <a:spAutoFit/>
          </a:bodyPr>
          <a:lstStyle/>
          <a:p>
            <a:r>
              <a:rPr lang="en-US" dirty="0"/>
              <a:t>100.</a:t>
            </a:r>
          </a:p>
          <a:p>
            <a:r>
              <a:rPr lang="en-US" dirty="0"/>
              <a:t> </a:t>
            </a:r>
            <a:endParaRPr lang="en-IN" dirty="0"/>
          </a:p>
          <a:p>
            <a:r>
              <a:rPr lang="en-IN" dirty="0"/>
              <a:t>  90.</a:t>
            </a:r>
          </a:p>
          <a:p>
            <a:endParaRPr lang="en-IN" dirty="0"/>
          </a:p>
          <a:p>
            <a:r>
              <a:rPr lang="en-IN" dirty="0"/>
              <a:t>  80.</a:t>
            </a:r>
          </a:p>
          <a:p>
            <a:endParaRPr lang="en-IN" dirty="0"/>
          </a:p>
          <a:p>
            <a:r>
              <a:rPr lang="en-IN" dirty="0"/>
              <a:t>  70.</a:t>
            </a:r>
          </a:p>
          <a:p>
            <a:endParaRPr lang="en-IN" dirty="0"/>
          </a:p>
          <a:p>
            <a:r>
              <a:rPr lang="en-IN" dirty="0"/>
              <a:t>  60.</a:t>
            </a:r>
          </a:p>
          <a:p>
            <a:endParaRPr lang="en-IN" dirty="0"/>
          </a:p>
          <a:p>
            <a:r>
              <a:rPr lang="en-IN" dirty="0"/>
              <a:t>  50.</a:t>
            </a:r>
          </a:p>
          <a:p>
            <a:endParaRPr lang="en-IN" dirty="0"/>
          </a:p>
          <a:p>
            <a:r>
              <a:rPr lang="en-IN" dirty="0"/>
              <a:t>  40.</a:t>
            </a:r>
          </a:p>
          <a:p>
            <a:endParaRPr lang="en-IN" dirty="0"/>
          </a:p>
          <a:p>
            <a:r>
              <a:rPr lang="en-IN" dirty="0"/>
              <a:t>  30.</a:t>
            </a:r>
          </a:p>
          <a:p>
            <a:endParaRPr lang="en-IN" dirty="0"/>
          </a:p>
          <a:p>
            <a:r>
              <a:rPr lang="en-IN" dirty="0"/>
              <a:t>  20.</a:t>
            </a:r>
          </a:p>
        </p:txBody>
      </p:sp>
      <p:cxnSp>
        <p:nvCxnSpPr>
          <p:cNvPr id="15" name="Straight Connector 14">
            <a:extLst>
              <a:ext uri="{FF2B5EF4-FFF2-40B4-BE49-F238E27FC236}">
                <a16:creationId xmlns:a16="http://schemas.microsoft.com/office/drawing/2014/main" id="{FCC115D7-3638-4937-B3E2-BEDBAFFEFC1A}"/>
              </a:ext>
            </a:extLst>
          </p:cNvPr>
          <p:cNvCxnSpPr>
            <a:cxnSpLocks/>
          </p:cNvCxnSpPr>
          <p:nvPr/>
        </p:nvCxnSpPr>
        <p:spPr>
          <a:xfrm>
            <a:off x="1388125" y="6059515"/>
            <a:ext cx="72417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01F39B-2C24-4747-814F-C39F7CE73305}"/>
              </a:ext>
            </a:extLst>
          </p:cNvPr>
          <p:cNvCxnSpPr>
            <a:cxnSpLocks/>
          </p:cNvCxnSpPr>
          <p:nvPr/>
        </p:nvCxnSpPr>
        <p:spPr>
          <a:xfrm>
            <a:off x="1393628" y="5661072"/>
            <a:ext cx="72362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2A7DBB-D435-430D-B475-8D437B91EAE9}"/>
              </a:ext>
            </a:extLst>
          </p:cNvPr>
          <p:cNvCxnSpPr>
            <a:cxnSpLocks/>
          </p:cNvCxnSpPr>
          <p:nvPr/>
        </p:nvCxnSpPr>
        <p:spPr>
          <a:xfrm flipV="1">
            <a:off x="1384450" y="5218261"/>
            <a:ext cx="7251862" cy="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6B1CA7-6342-44E9-A56C-FB5C946C5D58}"/>
              </a:ext>
            </a:extLst>
          </p:cNvPr>
          <p:cNvCxnSpPr>
            <a:cxnSpLocks/>
          </p:cNvCxnSpPr>
          <p:nvPr/>
        </p:nvCxnSpPr>
        <p:spPr>
          <a:xfrm>
            <a:off x="1386287" y="4757688"/>
            <a:ext cx="72500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4DDD2F3-5482-4DF9-A51D-811510589090}"/>
              </a:ext>
            </a:extLst>
          </p:cNvPr>
          <p:cNvCxnSpPr>
            <a:cxnSpLocks/>
          </p:cNvCxnSpPr>
          <p:nvPr/>
        </p:nvCxnSpPr>
        <p:spPr>
          <a:xfrm>
            <a:off x="1353227" y="4353163"/>
            <a:ext cx="72766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A7AEE0-DCF8-4207-9F7F-E20F76B744D9}"/>
              </a:ext>
            </a:extLst>
          </p:cNvPr>
          <p:cNvCxnSpPr>
            <a:cxnSpLocks/>
          </p:cNvCxnSpPr>
          <p:nvPr/>
        </p:nvCxnSpPr>
        <p:spPr>
          <a:xfrm>
            <a:off x="1397305" y="3479727"/>
            <a:ext cx="72325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91960C-DC78-42EC-887B-417877513DC1}"/>
              </a:ext>
            </a:extLst>
          </p:cNvPr>
          <p:cNvCxnSpPr>
            <a:cxnSpLocks/>
          </p:cNvCxnSpPr>
          <p:nvPr/>
        </p:nvCxnSpPr>
        <p:spPr>
          <a:xfrm>
            <a:off x="1384450" y="3081284"/>
            <a:ext cx="72454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92E968-4FF3-441B-BA7F-49FF0608B20F}"/>
              </a:ext>
            </a:extLst>
          </p:cNvPr>
          <p:cNvCxnSpPr>
            <a:cxnSpLocks/>
          </p:cNvCxnSpPr>
          <p:nvPr/>
        </p:nvCxnSpPr>
        <p:spPr>
          <a:xfrm>
            <a:off x="1415664" y="2638769"/>
            <a:ext cx="7214209" cy="11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958A54-1267-468D-8EC9-C53CB54EB9DA}"/>
              </a:ext>
            </a:extLst>
          </p:cNvPr>
          <p:cNvCxnSpPr>
            <a:cxnSpLocks/>
          </p:cNvCxnSpPr>
          <p:nvPr/>
        </p:nvCxnSpPr>
        <p:spPr>
          <a:xfrm>
            <a:off x="3202167" y="2638769"/>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1CF99F-1124-49E4-8B6E-C18563A79497}"/>
              </a:ext>
            </a:extLst>
          </p:cNvPr>
          <p:cNvCxnSpPr>
            <a:cxnSpLocks/>
          </p:cNvCxnSpPr>
          <p:nvPr/>
        </p:nvCxnSpPr>
        <p:spPr>
          <a:xfrm>
            <a:off x="4125584" y="2638769"/>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9EDD214-6D0D-494A-B4DD-CA64A8DB1E81}"/>
              </a:ext>
            </a:extLst>
          </p:cNvPr>
          <p:cNvCxnSpPr>
            <a:cxnSpLocks/>
          </p:cNvCxnSpPr>
          <p:nvPr/>
        </p:nvCxnSpPr>
        <p:spPr>
          <a:xfrm>
            <a:off x="5018177" y="2649786"/>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588CEA8-AF90-4B7C-9BDA-B9E97DACFA3D}"/>
              </a:ext>
            </a:extLst>
          </p:cNvPr>
          <p:cNvCxnSpPr>
            <a:cxnSpLocks/>
          </p:cNvCxnSpPr>
          <p:nvPr/>
        </p:nvCxnSpPr>
        <p:spPr>
          <a:xfrm>
            <a:off x="5908707" y="2649786"/>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87C1174-7CFA-47FD-BB59-39AC0A4FD667}"/>
              </a:ext>
            </a:extLst>
          </p:cNvPr>
          <p:cNvCxnSpPr>
            <a:cxnSpLocks/>
          </p:cNvCxnSpPr>
          <p:nvPr/>
        </p:nvCxnSpPr>
        <p:spPr>
          <a:xfrm>
            <a:off x="6821272" y="2649786"/>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7CC7016-5E34-4F41-86CE-090C6C93F905}"/>
              </a:ext>
            </a:extLst>
          </p:cNvPr>
          <p:cNvCxnSpPr>
            <a:cxnSpLocks/>
          </p:cNvCxnSpPr>
          <p:nvPr/>
        </p:nvCxnSpPr>
        <p:spPr>
          <a:xfrm>
            <a:off x="7739343" y="2644600"/>
            <a:ext cx="0" cy="353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5A2D667-7F9B-474F-861B-31BA53067247}"/>
              </a:ext>
            </a:extLst>
          </p:cNvPr>
          <p:cNvCxnSpPr>
            <a:cxnSpLocks/>
          </p:cNvCxnSpPr>
          <p:nvPr/>
        </p:nvCxnSpPr>
        <p:spPr>
          <a:xfrm>
            <a:off x="8629873" y="2644600"/>
            <a:ext cx="0" cy="3530915"/>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922417-673B-45D2-A5E1-B9361D1F6338}"/>
              </a:ext>
            </a:extLst>
          </p:cNvPr>
          <p:cNvSpPr txBox="1"/>
          <p:nvPr/>
        </p:nvSpPr>
        <p:spPr>
          <a:xfrm rot="16200000">
            <a:off x="28869" y="4197073"/>
            <a:ext cx="1390124" cy="307777"/>
          </a:xfrm>
          <a:prstGeom prst="rect">
            <a:avLst/>
          </a:prstGeom>
          <a:noFill/>
        </p:spPr>
        <p:txBody>
          <a:bodyPr wrap="none" rtlCol="0">
            <a:spAutoFit/>
          </a:bodyPr>
          <a:lstStyle/>
          <a:p>
            <a:r>
              <a:rPr lang="en-US" dirty="0"/>
              <a:t>Class B  Marks</a:t>
            </a:r>
            <a:endParaRPr lang="en-IN" dirty="0"/>
          </a:p>
        </p:txBody>
      </p:sp>
      <p:sp>
        <p:nvSpPr>
          <p:cNvPr id="61" name="TextBox 60">
            <a:extLst>
              <a:ext uri="{FF2B5EF4-FFF2-40B4-BE49-F238E27FC236}">
                <a16:creationId xmlns:a16="http://schemas.microsoft.com/office/drawing/2014/main" id="{510C278E-577D-4704-A124-35D84D7879B9}"/>
              </a:ext>
            </a:extLst>
          </p:cNvPr>
          <p:cNvSpPr txBox="1"/>
          <p:nvPr/>
        </p:nvSpPr>
        <p:spPr>
          <a:xfrm>
            <a:off x="3654610" y="6510986"/>
            <a:ext cx="1390124" cy="307777"/>
          </a:xfrm>
          <a:prstGeom prst="rect">
            <a:avLst/>
          </a:prstGeom>
          <a:noFill/>
        </p:spPr>
        <p:txBody>
          <a:bodyPr wrap="none" rtlCol="0">
            <a:spAutoFit/>
          </a:bodyPr>
          <a:lstStyle/>
          <a:p>
            <a:r>
              <a:rPr lang="en-US" dirty="0"/>
              <a:t>Class A  Marks</a:t>
            </a:r>
            <a:endParaRPr lang="en-IN" dirty="0"/>
          </a:p>
        </p:txBody>
      </p:sp>
      <p:grpSp>
        <p:nvGrpSpPr>
          <p:cNvPr id="43" name="Group 42">
            <a:extLst>
              <a:ext uri="{FF2B5EF4-FFF2-40B4-BE49-F238E27FC236}">
                <a16:creationId xmlns:a16="http://schemas.microsoft.com/office/drawing/2014/main" id="{C2B7476C-950D-4C62-9BF2-CD3818D153B5}"/>
              </a:ext>
            </a:extLst>
          </p:cNvPr>
          <p:cNvGrpSpPr/>
          <p:nvPr/>
        </p:nvGrpSpPr>
        <p:grpSpPr>
          <a:xfrm>
            <a:off x="3574106" y="3022878"/>
            <a:ext cx="4288924" cy="2049424"/>
            <a:chOff x="3574106" y="2923488"/>
            <a:chExt cx="4288924" cy="2049424"/>
          </a:xfrm>
        </p:grpSpPr>
        <p:sp>
          <p:nvSpPr>
            <p:cNvPr id="70" name="Oval 69">
              <a:extLst>
                <a:ext uri="{FF2B5EF4-FFF2-40B4-BE49-F238E27FC236}">
                  <a16:creationId xmlns:a16="http://schemas.microsoft.com/office/drawing/2014/main" id="{B4988D05-74A0-4E3D-A28C-72AE00E1AC65}"/>
                </a:ext>
              </a:extLst>
            </p:cNvPr>
            <p:cNvSpPr/>
            <p:nvPr/>
          </p:nvSpPr>
          <p:spPr>
            <a:xfrm>
              <a:off x="3574106" y="4827558"/>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a:extLst>
                <a:ext uri="{FF2B5EF4-FFF2-40B4-BE49-F238E27FC236}">
                  <a16:creationId xmlns:a16="http://schemas.microsoft.com/office/drawing/2014/main" id="{A410EB18-5013-451A-BDA6-E9CDFB85E850}"/>
                </a:ext>
              </a:extLst>
            </p:cNvPr>
            <p:cNvSpPr/>
            <p:nvPr/>
          </p:nvSpPr>
          <p:spPr>
            <a:xfrm>
              <a:off x="4413901" y="4305920"/>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a:extLst>
                <a:ext uri="{FF2B5EF4-FFF2-40B4-BE49-F238E27FC236}">
                  <a16:creationId xmlns:a16="http://schemas.microsoft.com/office/drawing/2014/main" id="{F4BF9EFC-830F-47B7-980E-43796BFE1D5F}"/>
                </a:ext>
              </a:extLst>
            </p:cNvPr>
            <p:cNvSpPr/>
            <p:nvPr/>
          </p:nvSpPr>
          <p:spPr>
            <a:xfrm>
              <a:off x="4885983" y="4197726"/>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1D4A55A6-BA4C-4F56-950F-EEA57B8298DF}"/>
                </a:ext>
              </a:extLst>
            </p:cNvPr>
            <p:cNvSpPr/>
            <p:nvPr/>
          </p:nvSpPr>
          <p:spPr>
            <a:xfrm>
              <a:off x="5400032" y="3968739"/>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a:extLst>
                <a:ext uri="{FF2B5EF4-FFF2-40B4-BE49-F238E27FC236}">
                  <a16:creationId xmlns:a16="http://schemas.microsoft.com/office/drawing/2014/main" id="{733A36F7-21F0-48C2-BE47-A99F4EFF0561}"/>
                </a:ext>
              </a:extLst>
            </p:cNvPr>
            <p:cNvSpPr/>
            <p:nvPr/>
          </p:nvSpPr>
          <p:spPr>
            <a:xfrm>
              <a:off x="5588272" y="3760670"/>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DCA42C78-3BE1-4CE5-B81D-9322DF45F70F}"/>
                </a:ext>
              </a:extLst>
            </p:cNvPr>
            <p:cNvSpPr/>
            <p:nvPr/>
          </p:nvSpPr>
          <p:spPr>
            <a:xfrm>
              <a:off x="7730834" y="2923488"/>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26CD5BDD-98D4-408A-AADC-7384F1191E2A}"/>
                </a:ext>
              </a:extLst>
            </p:cNvPr>
            <p:cNvSpPr/>
            <p:nvPr/>
          </p:nvSpPr>
          <p:spPr>
            <a:xfrm>
              <a:off x="5948267" y="3356420"/>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73B87A2B-62F1-4486-A6CA-E484FB893F27}"/>
                </a:ext>
              </a:extLst>
            </p:cNvPr>
            <p:cNvSpPr/>
            <p:nvPr/>
          </p:nvSpPr>
          <p:spPr>
            <a:xfrm>
              <a:off x="6517321" y="3012873"/>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2CA42EB2-EDD0-4EB3-B960-E2B122CE2D9D}"/>
              </a:ext>
            </a:extLst>
          </p:cNvPr>
          <p:cNvGrpSpPr/>
          <p:nvPr/>
        </p:nvGrpSpPr>
        <p:grpSpPr>
          <a:xfrm>
            <a:off x="2798291" y="1265340"/>
            <a:ext cx="1353214" cy="4532228"/>
            <a:chOff x="2798291" y="1165950"/>
            <a:chExt cx="1353214" cy="4532228"/>
          </a:xfrm>
        </p:grpSpPr>
        <p:cxnSp>
          <p:nvCxnSpPr>
            <p:cNvPr id="68" name="Straight Arrow Connector 67">
              <a:extLst>
                <a:ext uri="{FF2B5EF4-FFF2-40B4-BE49-F238E27FC236}">
                  <a16:creationId xmlns:a16="http://schemas.microsoft.com/office/drawing/2014/main" id="{07D7451C-B9D7-48E3-998D-643F5C8E519C}"/>
                </a:ext>
              </a:extLst>
            </p:cNvPr>
            <p:cNvCxnSpPr>
              <a:cxnSpLocks/>
              <a:stCxn id="47" idx="2"/>
              <a:endCxn id="48" idx="1"/>
            </p:cNvCxnSpPr>
            <p:nvPr/>
          </p:nvCxnSpPr>
          <p:spPr>
            <a:xfrm flipH="1">
              <a:off x="2817651" y="1465140"/>
              <a:ext cx="735446" cy="4108971"/>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DFF768F5-4C6A-4DE5-BF06-009402DD97D4}"/>
                </a:ext>
              </a:extLst>
            </p:cNvPr>
            <p:cNvGrpSpPr/>
            <p:nvPr/>
          </p:nvGrpSpPr>
          <p:grpSpPr>
            <a:xfrm>
              <a:off x="2798291" y="1165950"/>
              <a:ext cx="1353214" cy="4532228"/>
              <a:chOff x="2798291" y="1165950"/>
              <a:chExt cx="1353214" cy="4532228"/>
            </a:xfrm>
          </p:grpSpPr>
          <p:sp>
            <p:nvSpPr>
              <p:cNvPr id="48" name="Oval 47">
                <a:extLst>
                  <a:ext uri="{FF2B5EF4-FFF2-40B4-BE49-F238E27FC236}">
                    <a16:creationId xmlns:a16="http://schemas.microsoft.com/office/drawing/2014/main" id="{755B7C9D-0F43-4DBC-A629-A07B41940772}"/>
                  </a:ext>
                </a:extLst>
              </p:cNvPr>
              <p:cNvSpPr/>
              <p:nvPr/>
            </p:nvSpPr>
            <p:spPr>
              <a:xfrm>
                <a:off x="2798291" y="5552824"/>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A78F54F6-20AD-4B8E-8D41-F4D8A319A693}"/>
                  </a:ext>
                </a:extLst>
              </p:cNvPr>
              <p:cNvGrpSpPr/>
              <p:nvPr/>
            </p:nvGrpSpPr>
            <p:grpSpPr>
              <a:xfrm>
                <a:off x="2864389" y="1165950"/>
                <a:ext cx="1287116" cy="4386874"/>
                <a:chOff x="2864389" y="1165950"/>
                <a:chExt cx="1287116" cy="4386874"/>
              </a:xfrm>
            </p:grpSpPr>
            <p:sp>
              <p:nvSpPr>
                <p:cNvPr id="47" name="Oval 46">
                  <a:extLst>
                    <a:ext uri="{FF2B5EF4-FFF2-40B4-BE49-F238E27FC236}">
                      <a16:creationId xmlns:a16="http://schemas.microsoft.com/office/drawing/2014/main" id="{88455A14-D9DC-430A-9764-4FB2C69B01B5}"/>
                    </a:ext>
                  </a:extLst>
                </p:cNvPr>
                <p:cNvSpPr/>
                <p:nvPr/>
              </p:nvSpPr>
              <p:spPr>
                <a:xfrm>
                  <a:off x="3553097" y="1165950"/>
                  <a:ext cx="598408" cy="59837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040CB9BC-E016-45B9-B851-FE7936C2CD6D}"/>
                    </a:ext>
                  </a:extLst>
                </p:cNvPr>
                <p:cNvSpPr/>
                <p:nvPr/>
              </p:nvSpPr>
              <p:spPr>
                <a:xfrm>
                  <a:off x="3565315" y="1770457"/>
                  <a:ext cx="541435" cy="53849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Arrow Connector 68">
                  <a:extLst>
                    <a:ext uri="{FF2B5EF4-FFF2-40B4-BE49-F238E27FC236}">
                      <a16:creationId xmlns:a16="http://schemas.microsoft.com/office/drawing/2014/main" id="{3FF49034-EF39-450B-851B-36488D062B53}"/>
                    </a:ext>
                  </a:extLst>
                </p:cNvPr>
                <p:cNvCxnSpPr>
                  <a:cxnSpLocks/>
                  <a:stCxn id="64" idx="4"/>
                  <a:endCxn id="48" idx="0"/>
                </p:cNvCxnSpPr>
                <p:nvPr/>
              </p:nvCxnSpPr>
              <p:spPr>
                <a:xfrm flipH="1">
                  <a:off x="2864389" y="2308951"/>
                  <a:ext cx="971644" cy="3243873"/>
                </a:xfrm>
                <a:prstGeom prst="straightConnector1">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42" name="Group 41">
            <a:extLst>
              <a:ext uri="{FF2B5EF4-FFF2-40B4-BE49-F238E27FC236}">
                <a16:creationId xmlns:a16="http://schemas.microsoft.com/office/drawing/2014/main" id="{8AE9C4C1-6079-4C68-B3A7-5CA0FD717B33}"/>
              </a:ext>
            </a:extLst>
          </p:cNvPr>
          <p:cNvGrpSpPr/>
          <p:nvPr/>
        </p:nvGrpSpPr>
        <p:grpSpPr>
          <a:xfrm>
            <a:off x="3066084" y="1253532"/>
            <a:ext cx="1697776" cy="3917515"/>
            <a:chOff x="3066084" y="1154142"/>
            <a:chExt cx="1697776" cy="3917515"/>
          </a:xfrm>
        </p:grpSpPr>
        <p:sp>
          <p:nvSpPr>
            <p:cNvPr id="63" name="Oval 62">
              <a:extLst>
                <a:ext uri="{FF2B5EF4-FFF2-40B4-BE49-F238E27FC236}">
                  <a16:creationId xmlns:a16="http://schemas.microsoft.com/office/drawing/2014/main" id="{4A135C46-C113-45BA-BBD6-D57291C61B2B}"/>
                </a:ext>
              </a:extLst>
            </p:cNvPr>
            <p:cNvSpPr/>
            <p:nvPr/>
          </p:nvSpPr>
          <p:spPr>
            <a:xfrm>
              <a:off x="3066084" y="4926303"/>
              <a:ext cx="132196" cy="1453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Oval 77">
              <a:extLst>
                <a:ext uri="{FF2B5EF4-FFF2-40B4-BE49-F238E27FC236}">
                  <a16:creationId xmlns:a16="http://schemas.microsoft.com/office/drawing/2014/main" id="{D709ED72-339F-4E62-869D-C3DC48875645}"/>
                </a:ext>
              </a:extLst>
            </p:cNvPr>
            <p:cNvSpPr/>
            <p:nvPr/>
          </p:nvSpPr>
          <p:spPr>
            <a:xfrm>
              <a:off x="4165452" y="1154142"/>
              <a:ext cx="598408" cy="59837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highlight>
                  <a:srgbClr val="FF00FF"/>
                </a:highlight>
              </a:endParaRPr>
            </a:p>
          </p:txBody>
        </p:sp>
        <p:sp>
          <p:nvSpPr>
            <p:cNvPr id="79" name="Oval 78">
              <a:extLst>
                <a:ext uri="{FF2B5EF4-FFF2-40B4-BE49-F238E27FC236}">
                  <a16:creationId xmlns:a16="http://schemas.microsoft.com/office/drawing/2014/main" id="{F47D12A8-9896-473E-8284-501860D5F648}"/>
                </a:ext>
              </a:extLst>
            </p:cNvPr>
            <p:cNvSpPr/>
            <p:nvPr/>
          </p:nvSpPr>
          <p:spPr>
            <a:xfrm>
              <a:off x="4177670" y="1758649"/>
              <a:ext cx="541435" cy="53849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highlight>
                  <a:srgbClr val="FF00FF"/>
                </a:highlight>
              </a:endParaRPr>
            </a:p>
          </p:txBody>
        </p:sp>
        <p:cxnSp>
          <p:nvCxnSpPr>
            <p:cNvPr id="80" name="Straight Arrow Connector 79">
              <a:extLst>
                <a:ext uri="{FF2B5EF4-FFF2-40B4-BE49-F238E27FC236}">
                  <a16:creationId xmlns:a16="http://schemas.microsoft.com/office/drawing/2014/main" id="{E795C417-FD7A-4A88-8227-D84249C2882F}"/>
                </a:ext>
              </a:extLst>
            </p:cNvPr>
            <p:cNvCxnSpPr>
              <a:cxnSpLocks/>
              <a:stCxn id="78" idx="2"/>
              <a:endCxn id="63" idx="7"/>
            </p:cNvCxnSpPr>
            <p:nvPr/>
          </p:nvCxnSpPr>
          <p:spPr>
            <a:xfrm flipH="1">
              <a:off x="3178920" y="1453332"/>
              <a:ext cx="986532" cy="3494258"/>
            </a:xfrm>
            <a:prstGeom prst="straightConnector1">
              <a:avLst/>
            </a:prstGeom>
            <a:ln>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F0FB44C-224B-4036-BBB2-A7E71B1E1992}"/>
                </a:ext>
              </a:extLst>
            </p:cNvPr>
            <p:cNvCxnSpPr>
              <a:cxnSpLocks/>
              <a:stCxn id="79" idx="4"/>
              <a:endCxn id="63" idx="6"/>
            </p:cNvCxnSpPr>
            <p:nvPr/>
          </p:nvCxnSpPr>
          <p:spPr>
            <a:xfrm flipH="1">
              <a:off x="3198280" y="2297143"/>
              <a:ext cx="1250108" cy="2701837"/>
            </a:xfrm>
            <a:prstGeom prst="straightConnector1">
              <a:avLst/>
            </a:prstGeom>
            <a:ln>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8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5dcda854b2_0_190"/>
          <p:cNvSpPr txBox="1">
            <a:spLocks noGrp="1"/>
          </p:cNvSpPr>
          <p:nvPr>
            <p:ph type="title"/>
          </p:nvPr>
        </p:nvSpPr>
        <p:spPr>
          <a:xfrm>
            <a:off x="609600" y="193429"/>
            <a:ext cx="10972800" cy="1034325"/>
          </a:xfrm>
          <a:prstGeom prst="rect">
            <a:avLst/>
          </a:prstGeom>
          <a:noFill/>
          <a:ln>
            <a:noFill/>
          </a:ln>
        </p:spPr>
        <p:txBody>
          <a:bodyPr spcFirstLastPara="1" wrap="square" lIns="91425" tIns="45700" rIns="91425" bIns="45700" anchor="ctr" anchorCtr="0">
            <a:noAutofit/>
          </a:bodyPr>
          <a:lstStyle/>
          <a:p>
            <a:r>
              <a:rPr lang="en-US" sz="3600" dirty="0">
                <a:latin typeface="Corbel" panose="020B0503020204020204" pitchFamily="34" charset="0"/>
              </a:rPr>
              <a:t>Descriptive Stats (cond.)</a:t>
            </a:r>
            <a:br>
              <a:rPr lang="en-IN" sz="3600" u="sng" dirty="0">
                <a:latin typeface="Times New Roman"/>
                <a:cs typeface="Times New Roman"/>
                <a:sym typeface="Times New Roman"/>
              </a:rPr>
            </a:br>
            <a:r>
              <a:rPr lang="en-IN" sz="3200" u="sng" dirty="0">
                <a:latin typeface="Corbel" panose="020B0503020204020204" pitchFamily="34" charset="0"/>
                <a:cs typeface="Times New Roman"/>
                <a:sym typeface="Times New Roman"/>
              </a:rPr>
              <a:t>The Empirical Rule</a:t>
            </a:r>
            <a:endParaRPr sz="3600" u="sng" dirty="0">
              <a:latin typeface="Corbel" panose="020B0503020204020204" pitchFamily="34" charset="0"/>
              <a:cs typeface="Times New Roman"/>
              <a:sym typeface="Times New Roman"/>
            </a:endParaRPr>
          </a:p>
        </p:txBody>
      </p:sp>
      <p:sp>
        <p:nvSpPr>
          <p:cNvPr id="316" name="Google Shape;316;g5dcda854b2_0_190"/>
          <p:cNvSpPr txBox="1">
            <a:spLocks noGrp="1"/>
          </p:cNvSpPr>
          <p:nvPr>
            <p:ph type="body" idx="1"/>
          </p:nvPr>
        </p:nvSpPr>
        <p:spPr>
          <a:xfrm>
            <a:off x="609600" y="1381128"/>
            <a:ext cx="10972800" cy="2714129"/>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IN" sz="2400" b="1" dirty="0">
                <a:latin typeface="Times New Roman"/>
                <a:ea typeface="Times New Roman"/>
                <a:cs typeface="Times New Roman"/>
                <a:sym typeface="Times New Roman"/>
              </a:rPr>
              <a:t>The Empirical rule</a:t>
            </a:r>
            <a:endParaRPr sz="2400" b="1" dirty="0">
              <a:latin typeface="Times New Roman"/>
              <a:ea typeface="Times New Roman"/>
              <a:cs typeface="Times New Roman"/>
              <a:sym typeface="Times New Roman"/>
            </a:endParaRPr>
          </a:p>
          <a:p>
            <a:pPr marL="0" lvl="0" indent="0" algn="l" rtl="0">
              <a:lnSpc>
                <a:spcPts val="1500"/>
              </a:lnSpc>
              <a:spcBef>
                <a:spcPts val="640"/>
              </a:spcBef>
              <a:spcAft>
                <a:spcPts val="0"/>
              </a:spcAft>
              <a:buNone/>
            </a:pPr>
            <a:endParaRPr sz="2400" b="1" dirty="0">
              <a:latin typeface="Times New Roman"/>
              <a:ea typeface="Times New Roman"/>
              <a:cs typeface="Times New Roman"/>
              <a:sym typeface="Times New Roman"/>
            </a:endParaRPr>
          </a:p>
          <a:p>
            <a:pPr marL="457200" lvl="0" indent="-381000" algn="l" rtl="0">
              <a:spcBef>
                <a:spcPts val="640"/>
              </a:spcBef>
              <a:spcAft>
                <a:spcPts val="0"/>
              </a:spcAft>
              <a:buSzPts val="2400"/>
              <a:buFont typeface="Times New Roman"/>
              <a:buChar char="•"/>
            </a:pPr>
            <a:r>
              <a:rPr lang="en-IN" sz="2400" dirty="0">
                <a:latin typeface="Times New Roman"/>
                <a:ea typeface="Times New Roman"/>
                <a:cs typeface="Times New Roman"/>
                <a:sym typeface="Times New Roman"/>
              </a:rPr>
              <a:t>The empirical rule approximates the variation of data in a bell-shaped distribution.</a:t>
            </a:r>
            <a:endParaRPr sz="2400" dirty="0">
              <a:latin typeface="Times New Roman"/>
              <a:ea typeface="Times New Roman"/>
              <a:cs typeface="Times New Roman"/>
              <a:sym typeface="Times New Roman"/>
            </a:endParaRPr>
          </a:p>
          <a:p>
            <a:pPr marL="0" lvl="0" indent="0" algn="l" rtl="0">
              <a:lnSpc>
                <a:spcPts val="1500"/>
              </a:lnSpc>
              <a:spcBef>
                <a:spcPts val="640"/>
              </a:spcBef>
              <a:spcAft>
                <a:spcPts val="0"/>
              </a:spcAft>
              <a:buNone/>
            </a:pPr>
            <a:endParaRPr sz="2400" dirty="0">
              <a:latin typeface="Times New Roman"/>
              <a:ea typeface="Times New Roman"/>
              <a:cs typeface="Times New Roman"/>
              <a:sym typeface="Times New Roman"/>
            </a:endParaRPr>
          </a:p>
          <a:p>
            <a:pPr marL="457200" lvl="0" indent="-381000" algn="l" rtl="0">
              <a:spcBef>
                <a:spcPts val="640"/>
              </a:spcBef>
              <a:spcAft>
                <a:spcPts val="0"/>
              </a:spcAft>
              <a:buSzPts val="2400"/>
              <a:buFont typeface="Times New Roman"/>
              <a:buChar char="•"/>
            </a:pPr>
            <a:r>
              <a:rPr lang="en-IN" sz="2400" dirty="0">
                <a:latin typeface="Times New Roman"/>
                <a:ea typeface="Times New Roman"/>
                <a:cs typeface="Times New Roman"/>
                <a:sym typeface="Times New Roman"/>
              </a:rPr>
              <a:t>Approximately 68% of the data in a bell shaped distribution is within 1 standard deviation of the mean 95% within 2 </a:t>
            </a:r>
            <a:r>
              <a:rPr lang="el-GR" sz="2400" dirty="0"/>
              <a:t>σ</a:t>
            </a:r>
            <a:r>
              <a:rPr lang="el-GR" sz="1100" dirty="0"/>
              <a:t> </a:t>
            </a:r>
            <a:r>
              <a:rPr lang="en-IN" sz="2400" dirty="0">
                <a:latin typeface="Times New Roman"/>
                <a:ea typeface="Times New Roman"/>
                <a:cs typeface="Times New Roman"/>
                <a:sym typeface="Times New Roman"/>
              </a:rPr>
              <a:t>s and 99.7% within 3</a:t>
            </a:r>
            <a:r>
              <a:rPr lang="el-GR" sz="2400" dirty="0"/>
              <a:t> σ</a:t>
            </a:r>
            <a:r>
              <a:rPr lang="en-IN" sz="2400" dirty="0">
                <a:latin typeface="Times New Roman"/>
                <a:ea typeface="Times New Roman"/>
                <a:cs typeface="Times New Roman"/>
                <a:sym typeface="Times New Roman"/>
              </a:rPr>
              <a:t>s </a:t>
            </a:r>
            <a:endParaRPr sz="2400" dirty="0">
              <a:latin typeface="Times New Roman"/>
              <a:ea typeface="Times New Roman"/>
              <a:cs typeface="Times New Roman"/>
              <a:sym typeface="Times New Roman"/>
            </a:endParaRPr>
          </a:p>
          <a:p>
            <a:pPr marL="0" lvl="0" indent="0" algn="l" rtl="0">
              <a:spcBef>
                <a:spcPts val="640"/>
              </a:spcBef>
              <a:spcAft>
                <a:spcPts val="0"/>
              </a:spcAft>
              <a:buNone/>
            </a:pPr>
            <a:endParaRPr sz="2400" dirty="0">
              <a:latin typeface="Times New Roman"/>
              <a:ea typeface="Times New Roman"/>
              <a:cs typeface="Times New Roman"/>
              <a:sym typeface="Times New Roman"/>
            </a:endParaRPr>
          </a:p>
        </p:txBody>
      </p:sp>
      <p:sp>
        <p:nvSpPr>
          <p:cNvPr id="317" name="Google Shape;317;g5dcda854b2_0_190"/>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28</a:t>
            </a:fld>
            <a:endParaRPr/>
          </a:p>
        </p:txBody>
      </p:sp>
      <p:grpSp>
        <p:nvGrpSpPr>
          <p:cNvPr id="16" name="Group 15">
            <a:extLst>
              <a:ext uri="{FF2B5EF4-FFF2-40B4-BE49-F238E27FC236}">
                <a16:creationId xmlns:a16="http://schemas.microsoft.com/office/drawing/2014/main" id="{E0FD3A07-BD23-44CA-AFE8-21EE3C192A66}"/>
              </a:ext>
            </a:extLst>
          </p:cNvPr>
          <p:cNvGrpSpPr/>
          <p:nvPr/>
        </p:nvGrpSpPr>
        <p:grpSpPr>
          <a:xfrm>
            <a:off x="2520151" y="3857733"/>
            <a:ext cx="7958360" cy="2758065"/>
            <a:chOff x="3543882" y="4040612"/>
            <a:chExt cx="7958360" cy="2758065"/>
          </a:xfrm>
        </p:grpSpPr>
        <p:pic>
          <p:nvPicPr>
            <p:cNvPr id="318" name="Google Shape;318;g5dcda854b2_0_190"/>
            <p:cNvPicPr preferRelativeResize="0"/>
            <p:nvPr/>
          </p:nvPicPr>
          <p:blipFill rotWithShape="1">
            <a:blip r:embed="rId3">
              <a:alphaModFix/>
            </a:blip>
            <a:srcRect t="4752"/>
            <a:stretch/>
          </p:blipFill>
          <p:spPr>
            <a:xfrm>
              <a:off x="3543882" y="4040612"/>
              <a:ext cx="3562596" cy="1966677"/>
            </a:xfrm>
            <a:prstGeom prst="rect">
              <a:avLst/>
            </a:prstGeom>
            <a:noFill/>
            <a:ln>
              <a:noFill/>
            </a:ln>
          </p:spPr>
        </p:pic>
        <p:sp>
          <p:nvSpPr>
            <p:cNvPr id="2" name="TextBox 1">
              <a:extLst>
                <a:ext uri="{FF2B5EF4-FFF2-40B4-BE49-F238E27FC236}">
                  <a16:creationId xmlns:a16="http://schemas.microsoft.com/office/drawing/2014/main" id="{8746BBA1-AC97-42C7-ADF7-A6C0C2A71C91}"/>
                </a:ext>
              </a:extLst>
            </p:cNvPr>
            <p:cNvSpPr txBox="1"/>
            <p:nvPr/>
          </p:nvSpPr>
          <p:spPr>
            <a:xfrm>
              <a:off x="7149768" y="4758837"/>
              <a:ext cx="4352474" cy="307777"/>
            </a:xfrm>
            <a:prstGeom prst="rect">
              <a:avLst/>
            </a:prstGeom>
            <a:noFill/>
          </p:spPr>
          <p:txBody>
            <a:bodyPr wrap="none" rtlCol="0">
              <a:spAutoFit/>
            </a:bodyPr>
            <a:lstStyle/>
            <a:p>
              <a:r>
                <a:rPr lang="en-US" dirty="0"/>
                <a:t>“Bell-Shaped” </a:t>
              </a:r>
              <a:r>
                <a:rPr lang="en-US" dirty="0">
                  <a:sym typeface="Wingdings" panose="05000000000000000000" pitchFamily="2" charset="2"/>
                </a:rPr>
                <a:t> “Normal Distribution”  “Gaussian”</a:t>
              </a:r>
              <a:endParaRPr lang="en-IN" dirty="0"/>
            </a:p>
          </p:txBody>
        </p:sp>
        <p:cxnSp>
          <p:nvCxnSpPr>
            <p:cNvPr id="4" name="Straight Connector 3">
              <a:extLst>
                <a:ext uri="{FF2B5EF4-FFF2-40B4-BE49-F238E27FC236}">
                  <a16:creationId xmlns:a16="http://schemas.microsoft.com/office/drawing/2014/main" id="{C7EA4FB0-4935-4209-ACC7-E21190CF67B0}"/>
                </a:ext>
              </a:extLst>
            </p:cNvPr>
            <p:cNvCxnSpPr>
              <a:cxnSpLocks/>
            </p:cNvCxnSpPr>
            <p:nvPr/>
          </p:nvCxnSpPr>
          <p:spPr>
            <a:xfrm>
              <a:off x="4124738" y="4368604"/>
              <a:ext cx="0" cy="182548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B384FD4-F3EA-4E3C-B327-68641A88AFE0}"/>
                </a:ext>
              </a:extLst>
            </p:cNvPr>
            <p:cNvCxnSpPr>
              <a:cxnSpLocks/>
            </p:cNvCxnSpPr>
            <p:nvPr/>
          </p:nvCxnSpPr>
          <p:spPr>
            <a:xfrm>
              <a:off x="6622773" y="4451430"/>
              <a:ext cx="0" cy="174266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8BF6A19-B36C-48D9-A9F8-7F085842A1EE}"/>
                </a:ext>
              </a:extLst>
            </p:cNvPr>
            <p:cNvCxnSpPr>
              <a:cxnSpLocks/>
            </p:cNvCxnSpPr>
            <p:nvPr/>
          </p:nvCxnSpPr>
          <p:spPr>
            <a:xfrm>
              <a:off x="4124738" y="6007289"/>
              <a:ext cx="2487559"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7379FFA-9AFE-497A-819C-F646E6297675}"/>
                </a:ext>
              </a:extLst>
            </p:cNvPr>
            <p:cNvSpPr txBox="1"/>
            <p:nvPr/>
          </p:nvSpPr>
          <p:spPr>
            <a:xfrm>
              <a:off x="4866176" y="6007290"/>
              <a:ext cx="1385316" cy="338554"/>
            </a:xfrm>
            <a:prstGeom prst="rect">
              <a:avLst/>
            </a:prstGeom>
            <a:noFill/>
          </p:spPr>
          <p:txBody>
            <a:bodyPr wrap="none" rtlCol="0">
              <a:spAutoFit/>
            </a:bodyPr>
            <a:lstStyle/>
            <a:p>
              <a:r>
                <a:rPr lang="el-GR" sz="1600" dirty="0"/>
                <a:t>μ</a:t>
              </a:r>
              <a:r>
                <a:rPr lang="en-US" sz="1600" dirty="0"/>
                <a:t> </a:t>
              </a:r>
              <a:r>
                <a:rPr lang="en-US" sz="1600" u="sng" dirty="0"/>
                <a:t>+</a:t>
              </a:r>
              <a:r>
                <a:rPr lang="en-US" sz="1600" dirty="0"/>
                <a:t> 2</a:t>
              </a:r>
              <a:r>
                <a:rPr lang="el-GR" sz="1600" dirty="0"/>
                <a:t>σ</a:t>
              </a:r>
              <a:r>
                <a:rPr lang="en-US" sz="1600" dirty="0"/>
                <a:t> (95%)</a:t>
              </a:r>
              <a:endParaRPr lang="en-IN" sz="1600" dirty="0"/>
            </a:p>
          </p:txBody>
        </p:sp>
        <p:cxnSp>
          <p:nvCxnSpPr>
            <p:cNvPr id="15" name="Straight Arrow Connector 14">
              <a:extLst>
                <a:ext uri="{FF2B5EF4-FFF2-40B4-BE49-F238E27FC236}">
                  <a16:creationId xmlns:a16="http://schemas.microsoft.com/office/drawing/2014/main" id="{44705C5D-527E-4E59-AB69-22651209D8AE}"/>
                </a:ext>
              </a:extLst>
            </p:cNvPr>
            <p:cNvCxnSpPr>
              <a:cxnSpLocks/>
            </p:cNvCxnSpPr>
            <p:nvPr/>
          </p:nvCxnSpPr>
          <p:spPr>
            <a:xfrm>
              <a:off x="3637722" y="6477000"/>
              <a:ext cx="3468756" cy="736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20430B9-F5B7-451E-B5BA-90077A37EE39}"/>
                </a:ext>
              </a:extLst>
            </p:cNvPr>
            <p:cNvCxnSpPr>
              <a:cxnSpLocks/>
            </p:cNvCxnSpPr>
            <p:nvPr/>
          </p:nvCxnSpPr>
          <p:spPr>
            <a:xfrm>
              <a:off x="3586952" y="4368604"/>
              <a:ext cx="0" cy="226079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E81DC2F-1C77-4773-9285-84A2B475937A}"/>
                </a:ext>
              </a:extLst>
            </p:cNvPr>
            <p:cNvCxnSpPr>
              <a:cxnSpLocks/>
            </p:cNvCxnSpPr>
            <p:nvPr/>
          </p:nvCxnSpPr>
          <p:spPr>
            <a:xfrm>
              <a:off x="7106478" y="4451430"/>
              <a:ext cx="0" cy="226079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99F9D0B-B052-44D1-A2B6-A198316F8B58}"/>
                </a:ext>
              </a:extLst>
            </p:cNvPr>
            <p:cNvSpPr txBox="1"/>
            <p:nvPr/>
          </p:nvSpPr>
          <p:spPr>
            <a:xfrm>
              <a:off x="4905602" y="6460123"/>
              <a:ext cx="1556836" cy="338554"/>
            </a:xfrm>
            <a:prstGeom prst="rect">
              <a:avLst/>
            </a:prstGeom>
            <a:noFill/>
          </p:spPr>
          <p:txBody>
            <a:bodyPr wrap="none" rtlCol="0">
              <a:spAutoFit/>
            </a:bodyPr>
            <a:lstStyle/>
            <a:p>
              <a:r>
                <a:rPr lang="el-GR" sz="1600" dirty="0"/>
                <a:t>μ</a:t>
              </a:r>
              <a:r>
                <a:rPr lang="en-US" sz="1600" dirty="0"/>
                <a:t> </a:t>
              </a:r>
              <a:r>
                <a:rPr lang="en-US" sz="1600" u="sng" dirty="0"/>
                <a:t>+</a:t>
              </a:r>
              <a:r>
                <a:rPr lang="en-US" sz="1600" dirty="0"/>
                <a:t> 3</a:t>
              </a:r>
              <a:r>
                <a:rPr lang="el-GR" sz="1600" dirty="0"/>
                <a:t>σ</a:t>
              </a:r>
              <a:r>
                <a:rPr lang="en-US" sz="1600" dirty="0"/>
                <a:t> (99.7%)</a:t>
              </a:r>
              <a:endParaRPr lang="en-IN" sz="1600" dirty="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5dcda854b2_0_199"/>
          <p:cNvSpPr txBox="1">
            <a:spLocks noGrp="1"/>
          </p:cNvSpPr>
          <p:nvPr>
            <p:ph type="title"/>
          </p:nvPr>
        </p:nvSpPr>
        <p:spPr>
          <a:xfrm>
            <a:off x="609600" y="289431"/>
            <a:ext cx="10972800" cy="1017587"/>
          </a:xfrm>
          <a:prstGeom prst="rect">
            <a:avLst/>
          </a:prstGeom>
          <a:noFill/>
          <a:ln>
            <a:noFill/>
          </a:ln>
        </p:spPr>
        <p:txBody>
          <a:bodyPr spcFirstLastPara="1" wrap="square" lIns="91425" tIns="45700" rIns="91425" bIns="45700" anchor="ctr" anchorCtr="0">
            <a:noAutofit/>
          </a:bodyPr>
          <a:lstStyle/>
          <a:p>
            <a:r>
              <a:rPr lang="en-US" sz="3600" dirty="0">
                <a:latin typeface="Corbel" panose="020B0503020204020204" pitchFamily="34" charset="0"/>
              </a:rPr>
              <a:t>Descriptive Stats (cond.)</a:t>
            </a:r>
            <a:br>
              <a:rPr lang="en-IN" sz="3600" u="sng" dirty="0">
                <a:latin typeface="Times New Roman"/>
                <a:cs typeface="Times New Roman"/>
                <a:sym typeface="Times New Roman"/>
              </a:rPr>
            </a:br>
            <a:r>
              <a:rPr lang="en-IN" sz="3200" u="sng" dirty="0">
                <a:latin typeface="Corbel" panose="020B0503020204020204" pitchFamily="34" charset="0"/>
                <a:cs typeface="Times New Roman"/>
                <a:sym typeface="Times New Roman"/>
              </a:rPr>
              <a:t>The Empirical Rule and Chebyshev Rule</a:t>
            </a:r>
            <a:endParaRPr sz="3600" u="sng" dirty="0">
              <a:latin typeface="Corbel" panose="020B0503020204020204" pitchFamily="34" charset="0"/>
              <a:cs typeface="Times New Roman"/>
            </a:endParaRPr>
          </a:p>
        </p:txBody>
      </p:sp>
      <p:sp>
        <p:nvSpPr>
          <p:cNvPr id="325" name="Google Shape;325;g5dcda854b2_0_199"/>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IN" sz="2400" b="1" dirty="0">
              <a:latin typeface="Times New Roman"/>
              <a:ea typeface="Times New Roman"/>
              <a:cs typeface="Times New Roman"/>
              <a:sym typeface="Times New Roman"/>
            </a:endParaRPr>
          </a:p>
          <a:p>
            <a:pPr marL="0" lvl="0" indent="0" algn="l" rtl="0">
              <a:spcBef>
                <a:spcPts val="0"/>
              </a:spcBef>
              <a:spcAft>
                <a:spcPts val="0"/>
              </a:spcAft>
              <a:buNone/>
            </a:pPr>
            <a:r>
              <a:rPr lang="en-IN" sz="2800" b="1" dirty="0">
                <a:latin typeface="Times New Roman"/>
                <a:ea typeface="Times New Roman"/>
                <a:cs typeface="Times New Roman"/>
                <a:sym typeface="Times New Roman"/>
              </a:rPr>
              <a:t>Chebyshev Rule</a:t>
            </a:r>
            <a:endParaRPr dirty="0">
              <a:latin typeface="Times New Roman"/>
              <a:ea typeface="Times New Roman"/>
              <a:cs typeface="Times New Roman"/>
              <a:sym typeface="Times New Roman"/>
            </a:endParaRPr>
          </a:p>
        </p:txBody>
      </p:sp>
      <p:sp>
        <p:nvSpPr>
          <p:cNvPr id="326" name="Google Shape;326;g5dcda854b2_0_199"/>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29</a:t>
            </a:fld>
            <a:endParaRPr dirty="0"/>
          </a:p>
        </p:txBody>
      </p:sp>
      <p:sp>
        <p:nvSpPr>
          <p:cNvPr id="2" name="TextBox 1">
            <a:extLst>
              <a:ext uri="{FF2B5EF4-FFF2-40B4-BE49-F238E27FC236}">
                <a16:creationId xmlns:a16="http://schemas.microsoft.com/office/drawing/2014/main" id="{D957BC5B-B9CC-469D-8074-5F025E212811}"/>
              </a:ext>
            </a:extLst>
          </p:cNvPr>
          <p:cNvSpPr txBox="1"/>
          <p:nvPr/>
        </p:nvSpPr>
        <p:spPr>
          <a:xfrm>
            <a:off x="609600" y="2673626"/>
            <a:ext cx="1085021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Regardless of how the data are distributed, at least (1-1/k</a:t>
            </a:r>
            <a:r>
              <a:rPr lang="en-US" sz="2400" baseline="30000" dirty="0"/>
              <a:t>2</a:t>
            </a:r>
            <a:r>
              <a:rPr lang="en-US" sz="2400" dirty="0"/>
              <a:t>)x100% of the values will fall within k standard deviations (for k&gt;1)</a:t>
            </a:r>
          </a:p>
          <a:p>
            <a:endParaRPr lang="en-US" sz="2400" dirty="0"/>
          </a:p>
          <a:p>
            <a:endParaRPr lang="en-US" sz="2400" dirty="0"/>
          </a:p>
          <a:p>
            <a:pPr marL="285750" indent="-285750">
              <a:buFont typeface="Arial" panose="020B0604020202020204" pitchFamily="34" charset="0"/>
              <a:buChar char="•"/>
            </a:pPr>
            <a:r>
              <a:rPr lang="en-US" sz="2400" dirty="0"/>
              <a:t>For example, when k=2, at least 75% of the values of any data set within 2</a:t>
            </a:r>
            <a:r>
              <a:rPr lang="el-GR" sz="2400" dirty="0"/>
              <a:t>σ</a:t>
            </a:r>
            <a:r>
              <a:rPr lang="en-US" sz="2400" dirty="0"/>
              <a:t>s</a:t>
            </a:r>
            <a:endParaRPr 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6;p4">
            <a:extLst>
              <a:ext uri="{FF2B5EF4-FFF2-40B4-BE49-F238E27FC236}">
                <a16:creationId xmlns:a16="http://schemas.microsoft.com/office/drawing/2014/main" id="{C8A02093-3674-4F05-904A-BF581EBCB959}"/>
              </a:ext>
            </a:extLst>
          </p:cNvPr>
          <p:cNvSpPr txBox="1">
            <a:spLocks/>
          </p:cNvSpPr>
          <p:nvPr/>
        </p:nvSpPr>
        <p:spPr>
          <a:xfrm>
            <a:off x="542925" y="17086"/>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br>
              <a:rPr lang="en-US" sz="3600" u="sng" dirty="0">
                <a:latin typeface="Times New Roman"/>
                <a:ea typeface="Times New Roman"/>
                <a:cs typeface="Times New Roman"/>
                <a:sym typeface="Times New Roman"/>
              </a:rPr>
            </a:br>
            <a:r>
              <a:rPr lang="en-US" sz="3600" u="sng" dirty="0">
                <a:latin typeface="Corbel" panose="020B0503020204020204" pitchFamily="34" charset="0"/>
                <a:ea typeface="Times New Roman"/>
                <a:cs typeface="Times New Roman"/>
                <a:sym typeface="Times New Roman"/>
              </a:rPr>
              <a:t>Relevance of Statistics Today? </a:t>
            </a:r>
            <a:br>
              <a:rPr lang="en-US" sz="3600" u="sng" dirty="0">
                <a:latin typeface="Corbel" panose="020B0503020204020204" pitchFamily="34" charset="0"/>
                <a:ea typeface="Times New Roman"/>
                <a:cs typeface="Times New Roman"/>
                <a:sym typeface="Times New Roman"/>
              </a:rPr>
            </a:br>
            <a:endParaRPr lang="en-US" sz="3600" u="sng" dirty="0">
              <a:latin typeface="Corbel" panose="020B0503020204020204" pitchFamily="34" charset="0"/>
            </a:endParaRPr>
          </a:p>
        </p:txBody>
      </p:sp>
      <p:grpSp>
        <p:nvGrpSpPr>
          <p:cNvPr id="38" name="Group 37">
            <a:extLst>
              <a:ext uri="{FF2B5EF4-FFF2-40B4-BE49-F238E27FC236}">
                <a16:creationId xmlns:a16="http://schemas.microsoft.com/office/drawing/2014/main" id="{25F9F13D-1FAA-4F57-AAB4-C7787EBA5F63}"/>
              </a:ext>
            </a:extLst>
          </p:cNvPr>
          <p:cNvGrpSpPr/>
          <p:nvPr/>
        </p:nvGrpSpPr>
        <p:grpSpPr>
          <a:xfrm>
            <a:off x="1951774" y="1388925"/>
            <a:ext cx="2640673" cy="5087160"/>
            <a:chOff x="1951774" y="1388925"/>
            <a:chExt cx="2640673" cy="5087160"/>
          </a:xfrm>
        </p:grpSpPr>
        <p:cxnSp>
          <p:nvCxnSpPr>
            <p:cNvPr id="6" name="Straight Connector 5">
              <a:extLst>
                <a:ext uri="{FF2B5EF4-FFF2-40B4-BE49-F238E27FC236}">
                  <a16:creationId xmlns:a16="http://schemas.microsoft.com/office/drawing/2014/main" id="{9568D3D4-6F98-4556-B501-05B1B87E13AB}"/>
                </a:ext>
              </a:extLst>
            </p:cNvPr>
            <p:cNvCxnSpPr>
              <a:cxnSpLocks/>
            </p:cNvCxnSpPr>
            <p:nvPr/>
          </p:nvCxnSpPr>
          <p:spPr>
            <a:xfrm>
              <a:off x="1951774" y="2640081"/>
              <a:ext cx="0" cy="2604076"/>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8AD54C-9CEE-4908-A889-381A1EE91E19}"/>
                </a:ext>
              </a:extLst>
            </p:cNvPr>
            <p:cNvCxnSpPr>
              <a:cxnSpLocks/>
            </p:cNvCxnSpPr>
            <p:nvPr/>
          </p:nvCxnSpPr>
          <p:spPr>
            <a:xfrm>
              <a:off x="4592447" y="1694173"/>
              <a:ext cx="0" cy="436236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9798AB-F38F-4D2D-A67F-D26A27B85185}"/>
                </a:ext>
              </a:extLst>
            </p:cNvPr>
            <p:cNvSpPr txBox="1"/>
            <p:nvPr/>
          </p:nvSpPr>
          <p:spPr>
            <a:xfrm>
              <a:off x="2021448" y="2544049"/>
              <a:ext cx="2501326" cy="2831544"/>
            </a:xfrm>
            <a:prstGeom prst="rect">
              <a:avLst/>
            </a:prstGeom>
            <a:noFill/>
          </p:spPr>
          <p:txBody>
            <a:bodyPr wrap="none" rtlCol="0">
              <a:spAutoFit/>
            </a:bodyPr>
            <a:lstStyle/>
            <a:p>
              <a:pPr marL="176213" indent="-176213">
                <a:buFont typeface="Wingdings" panose="05000000000000000000" pitchFamily="2" charset="2"/>
                <a:buChar char="Ø"/>
                <a:tabLst>
                  <a:tab pos="176213" algn="l"/>
                </a:tabLst>
              </a:pPr>
              <a:r>
                <a:rPr lang="en-US" dirty="0">
                  <a:effectLst>
                    <a:outerShdw blurRad="38100" dist="38100" dir="2700000" algn="tl">
                      <a:srgbClr val="000000">
                        <a:alpha val="43137"/>
                      </a:srgbClr>
                    </a:outerShdw>
                  </a:effectLst>
                </a:rPr>
                <a:t>Technology Development</a:t>
              </a:r>
            </a:p>
            <a:p>
              <a:endParaRPr lang="en-US" dirty="0"/>
            </a:p>
            <a:p>
              <a:pPr marL="176213" indent="-176213">
                <a:buFont typeface="Wingdings" panose="05000000000000000000" pitchFamily="2" charset="2"/>
                <a:buChar char="Ø"/>
              </a:pPr>
              <a:r>
                <a:rPr lang="en-US" dirty="0">
                  <a:effectLst>
                    <a:outerShdw blurRad="38100" dist="38100" dir="2700000" algn="tl">
                      <a:srgbClr val="000000">
                        <a:alpha val="43137"/>
                      </a:srgbClr>
                    </a:outerShdw>
                  </a:effectLst>
                </a:rPr>
                <a:t>Data Explosion </a:t>
              </a:r>
            </a:p>
            <a:p>
              <a:pPr marL="460375" lvl="1" indent="-192088">
                <a:buFont typeface="Wingdings" panose="05000000000000000000" pitchFamily="2" charset="2"/>
                <a:buChar char="ü"/>
              </a:pPr>
              <a:r>
                <a:rPr lang="en-US" dirty="0"/>
                <a:t>Internet Revolution</a:t>
              </a:r>
            </a:p>
            <a:p>
              <a:r>
                <a:rPr lang="en-US" dirty="0"/>
                <a:t>         &amp; Social Networking</a:t>
              </a:r>
            </a:p>
            <a:p>
              <a:pPr marL="442913" indent="-174625">
                <a:buFont typeface="Wingdings" panose="05000000000000000000" pitchFamily="2" charset="2"/>
                <a:buChar char="ü"/>
                <a:tabLst>
                  <a:tab pos="360363" algn="l"/>
                </a:tabLst>
              </a:pPr>
              <a:r>
                <a:rPr lang="en-US" dirty="0"/>
                <a:t>Smart /mobile phones</a:t>
              </a:r>
            </a:p>
            <a:p>
              <a:r>
                <a:rPr lang="en-US" dirty="0"/>
                <a:t>      </a:t>
              </a:r>
              <a:endParaRPr lang="en-US" dirty="0">
                <a:effectLst>
                  <a:outerShdw blurRad="38100" dist="38100" dir="2700000" algn="tl">
                    <a:srgbClr val="000000">
                      <a:alpha val="43137"/>
                    </a:srgbClr>
                  </a:outerShdw>
                </a:effectLst>
              </a:endParaRPr>
            </a:p>
            <a:p>
              <a:pPr marL="176213" indent="-176213">
                <a:buFont typeface="Wingdings" panose="05000000000000000000" pitchFamily="2" charset="2"/>
                <a:buChar char="Ø"/>
              </a:pPr>
              <a:r>
                <a:rPr lang="en-US" dirty="0">
                  <a:effectLst>
                    <a:outerShdw blurRad="38100" dist="38100" dir="2700000" algn="tl">
                      <a:srgbClr val="000000">
                        <a:alpha val="43137"/>
                      </a:srgbClr>
                    </a:outerShdw>
                  </a:effectLst>
                </a:rPr>
                <a:t>Data driven Organizations</a:t>
              </a:r>
            </a:p>
            <a:p>
              <a:pPr marL="442913" lvl="1" indent="-176213">
                <a:buFont typeface="Wingdings" panose="05000000000000000000" pitchFamily="2" charset="2"/>
                <a:buChar char="ü"/>
              </a:pPr>
              <a:r>
                <a:rPr lang="en-US" dirty="0"/>
                <a:t>Data insights drive</a:t>
              </a:r>
            </a:p>
            <a:p>
              <a:pPr marL="534988" lvl="1" indent="-92075">
                <a:buFont typeface="Wingdings" panose="05000000000000000000" pitchFamily="2" charset="2"/>
                <a:buChar char="ü"/>
              </a:pPr>
              <a:r>
                <a:rPr lang="en-US" dirty="0"/>
                <a:t> </a:t>
              </a:r>
              <a:r>
                <a:rPr lang="en-US" sz="1200" dirty="0"/>
                <a:t>Customer understanding</a:t>
              </a:r>
            </a:p>
            <a:p>
              <a:pPr marL="534988" lvl="1" indent="-92075">
                <a:buFont typeface="Wingdings" panose="05000000000000000000" pitchFamily="2" charset="2"/>
                <a:buChar char="ü"/>
              </a:pPr>
              <a:r>
                <a:rPr lang="en-US" sz="1200" dirty="0"/>
                <a:t>  Competitive Advantage</a:t>
              </a:r>
            </a:p>
            <a:p>
              <a:pPr marL="442913" lvl="1"/>
              <a:r>
                <a:rPr lang="en-US" sz="1200" dirty="0"/>
                <a:t>    &amp; Profitability in Market</a:t>
              </a:r>
            </a:p>
            <a:p>
              <a:pPr marL="268287" lvl="1"/>
              <a:r>
                <a:rPr lang="en-US" dirty="0"/>
                <a:t>      </a:t>
              </a:r>
              <a:endParaRPr lang="en-IN" dirty="0"/>
            </a:p>
          </p:txBody>
        </p:sp>
        <p:pic>
          <p:nvPicPr>
            <p:cNvPr id="16" name="Picture 15">
              <a:extLst>
                <a:ext uri="{FF2B5EF4-FFF2-40B4-BE49-F238E27FC236}">
                  <a16:creationId xmlns:a16="http://schemas.microsoft.com/office/drawing/2014/main" id="{AF70BF51-59E2-40A5-9C36-8D7B35CEBFAC}"/>
                </a:ext>
              </a:extLst>
            </p:cNvPr>
            <p:cNvPicPr>
              <a:picLocks noChangeAspect="1"/>
            </p:cNvPicPr>
            <p:nvPr/>
          </p:nvPicPr>
          <p:blipFill>
            <a:blip r:embed="rId3"/>
            <a:stretch>
              <a:fillRect/>
            </a:stretch>
          </p:blipFill>
          <p:spPr>
            <a:xfrm>
              <a:off x="2532596" y="1388925"/>
              <a:ext cx="1360916" cy="905628"/>
            </a:xfrm>
            <a:prstGeom prst="rect">
              <a:avLst/>
            </a:prstGeom>
          </p:spPr>
        </p:pic>
        <p:pic>
          <p:nvPicPr>
            <p:cNvPr id="18" name="Picture 17">
              <a:extLst>
                <a:ext uri="{FF2B5EF4-FFF2-40B4-BE49-F238E27FC236}">
                  <a16:creationId xmlns:a16="http://schemas.microsoft.com/office/drawing/2014/main" id="{949C8BEC-9211-4908-AECB-F1B659EF552A}"/>
                </a:ext>
              </a:extLst>
            </p:cNvPr>
            <p:cNvPicPr>
              <a:picLocks noChangeAspect="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backgroundRemoval t="10000" b="90000" l="5385" r="90000">
                          <a14:foregroundMark x1="13590" y1="57500" x2="13590" y2="57500"/>
                          <a14:foregroundMark x1="5385" y1="58214" x2="5385" y2="58214"/>
                          <a14:foregroundMark x1="10769" y1="57857" x2="10769" y2="57857"/>
                          <a14:foregroundMark x1="12051" y1="57500" x2="12051" y2="57500"/>
                          <a14:foregroundMark x1="20000" y1="24286" x2="20000" y2="24286"/>
                          <a14:foregroundMark x1="17692" y1="50000" x2="17692" y2="50000"/>
                          <a14:foregroundMark x1="32821" y1="23571" x2="32821" y2="23571"/>
                          <a14:foregroundMark x1="48462" y1="16071" x2="49231" y2="16071"/>
                          <a14:foregroundMark x1="70256" y1="22857" x2="70256" y2="22857"/>
                          <a14:foregroundMark x1="55897" y1="80357" x2="56410" y2="79643"/>
                          <a14:foregroundMark x1="68968" y1="76596" x2="70769" y2="76429"/>
                          <a14:foregroundMark x1="66923" y1="76786" x2="68432" y2="76646"/>
                          <a14:foregroundMark x1="83077" y1="72500" x2="83077" y2="72500"/>
                          <a14:foregroundMark x1="83846" y1="72143" x2="83846" y2="72143"/>
                          <a14:foregroundMark x1="17949" y1="58571" x2="17949" y2="58571"/>
                          <a14:foregroundMark x1="23590" y1="56429" x2="23590" y2="56429"/>
                          <a14:foregroundMark x1="29487" y1="57143" x2="29487" y2="57143"/>
                          <a14:backgroundMark x1="68205" y1="77143" x2="68718" y2="77143"/>
                        </a14:backgroundRemoval>
                      </a14:imgEffect>
                    </a14:imgLayer>
                  </a14:imgProps>
                </a:ext>
              </a:extLst>
            </a:blip>
            <a:stretch>
              <a:fillRect/>
            </a:stretch>
          </p:blipFill>
          <p:spPr>
            <a:xfrm>
              <a:off x="2192390" y="4904492"/>
              <a:ext cx="2189005" cy="1571593"/>
            </a:xfrm>
            <a:prstGeom prst="rect">
              <a:avLst/>
            </a:prstGeom>
          </p:spPr>
        </p:pic>
      </p:grpSp>
      <p:grpSp>
        <p:nvGrpSpPr>
          <p:cNvPr id="37" name="Group 36">
            <a:extLst>
              <a:ext uri="{FF2B5EF4-FFF2-40B4-BE49-F238E27FC236}">
                <a16:creationId xmlns:a16="http://schemas.microsoft.com/office/drawing/2014/main" id="{E8EC0E12-53D9-4FBF-B04C-5F1E700847B5}"/>
              </a:ext>
            </a:extLst>
          </p:cNvPr>
          <p:cNvGrpSpPr/>
          <p:nvPr/>
        </p:nvGrpSpPr>
        <p:grpSpPr>
          <a:xfrm>
            <a:off x="9288407" y="1615925"/>
            <a:ext cx="2795382" cy="4259487"/>
            <a:chOff x="9379848" y="1615925"/>
            <a:chExt cx="2795382" cy="4259487"/>
          </a:xfrm>
        </p:grpSpPr>
        <p:sp>
          <p:nvSpPr>
            <p:cNvPr id="27" name="TextBox 26">
              <a:extLst>
                <a:ext uri="{FF2B5EF4-FFF2-40B4-BE49-F238E27FC236}">
                  <a16:creationId xmlns:a16="http://schemas.microsoft.com/office/drawing/2014/main" id="{02A41489-7358-4183-A397-687289D22288}"/>
                </a:ext>
              </a:extLst>
            </p:cNvPr>
            <p:cNvSpPr txBox="1"/>
            <p:nvPr/>
          </p:nvSpPr>
          <p:spPr>
            <a:xfrm>
              <a:off x="9379848" y="3341954"/>
              <a:ext cx="2795382" cy="738664"/>
            </a:xfrm>
            <a:prstGeom prst="rect">
              <a:avLst/>
            </a:prstGeom>
            <a:noFill/>
          </p:spPr>
          <p:txBody>
            <a:bodyPr wrap="square" rtlCol="0">
              <a:spAutoFit/>
            </a:bodyPr>
            <a:lstStyle/>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Large Data Storage Capacity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Parallel &amp; Cloud Computing</a:t>
              </a:r>
            </a:p>
          </p:txBody>
        </p:sp>
        <p:pic>
          <p:nvPicPr>
            <p:cNvPr id="28" name="Picture 27">
              <a:extLst>
                <a:ext uri="{FF2B5EF4-FFF2-40B4-BE49-F238E27FC236}">
                  <a16:creationId xmlns:a16="http://schemas.microsoft.com/office/drawing/2014/main" id="{1797CE7F-B5FF-4711-8751-B239B2F0B8BE}"/>
                </a:ext>
              </a:extLst>
            </p:cNvPr>
            <p:cNvPicPr>
              <a:picLocks noChangeAspect="1"/>
            </p:cNvPicPr>
            <p:nvPr/>
          </p:nvPicPr>
          <p:blipFill>
            <a:blip r:embed="rId6">
              <a:clrChange>
                <a:clrFrom>
                  <a:srgbClr val="FAFBFB"/>
                </a:clrFrom>
                <a:clrTo>
                  <a:srgbClr val="FAFBFB">
                    <a:alpha val="0"/>
                  </a:srgbClr>
                </a:clrTo>
              </a:clrChange>
            </a:blip>
            <a:stretch>
              <a:fillRect/>
            </a:stretch>
          </p:blipFill>
          <p:spPr>
            <a:xfrm>
              <a:off x="9911913" y="4612902"/>
              <a:ext cx="1731252" cy="1262510"/>
            </a:xfrm>
            <a:prstGeom prst="rect">
              <a:avLst/>
            </a:prstGeom>
          </p:spPr>
        </p:pic>
        <p:pic>
          <p:nvPicPr>
            <p:cNvPr id="29" name="Picture 28">
              <a:extLst>
                <a:ext uri="{FF2B5EF4-FFF2-40B4-BE49-F238E27FC236}">
                  <a16:creationId xmlns:a16="http://schemas.microsoft.com/office/drawing/2014/main" id="{58BE6A61-A4E5-4E2F-B55A-854A5D8549AA}"/>
                </a:ext>
              </a:extLst>
            </p:cNvPr>
            <p:cNvPicPr>
              <a:picLocks noChangeAspect="1"/>
            </p:cNvPicPr>
            <p:nvPr/>
          </p:nvPicPr>
          <p:blipFill>
            <a:blip r:embed="rId7"/>
            <a:stretch>
              <a:fillRect/>
            </a:stretch>
          </p:blipFill>
          <p:spPr>
            <a:xfrm>
              <a:off x="9653627" y="1615925"/>
              <a:ext cx="2141782" cy="1418931"/>
            </a:xfrm>
            <a:prstGeom prst="rect">
              <a:avLst/>
            </a:prstGeom>
          </p:spPr>
        </p:pic>
      </p:grpSp>
      <p:grpSp>
        <p:nvGrpSpPr>
          <p:cNvPr id="40" name="Group 39">
            <a:extLst>
              <a:ext uri="{FF2B5EF4-FFF2-40B4-BE49-F238E27FC236}">
                <a16:creationId xmlns:a16="http://schemas.microsoft.com/office/drawing/2014/main" id="{77C460FD-9684-4E96-8075-792C8436C961}"/>
              </a:ext>
            </a:extLst>
          </p:cNvPr>
          <p:cNvGrpSpPr/>
          <p:nvPr/>
        </p:nvGrpSpPr>
        <p:grpSpPr>
          <a:xfrm>
            <a:off x="4592447" y="717913"/>
            <a:ext cx="4912493" cy="6047065"/>
            <a:chOff x="4592447" y="717913"/>
            <a:chExt cx="4912493" cy="6047065"/>
          </a:xfrm>
        </p:grpSpPr>
        <p:pic>
          <p:nvPicPr>
            <p:cNvPr id="15" name="Picture 14">
              <a:extLst>
                <a:ext uri="{FF2B5EF4-FFF2-40B4-BE49-F238E27FC236}">
                  <a16:creationId xmlns:a16="http://schemas.microsoft.com/office/drawing/2014/main" id="{380051D0-0A21-4FC5-AE59-42C805D17E5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81" b="98810" l="10000" r="90000">
                          <a14:foregroundMark x1="25000" y1="86310" x2="25000" y2="86310"/>
                          <a14:foregroundMark x1="24000" y1="81548" x2="24000" y2="81548"/>
                          <a14:foregroundMark x1="19333" y1="86310" x2="19333" y2="86310"/>
                          <a14:foregroundMark x1="21667" y1="80952" x2="21667" y2="80952"/>
                          <a14:foregroundMark x1="36333" y1="3571" x2="36333" y2="3571"/>
                          <a14:foregroundMark x1="65333" y1="37500" x2="65333" y2="37500"/>
                          <a14:foregroundMark x1="65333" y1="26786" x2="65333" y2="26786"/>
                          <a14:foregroundMark x1="63000" y1="51190" x2="63000" y2="51190"/>
                          <a14:foregroundMark x1="59333" y1="55357" x2="59333" y2="55357"/>
                          <a14:foregroundMark x1="71000" y1="25000" x2="71000" y2="25000"/>
                          <a14:foregroundMark x1="69333" y1="41667" x2="69333" y2="41667"/>
                          <a14:foregroundMark x1="18000" y1="93452" x2="18000" y2="93452"/>
                          <a14:foregroundMark x1="30000" y1="95833" x2="30000" y2="95833"/>
                          <a14:foregroundMark x1="32667" y1="98810" x2="32667" y2="98810"/>
                          <a14:foregroundMark x1="28667" y1="95238" x2="28667" y2="95238"/>
                          <a14:foregroundMark x1="32000" y1="96429" x2="32000" y2="96429"/>
                          <a14:foregroundMark x1="27667" y1="94643" x2="27667" y2="94643"/>
                          <a14:foregroundMark x1="71333" y1="15476" x2="71333" y2="15476"/>
                          <a14:foregroundMark x1="73667" y1="16071" x2="73667" y2="16071"/>
                          <a14:foregroundMark x1="76667" y1="15476" x2="76667" y2="15476"/>
                          <a14:foregroundMark x1="79667" y1="14881" x2="79667" y2="14881"/>
                          <a14:foregroundMark x1="82667" y1="22024" x2="82667" y2="22024"/>
                          <a14:foregroundMark x1="79667" y1="32143" x2="79667" y2="32143"/>
                          <a14:foregroundMark x1="76000" y1="36905" x2="76000" y2="36905"/>
                          <a14:foregroundMark x1="81000" y1="13095" x2="81000" y2="13095"/>
                          <a14:foregroundMark x1="83000" y1="16071" x2="83000" y2="16071"/>
                          <a14:foregroundMark x1="79000" y1="7738" x2="79000" y2="7738"/>
                          <a14:backgroundMark x1="26333" y1="98214" x2="26333" y2="98214"/>
                          <a14:backgroundMark x1="30000" y1="99405" x2="30000" y2="99405"/>
                          <a14:backgroundMark x1="31000" y1="97619" x2="31000" y2="97619"/>
                          <a14:backgroundMark x1="32333" y1="98810" x2="32333" y2="98810"/>
                          <a14:backgroundMark x1="32333" y1="98810" x2="32333" y2="98810"/>
                          <a14:backgroundMark x1="32333" y1="97619" x2="32333" y2="97619"/>
                          <a14:backgroundMark x1="28333" y1="95833" x2="28333" y2="95833"/>
                          <a14:backgroundMark x1="29000" y1="95833" x2="29000" y2="95833"/>
                          <a14:backgroundMark x1="30000" y1="95238" x2="30000" y2="95238"/>
                          <a14:backgroundMark x1="30000" y1="96429" x2="30000" y2="96429"/>
                          <a14:backgroundMark x1="31667" y1="97024" x2="31667" y2="97024"/>
                          <a14:backgroundMark x1="32333" y1="97024" x2="32333" y2="97024"/>
                          <a14:backgroundMark x1="31667" y1="96429" x2="31667" y2="96429"/>
                          <a14:backgroundMark x1="31333" y1="96429" x2="31333" y2="96429"/>
                          <a14:backgroundMark x1="28000" y1="94643" x2="28000" y2="94643"/>
                          <a14:backgroundMark x1="26667" y1="95833" x2="26667" y2="95833"/>
                          <a14:backgroundMark x1="17000" y1="95833" x2="17000" y2="95833"/>
                          <a14:backgroundMark x1="17333" y1="93452" x2="17333" y2="93452"/>
                          <a14:backgroundMark x1="28667" y1="95238" x2="28667" y2="95238"/>
                          <a14:backgroundMark x1="27333" y1="95238" x2="27333" y2="95238"/>
                          <a14:backgroundMark x1="33333" y1="98810" x2="33333" y2="98810"/>
                          <a14:backgroundMark x1="33333" y1="99405" x2="33333" y2="99405"/>
                        </a14:backgroundRemoval>
                      </a14:imgEffect>
                    </a14:imgLayer>
                  </a14:imgProps>
                </a:ext>
              </a:extLst>
            </a:blip>
            <a:stretch>
              <a:fillRect/>
            </a:stretch>
          </p:blipFill>
          <p:spPr>
            <a:xfrm>
              <a:off x="4592447" y="4861623"/>
              <a:ext cx="1845595" cy="1143000"/>
            </a:xfrm>
            <a:prstGeom prst="rect">
              <a:avLst/>
            </a:prstGeom>
          </p:spPr>
        </p:pic>
        <p:grpSp>
          <p:nvGrpSpPr>
            <p:cNvPr id="36" name="Group 35">
              <a:extLst>
                <a:ext uri="{FF2B5EF4-FFF2-40B4-BE49-F238E27FC236}">
                  <a16:creationId xmlns:a16="http://schemas.microsoft.com/office/drawing/2014/main" id="{B1FF8E53-F5EA-4935-8A76-B17242773DD8}"/>
                </a:ext>
              </a:extLst>
            </p:cNvPr>
            <p:cNvGrpSpPr/>
            <p:nvPr/>
          </p:nvGrpSpPr>
          <p:grpSpPr>
            <a:xfrm>
              <a:off x="4913328" y="717913"/>
              <a:ext cx="4591612" cy="6047065"/>
              <a:chOff x="4913328" y="717913"/>
              <a:chExt cx="4591612" cy="6047065"/>
            </a:xfrm>
          </p:grpSpPr>
          <p:sp>
            <p:nvSpPr>
              <p:cNvPr id="12" name="TextBox 11">
                <a:extLst>
                  <a:ext uri="{FF2B5EF4-FFF2-40B4-BE49-F238E27FC236}">
                    <a16:creationId xmlns:a16="http://schemas.microsoft.com/office/drawing/2014/main" id="{3F40E33F-5761-42F4-8BF8-38518E533635}"/>
                  </a:ext>
                </a:extLst>
              </p:cNvPr>
              <p:cNvSpPr txBox="1"/>
              <p:nvPr/>
            </p:nvSpPr>
            <p:spPr>
              <a:xfrm>
                <a:off x="4913328" y="2538485"/>
                <a:ext cx="3931775"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Computing Power to:</a:t>
                </a:r>
                <a:endParaRPr lang="en-US" dirty="0"/>
              </a:p>
              <a:p>
                <a:r>
                  <a:rPr lang="en-US" dirty="0"/>
                  <a:t>      Process &amp; analyze “large” data</a:t>
                </a:r>
              </a:p>
              <a:p>
                <a:endParaRPr lang="en-US" dirty="0"/>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Faster &amp; Sophisticated</a:t>
                </a:r>
              </a:p>
              <a:p>
                <a:r>
                  <a:rPr lang="en-US" dirty="0">
                    <a:effectLst>
                      <a:outerShdw blurRad="38100" dist="38100" dir="2700000" algn="tl">
                        <a:srgbClr val="000000">
                          <a:alpha val="43137"/>
                        </a:srgbClr>
                      </a:outerShdw>
                    </a:effectLst>
                  </a:rPr>
                  <a:t>      Algorithms </a:t>
                </a:r>
                <a:r>
                  <a:rPr lang="en-US" dirty="0"/>
                  <a:t>for problem solving</a:t>
                </a:r>
              </a:p>
              <a:p>
                <a:r>
                  <a:rPr lang="en-US" dirty="0"/>
                  <a:t>      </a:t>
                </a:r>
                <a:endParaRPr lang="en-US" dirty="0">
                  <a:effectLst>
                    <a:outerShdw blurRad="38100" dist="38100" dir="2700000" algn="tl">
                      <a:srgbClr val="000000">
                        <a:alpha val="43137"/>
                      </a:srgbClr>
                    </a:outerShdw>
                  </a:effectLst>
                </a:endParaRPr>
              </a:p>
              <a:p>
                <a:pPr marL="285750" indent="-285750">
                  <a:buFont typeface="Wingdings" panose="05000000000000000000" pitchFamily="2" charset="2"/>
                  <a:buChar char="Ø"/>
                </a:pPr>
                <a:r>
                  <a:rPr lang="en-US" dirty="0">
                    <a:effectLst>
                      <a:outerShdw blurRad="38100" dist="38100" dir="2700000" algn="tl">
                        <a:srgbClr val="000000">
                          <a:alpha val="43137"/>
                        </a:srgbClr>
                      </a:outerShdw>
                    </a:effectLst>
                  </a:rPr>
                  <a:t>Data driven Organizations</a:t>
                </a:r>
              </a:p>
              <a:p>
                <a:pPr marL="442913" lvl="1" indent="-176213">
                  <a:buFont typeface="Wingdings" panose="05000000000000000000" pitchFamily="2" charset="2"/>
                  <a:buChar char="ü"/>
                </a:pPr>
                <a:r>
                  <a:rPr lang="en-US" dirty="0"/>
                  <a:t>Data visualizations for BI (Business Intelligence) &amp; AI (Artificial Intelligence)</a:t>
                </a:r>
              </a:p>
            </p:txBody>
          </p:sp>
          <p:pic>
            <p:nvPicPr>
              <p:cNvPr id="20" name="Picture 19">
                <a:extLst>
                  <a:ext uri="{FF2B5EF4-FFF2-40B4-BE49-F238E27FC236}">
                    <a16:creationId xmlns:a16="http://schemas.microsoft.com/office/drawing/2014/main" id="{29E7E148-6CFE-4AB8-BA29-B21A864731D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562984" y="4518210"/>
                <a:ext cx="2941956" cy="2246768"/>
              </a:xfrm>
              <a:prstGeom prst="rect">
                <a:avLst/>
              </a:prstGeom>
            </p:spPr>
          </p:pic>
          <p:pic>
            <p:nvPicPr>
              <p:cNvPr id="21" name="Picture 20">
                <a:extLst>
                  <a:ext uri="{FF2B5EF4-FFF2-40B4-BE49-F238E27FC236}">
                    <a16:creationId xmlns:a16="http://schemas.microsoft.com/office/drawing/2014/main" id="{C708A925-217D-4C10-AEE3-8FBDAA387088}"/>
                  </a:ext>
                </a:extLst>
              </p:cNvPr>
              <p:cNvPicPr>
                <a:picLocks noChangeAspect="1"/>
              </p:cNvPicPr>
              <p:nvPr/>
            </p:nvPicPr>
            <p:blipFill rotWithShape="1">
              <a:blip r:embed="rId11"/>
              <a:srcRect l="22589" t="15789" r="7616" b="6566"/>
              <a:stretch/>
            </p:blipFill>
            <p:spPr>
              <a:xfrm>
                <a:off x="5109199" y="1428291"/>
                <a:ext cx="1594327" cy="998090"/>
              </a:xfrm>
              <a:prstGeom prst="ellipse">
                <a:avLst/>
              </a:prstGeom>
            </p:spPr>
          </p:pic>
          <p:pic>
            <p:nvPicPr>
              <p:cNvPr id="22" name="Picture 21">
                <a:extLst>
                  <a:ext uri="{FF2B5EF4-FFF2-40B4-BE49-F238E27FC236}">
                    <a16:creationId xmlns:a16="http://schemas.microsoft.com/office/drawing/2014/main" id="{9D757EE8-3832-44BF-A3BD-B89F1501FDCC}"/>
                  </a:ext>
                </a:extLst>
              </p:cNvPr>
              <p:cNvPicPr>
                <a:picLocks noChangeAspect="1"/>
              </p:cNvPicPr>
              <p:nvPr/>
            </p:nvPicPr>
            <p:blipFill>
              <a:blip r:embed="rId12">
                <a:clrChange>
                  <a:clrFrom>
                    <a:srgbClr val="FEFEFE"/>
                  </a:clrFrom>
                  <a:clrTo>
                    <a:srgbClr val="FEFEFE">
                      <a:alpha val="0"/>
                    </a:srgbClr>
                  </a:clrTo>
                </a:clrChange>
                <a:extLst>
                  <a:ext uri="{BEBA8EAE-BF5A-486C-A8C5-ECC9F3942E4B}">
                    <a14:imgProps xmlns:a14="http://schemas.microsoft.com/office/drawing/2010/main">
                      <a14:imgLayer r:embed="rId13">
                        <a14:imgEffect>
                          <a14:backgroundRemoval t="5140" b="96425" l="7538" r="90000">
                            <a14:foregroundMark x1="50385" y1="17989" x2="50385" y2="17989"/>
                            <a14:foregroundMark x1="50154" y1="5251" x2="50154" y2="5251"/>
                            <a14:foregroundMark x1="13000" y1="76872" x2="13000" y2="76872"/>
                            <a14:foregroundMark x1="9615" y1="91844" x2="9615" y2="91844"/>
                            <a14:foregroundMark x1="7615" y1="94525" x2="7615" y2="94525"/>
                            <a14:foregroundMark x1="8231" y1="80782" x2="8231" y2="80782"/>
                            <a14:foregroundMark x1="22385" y1="96425" x2="22385" y2="96425"/>
                          </a14:backgroundRemoval>
                        </a14:imgEffect>
                      </a14:imgLayer>
                    </a14:imgProps>
                  </a:ext>
                </a:extLst>
              </a:blip>
              <a:stretch>
                <a:fillRect/>
              </a:stretch>
            </p:blipFill>
            <p:spPr>
              <a:xfrm>
                <a:off x="7003016" y="1312269"/>
                <a:ext cx="1660224" cy="1143000"/>
              </a:xfrm>
              <a:prstGeom prst="rect">
                <a:avLst/>
              </a:prstGeom>
            </p:spPr>
          </p:pic>
          <p:cxnSp>
            <p:nvCxnSpPr>
              <p:cNvPr id="23" name="Straight Connector 22">
                <a:extLst>
                  <a:ext uri="{FF2B5EF4-FFF2-40B4-BE49-F238E27FC236}">
                    <a16:creationId xmlns:a16="http://schemas.microsoft.com/office/drawing/2014/main" id="{16973BDD-8B83-43D2-B55F-18C44D8C2C16}"/>
                  </a:ext>
                </a:extLst>
              </p:cNvPr>
              <p:cNvCxnSpPr>
                <a:cxnSpLocks/>
              </p:cNvCxnSpPr>
              <p:nvPr/>
            </p:nvCxnSpPr>
            <p:spPr>
              <a:xfrm>
                <a:off x="9193506" y="1516780"/>
                <a:ext cx="0" cy="4539755"/>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F3259294-6093-4609-A93E-E478E5FB7CCA}"/>
                  </a:ext>
                </a:extLst>
              </p:cNvPr>
              <p:cNvSpPr/>
              <p:nvPr/>
            </p:nvSpPr>
            <p:spPr>
              <a:xfrm>
                <a:off x="5265888" y="717913"/>
                <a:ext cx="1660224" cy="632402"/>
              </a:xfrm>
              <a:custGeom>
                <a:avLst/>
                <a:gdLst>
                  <a:gd name="connsiteX0" fmla="*/ 0 w 1226298"/>
                  <a:gd name="connsiteY0" fmla="*/ 83358 h 333431"/>
                  <a:gd name="connsiteX1" fmla="*/ 1059583 w 1226298"/>
                  <a:gd name="connsiteY1" fmla="*/ 83358 h 333431"/>
                  <a:gd name="connsiteX2" fmla="*/ 1059583 w 1226298"/>
                  <a:gd name="connsiteY2" fmla="*/ 0 h 333431"/>
                  <a:gd name="connsiteX3" fmla="*/ 1226298 w 1226298"/>
                  <a:gd name="connsiteY3" fmla="*/ 166716 h 333431"/>
                  <a:gd name="connsiteX4" fmla="*/ 1059583 w 1226298"/>
                  <a:gd name="connsiteY4" fmla="*/ 333431 h 333431"/>
                  <a:gd name="connsiteX5" fmla="*/ 1059583 w 1226298"/>
                  <a:gd name="connsiteY5" fmla="*/ 250073 h 333431"/>
                  <a:gd name="connsiteX6" fmla="*/ 0 w 1226298"/>
                  <a:gd name="connsiteY6" fmla="*/ 250073 h 333431"/>
                  <a:gd name="connsiteX7" fmla="*/ 0 w 1226298"/>
                  <a:gd name="connsiteY7" fmla="*/ 83358 h 333431"/>
                  <a:gd name="connsiteX0" fmla="*/ 0 w 1452721"/>
                  <a:gd name="connsiteY0" fmla="*/ 186608 h 436681"/>
                  <a:gd name="connsiteX1" fmla="*/ 1059583 w 1452721"/>
                  <a:gd name="connsiteY1" fmla="*/ 186608 h 436681"/>
                  <a:gd name="connsiteX2" fmla="*/ 1059583 w 1452721"/>
                  <a:gd name="connsiteY2" fmla="*/ 103250 h 436681"/>
                  <a:gd name="connsiteX3" fmla="*/ 1452721 w 1452721"/>
                  <a:gd name="connsiteY3" fmla="*/ 0 h 436681"/>
                  <a:gd name="connsiteX4" fmla="*/ 1059583 w 1452721"/>
                  <a:gd name="connsiteY4" fmla="*/ 436681 h 436681"/>
                  <a:gd name="connsiteX5" fmla="*/ 1059583 w 1452721"/>
                  <a:gd name="connsiteY5" fmla="*/ 353323 h 436681"/>
                  <a:gd name="connsiteX6" fmla="*/ 0 w 1452721"/>
                  <a:gd name="connsiteY6" fmla="*/ 353323 h 436681"/>
                  <a:gd name="connsiteX7" fmla="*/ 0 w 1452721"/>
                  <a:gd name="connsiteY7" fmla="*/ 186608 h 436681"/>
                  <a:gd name="connsiteX0" fmla="*/ 0 w 1452721"/>
                  <a:gd name="connsiteY0" fmla="*/ 186608 h 436681"/>
                  <a:gd name="connsiteX1" fmla="*/ 1059583 w 1452721"/>
                  <a:gd name="connsiteY1" fmla="*/ 186608 h 436681"/>
                  <a:gd name="connsiteX2" fmla="*/ 1059583 w 1452721"/>
                  <a:gd name="connsiteY2" fmla="*/ 103250 h 436681"/>
                  <a:gd name="connsiteX3" fmla="*/ 1452721 w 1452721"/>
                  <a:gd name="connsiteY3" fmla="*/ 0 h 436681"/>
                  <a:gd name="connsiteX4" fmla="*/ 1216338 w 1452721"/>
                  <a:gd name="connsiteY4" fmla="*/ 436681 h 436681"/>
                  <a:gd name="connsiteX5" fmla="*/ 1059583 w 1452721"/>
                  <a:gd name="connsiteY5" fmla="*/ 353323 h 436681"/>
                  <a:gd name="connsiteX6" fmla="*/ 0 w 1452721"/>
                  <a:gd name="connsiteY6" fmla="*/ 353323 h 436681"/>
                  <a:gd name="connsiteX7" fmla="*/ 0 w 1452721"/>
                  <a:gd name="connsiteY7" fmla="*/ 186608 h 436681"/>
                  <a:gd name="connsiteX0" fmla="*/ 0 w 1452721"/>
                  <a:gd name="connsiteY0" fmla="*/ 186608 h 436681"/>
                  <a:gd name="connsiteX1" fmla="*/ 1059583 w 1452721"/>
                  <a:gd name="connsiteY1" fmla="*/ 186608 h 436681"/>
                  <a:gd name="connsiteX2" fmla="*/ 1059583 w 1452721"/>
                  <a:gd name="connsiteY2" fmla="*/ 103250 h 436681"/>
                  <a:gd name="connsiteX3" fmla="*/ 1452721 w 1452721"/>
                  <a:gd name="connsiteY3" fmla="*/ 0 h 436681"/>
                  <a:gd name="connsiteX4" fmla="*/ 1216338 w 1452721"/>
                  <a:gd name="connsiteY4" fmla="*/ 436681 h 436681"/>
                  <a:gd name="connsiteX5" fmla="*/ 1146669 w 1452721"/>
                  <a:gd name="connsiteY5" fmla="*/ 344615 h 436681"/>
                  <a:gd name="connsiteX6" fmla="*/ 0 w 1452721"/>
                  <a:gd name="connsiteY6" fmla="*/ 353323 h 436681"/>
                  <a:gd name="connsiteX7" fmla="*/ 0 w 1452721"/>
                  <a:gd name="connsiteY7" fmla="*/ 186608 h 436681"/>
                  <a:gd name="connsiteX0" fmla="*/ 0 w 1452721"/>
                  <a:gd name="connsiteY0" fmla="*/ 186608 h 442915"/>
                  <a:gd name="connsiteX1" fmla="*/ 1059583 w 1452721"/>
                  <a:gd name="connsiteY1" fmla="*/ 186608 h 442915"/>
                  <a:gd name="connsiteX2" fmla="*/ 1059583 w 1452721"/>
                  <a:gd name="connsiteY2" fmla="*/ 103250 h 442915"/>
                  <a:gd name="connsiteX3" fmla="*/ 1452721 w 1452721"/>
                  <a:gd name="connsiteY3" fmla="*/ 0 h 442915"/>
                  <a:gd name="connsiteX4" fmla="*/ 1216338 w 1452721"/>
                  <a:gd name="connsiteY4" fmla="*/ 436681 h 442915"/>
                  <a:gd name="connsiteX5" fmla="*/ 1146669 w 1452721"/>
                  <a:gd name="connsiteY5" fmla="*/ 344615 h 442915"/>
                  <a:gd name="connsiteX6" fmla="*/ 808286 w 1452721"/>
                  <a:gd name="connsiteY6" fmla="*/ 442884 h 442915"/>
                  <a:gd name="connsiteX7" fmla="*/ 0 w 1452721"/>
                  <a:gd name="connsiteY7" fmla="*/ 353323 h 442915"/>
                  <a:gd name="connsiteX8" fmla="*/ 0 w 1452721"/>
                  <a:gd name="connsiteY8" fmla="*/ 186608 h 442915"/>
                  <a:gd name="connsiteX0" fmla="*/ 0 w 1452721"/>
                  <a:gd name="connsiteY0" fmla="*/ 186608 h 442915"/>
                  <a:gd name="connsiteX1" fmla="*/ 764744 w 1452721"/>
                  <a:gd name="connsiteY1" fmla="*/ 277422 h 442915"/>
                  <a:gd name="connsiteX2" fmla="*/ 1059583 w 1452721"/>
                  <a:gd name="connsiteY2" fmla="*/ 186608 h 442915"/>
                  <a:gd name="connsiteX3" fmla="*/ 1059583 w 1452721"/>
                  <a:gd name="connsiteY3" fmla="*/ 103250 h 442915"/>
                  <a:gd name="connsiteX4" fmla="*/ 1452721 w 1452721"/>
                  <a:gd name="connsiteY4" fmla="*/ 0 h 442915"/>
                  <a:gd name="connsiteX5" fmla="*/ 1216338 w 1452721"/>
                  <a:gd name="connsiteY5" fmla="*/ 436681 h 442915"/>
                  <a:gd name="connsiteX6" fmla="*/ 1146669 w 1452721"/>
                  <a:gd name="connsiteY6" fmla="*/ 344615 h 442915"/>
                  <a:gd name="connsiteX7" fmla="*/ 808286 w 1452721"/>
                  <a:gd name="connsiteY7" fmla="*/ 442884 h 442915"/>
                  <a:gd name="connsiteX8" fmla="*/ 0 w 1452721"/>
                  <a:gd name="connsiteY8" fmla="*/ 353323 h 442915"/>
                  <a:gd name="connsiteX9" fmla="*/ 0 w 1452721"/>
                  <a:gd name="connsiteY9" fmla="*/ 186608 h 442915"/>
                  <a:gd name="connsiteX0" fmla="*/ 17417 w 1470138"/>
                  <a:gd name="connsiteY0" fmla="*/ 186608 h 442915"/>
                  <a:gd name="connsiteX1" fmla="*/ 782161 w 1470138"/>
                  <a:gd name="connsiteY1" fmla="*/ 277422 h 442915"/>
                  <a:gd name="connsiteX2" fmla="*/ 1077000 w 1470138"/>
                  <a:gd name="connsiteY2" fmla="*/ 186608 h 442915"/>
                  <a:gd name="connsiteX3" fmla="*/ 1077000 w 1470138"/>
                  <a:gd name="connsiteY3" fmla="*/ 103250 h 442915"/>
                  <a:gd name="connsiteX4" fmla="*/ 1470138 w 1470138"/>
                  <a:gd name="connsiteY4" fmla="*/ 0 h 442915"/>
                  <a:gd name="connsiteX5" fmla="*/ 1233755 w 1470138"/>
                  <a:gd name="connsiteY5" fmla="*/ 436681 h 442915"/>
                  <a:gd name="connsiteX6" fmla="*/ 1164086 w 1470138"/>
                  <a:gd name="connsiteY6" fmla="*/ 344615 h 442915"/>
                  <a:gd name="connsiteX7" fmla="*/ 825703 w 1470138"/>
                  <a:gd name="connsiteY7" fmla="*/ 442884 h 442915"/>
                  <a:gd name="connsiteX8" fmla="*/ 0 w 1470138"/>
                  <a:gd name="connsiteY8" fmla="*/ 414283 h 442915"/>
                  <a:gd name="connsiteX9" fmla="*/ 17417 w 1470138"/>
                  <a:gd name="connsiteY9" fmla="*/ 186608 h 442915"/>
                  <a:gd name="connsiteX0" fmla="*/ 0 w 1470138"/>
                  <a:gd name="connsiteY0" fmla="*/ 273694 h 442915"/>
                  <a:gd name="connsiteX1" fmla="*/ 782161 w 1470138"/>
                  <a:gd name="connsiteY1" fmla="*/ 277422 h 442915"/>
                  <a:gd name="connsiteX2" fmla="*/ 1077000 w 1470138"/>
                  <a:gd name="connsiteY2" fmla="*/ 186608 h 442915"/>
                  <a:gd name="connsiteX3" fmla="*/ 1077000 w 1470138"/>
                  <a:gd name="connsiteY3" fmla="*/ 103250 h 442915"/>
                  <a:gd name="connsiteX4" fmla="*/ 1470138 w 1470138"/>
                  <a:gd name="connsiteY4" fmla="*/ 0 h 442915"/>
                  <a:gd name="connsiteX5" fmla="*/ 1233755 w 1470138"/>
                  <a:gd name="connsiteY5" fmla="*/ 436681 h 442915"/>
                  <a:gd name="connsiteX6" fmla="*/ 1164086 w 1470138"/>
                  <a:gd name="connsiteY6" fmla="*/ 344615 h 442915"/>
                  <a:gd name="connsiteX7" fmla="*/ 825703 w 1470138"/>
                  <a:gd name="connsiteY7" fmla="*/ 442884 h 442915"/>
                  <a:gd name="connsiteX8" fmla="*/ 0 w 1470138"/>
                  <a:gd name="connsiteY8" fmla="*/ 414283 h 442915"/>
                  <a:gd name="connsiteX9" fmla="*/ 0 w 1470138"/>
                  <a:gd name="connsiteY9" fmla="*/ 273694 h 442915"/>
                  <a:gd name="connsiteX0" fmla="*/ 0 w 1470138"/>
                  <a:gd name="connsiteY0" fmla="*/ 273694 h 442915"/>
                  <a:gd name="connsiteX1" fmla="*/ 799578 w 1470138"/>
                  <a:gd name="connsiteY1" fmla="*/ 242588 h 442915"/>
                  <a:gd name="connsiteX2" fmla="*/ 1077000 w 1470138"/>
                  <a:gd name="connsiteY2" fmla="*/ 186608 h 442915"/>
                  <a:gd name="connsiteX3" fmla="*/ 1077000 w 1470138"/>
                  <a:gd name="connsiteY3" fmla="*/ 103250 h 442915"/>
                  <a:gd name="connsiteX4" fmla="*/ 1470138 w 1470138"/>
                  <a:gd name="connsiteY4" fmla="*/ 0 h 442915"/>
                  <a:gd name="connsiteX5" fmla="*/ 1233755 w 1470138"/>
                  <a:gd name="connsiteY5" fmla="*/ 436681 h 442915"/>
                  <a:gd name="connsiteX6" fmla="*/ 1164086 w 1470138"/>
                  <a:gd name="connsiteY6" fmla="*/ 344615 h 442915"/>
                  <a:gd name="connsiteX7" fmla="*/ 825703 w 1470138"/>
                  <a:gd name="connsiteY7" fmla="*/ 442884 h 442915"/>
                  <a:gd name="connsiteX8" fmla="*/ 0 w 1470138"/>
                  <a:gd name="connsiteY8" fmla="*/ 414283 h 442915"/>
                  <a:gd name="connsiteX9" fmla="*/ 0 w 1470138"/>
                  <a:gd name="connsiteY9" fmla="*/ 273694 h 442915"/>
                  <a:gd name="connsiteX0" fmla="*/ 0 w 1470138"/>
                  <a:gd name="connsiteY0" fmla="*/ 301073 h 470294"/>
                  <a:gd name="connsiteX1" fmla="*/ 799578 w 1470138"/>
                  <a:gd name="connsiteY1" fmla="*/ 269967 h 470294"/>
                  <a:gd name="connsiteX2" fmla="*/ 1077000 w 1470138"/>
                  <a:gd name="connsiteY2" fmla="*/ 213987 h 470294"/>
                  <a:gd name="connsiteX3" fmla="*/ 1007332 w 1470138"/>
                  <a:gd name="connsiteY3" fmla="*/ 0 h 470294"/>
                  <a:gd name="connsiteX4" fmla="*/ 1470138 w 1470138"/>
                  <a:gd name="connsiteY4" fmla="*/ 27379 h 470294"/>
                  <a:gd name="connsiteX5" fmla="*/ 1233755 w 1470138"/>
                  <a:gd name="connsiteY5" fmla="*/ 464060 h 470294"/>
                  <a:gd name="connsiteX6" fmla="*/ 1164086 w 1470138"/>
                  <a:gd name="connsiteY6" fmla="*/ 371994 h 470294"/>
                  <a:gd name="connsiteX7" fmla="*/ 825703 w 1470138"/>
                  <a:gd name="connsiteY7" fmla="*/ 470263 h 470294"/>
                  <a:gd name="connsiteX8" fmla="*/ 0 w 1470138"/>
                  <a:gd name="connsiteY8" fmla="*/ 441662 h 470294"/>
                  <a:gd name="connsiteX9" fmla="*/ 0 w 1470138"/>
                  <a:gd name="connsiteY9" fmla="*/ 301073 h 470294"/>
                  <a:gd name="connsiteX0" fmla="*/ 0 w 1470138"/>
                  <a:gd name="connsiteY0" fmla="*/ 301073 h 470294"/>
                  <a:gd name="connsiteX1" fmla="*/ 799578 w 1470138"/>
                  <a:gd name="connsiteY1" fmla="*/ 269967 h 470294"/>
                  <a:gd name="connsiteX2" fmla="*/ 1050874 w 1470138"/>
                  <a:gd name="connsiteY2" fmla="*/ 144318 h 470294"/>
                  <a:gd name="connsiteX3" fmla="*/ 1007332 w 1470138"/>
                  <a:gd name="connsiteY3" fmla="*/ 0 h 470294"/>
                  <a:gd name="connsiteX4" fmla="*/ 1470138 w 1470138"/>
                  <a:gd name="connsiteY4" fmla="*/ 27379 h 470294"/>
                  <a:gd name="connsiteX5" fmla="*/ 1233755 w 1470138"/>
                  <a:gd name="connsiteY5" fmla="*/ 464060 h 470294"/>
                  <a:gd name="connsiteX6" fmla="*/ 1164086 w 1470138"/>
                  <a:gd name="connsiteY6" fmla="*/ 371994 h 470294"/>
                  <a:gd name="connsiteX7" fmla="*/ 825703 w 1470138"/>
                  <a:gd name="connsiteY7" fmla="*/ 470263 h 470294"/>
                  <a:gd name="connsiteX8" fmla="*/ 0 w 1470138"/>
                  <a:gd name="connsiteY8" fmla="*/ 441662 h 470294"/>
                  <a:gd name="connsiteX9" fmla="*/ 0 w 1470138"/>
                  <a:gd name="connsiteY9" fmla="*/ 301073 h 470294"/>
                  <a:gd name="connsiteX0" fmla="*/ 0 w 1470138"/>
                  <a:gd name="connsiteY0" fmla="*/ 301073 h 505601"/>
                  <a:gd name="connsiteX1" fmla="*/ 799578 w 1470138"/>
                  <a:gd name="connsiteY1" fmla="*/ 269967 h 505601"/>
                  <a:gd name="connsiteX2" fmla="*/ 1050874 w 1470138"/>
                  <a:gd name="connsiteY2" fmla="*/ 144318 h 505601"/>
                  <a:gd name="connsiteX3" fmla="*/ 1007332 w 1470138"/>
                  <a:gd name="connsiteY3" fmla="*/ 0 h 505601"/>
                  <a:gd name="connsiteX4" fmla="*/ 1470138 w 1470138"/>
                  <a:gd name="connsiteY4" fmla="*/ 27379 h 505601"/>
                  <a:gd name="connsiteX5" fmla="*/ 1233755 w 1470138"/>
                  <a:gd name="connsiteY5" fmla="*/ 464060 h 505601"/>
                  <a:gd name="connsiteX6" fmla="*/ 1164086 w 1470138"/>
                  <a:gd name="connsiteY6" fmla="*/ 371994 h 505601"/>
                  <a:gd name="connsiteX7" fmla="*/ 825703 w 1470138"/>
                  <a:gd name="connsiteY7" fmla="*/ 470263 h 505601"/>
                  <a:gd name="connsiteX8" fmla="*/ 459943 w 1470138"/>
                  <a:gd name="connsiteY8" fmla="*/ 505098 h 505601"/>
                  <a:gd name="connsiteX9" fmla="*/ 0 w 1470138"/>
                  <a:gd name="connsiteY9" fmla="*/ 441662 h 505601"/>
                  <a:gd name="connsiteX10" fmla="*/ 0 w 1470138"/>
                  <a:gd name="connsiteY10" fmla="*/ 301073 h 505601"/>
                  <a:gd name="connsiteX0" fmla="*/ 0 w 1470138"/>
                  <a:gd name="connsiteY0" fmla="*/ 301073 h 505601"/>
                  <a:gd name="connsiteX1" fmla="*/ 407692 w 1470138"/>
                  <a:gd name="connsiteY1" fmla="*/ 330926 h 505601"/>
                  <a:gd name="connsiteX2" fmla="*/ 799578 w 1470138"/>
                  <a:gd name="connsiteY2" fmla="*/ 269967 h 505601"/>
                  <a:gd name="connsiteX3" fmla="*/ 1050874 w 1470138"/>
                  <a:gd name="connsiteY3" fmla="*/ 144318 h 505601"/>
                  <a:gd name="connsiteX4" fmla="*/ 1007332 w 1470138"/>
                  <a:gd name="connsiteY4" fmla="*/ 0 h 505601"/>
                  <a:gd name="connsiteX5" fmla="*/ 1470138 w 1470138"/>
                  <a:gd name="connsiteY5" fmla="*/ 27379 h 505601"/>
                  <a:gd name="connsiteX6" fmla="*/ 1233755 w 1470138"/>
                  <a:gd name="connsiteY6" fmla="*/ 464060 h 505601"/>
                  <a:gd name="connsiteX7" fmla="*/ 1164086 w 1470138"/>
                  <a:gd name="connsiteY7" fmla="*/ 371994 h 505601"/>
                  <a:gd name="connsiteX8" fmla="*/ 825703 w 1470138"/>
                  <a:gd name="connsiteY8" fmla="*/ 470263 h 505601"/>
                  <a:gd name="connsiteX9" fmla="*/ 459943 w 1470138"/>
                  <a:gd name="connsiteY9" fmla="*/ 505098 h 505601"/>
                  <a:gd name="connsiteX10" fmla="*/ 0 w 1470138"/>
                  <a:gd name="connsiteY10" fmla="*/ 441662 h 505601"/>
                  <a:gd name="connsiteX11" fmla="*/ 0 w 1470138"/>
                  <a:gd name="connsiteY11" fmla="*/ 301073 h 505601"/>
                  <a:gd name="connsiteX0" fmla="*/ 0 w 1470138"/>
                  <a:gd name="connsiteY0" fmla="*/ 301073 h 505601"/>
                  <a:gd name="connsiteX1" fmla="*/ 407692 w 1470138"/>
                  <a:gd name="connsiteY1" fmla="*/ 330926 h 505601"/>
                  <a:gd name="connsiteX2" fmla="*/ 816995 w 1470138"/>
                  <a:gd name="connsiteY2" fmla="*/ 278676 h 505601"/>
                  <a:gd name="connsiteX3" fmla="*/ 1050874 w 1470138"/>
                  <a:gd name="connsiteY3" fmla="*/ 144318 h 505601"/>
                  <a:gd name="connsiteX4" fmla="*/ 1007332 w 1470138"/>
                  <a:gd name="connsiteY4" fmla="*/ 0 h 505601"/>
                  <a:gd name="connsiteX5" fmla="*/ 1470138 w 1470138"/>
                  <a:gd name="connsiteY5" fmla="*/ 27379 h 505601"/>
                  <a:gd name="connsiteX6" fmla="*/ 1233755 w 1470138"/>
                  <a:gd name="connsiteY6" fmla="*/ 464060 h 505601"/>
                  <a:gd name="connsiteX7" fmla="*/ 1164086 w 1470138"/>
                  <a:gd name="connsiteY7" fmla="*/ 371994 h 505601"/>
                  <a:gd name="connsiteX8" fmla="*/ 825703 w 1470138"/>
                  <a:gd name="connsiteY8" fmla="*/ 470263 h 505601"/>
                  <a:gd name="connsiteX9" fmla="*/ 459943 w 1470138"/>
                  <a:gd name="connsiteY9" fmla="*/ 505098 h 505601"/>
                  <a:gd name="connsiteX10" fmla="*/ 0 w 1470138"/>
                  <a:gd name="connsiteY10" fmla="*/ 441662 h 505601"/>
                  <a:gd name="connsiteX11" fmla="*/ 0 w 1470138"/>
                  <a:gd name="connsiteY11" fmla="*/ 301073 h 505601"/>
                  <a:gd name="connsiteX0" fmla="*/ 0 w 1470138"/>
                  <a:gd name="connsiteY0" fmla="*/ 335907 h 505601"/>
                  <a:gd name="connsiteX1" fmla="*/ 407692 w 1470138"/>
                  <a:gd name="connsiteY1" fmla="*/ 330926 h 505601"/>
                  <a:gd name="connsiteX2" fmla="*/ 816995 w 1470138"/>
                  <a:gd name="connsiteY2" fmla="*/ 278676 h 505601"/>
                  <a:gd name="connsiteX3" fmla="*/ 1050874 w 1470138"/>
                  <a:gd name="connsiteY3" fmla="*/ 144318 h 505601"/>
                  <a:gd name="connsiteX4" fmla="*/ 1007332 w 1470138"/>
                  <a:gd name="connsiteY4" fmla="*/ 0 h 505601"/>
                  <a:gd name="connsiteX5" fmla="*/ 1470138 w 1470138"/>
                  <a:gd name="connsiteY5" fmla="*/ 27379 h 505601"/>
                  <a:gd name="connsiteX6" fmla="*/ 1233755 w 1470138"/>
                  <a:gd name="connsiteY6" fmla="*/ 464060 h 505601"/>
                  <a:gd name="connsiteX7" fmla="*/ 1164086 w 1470138"/>
                  <a:gd name="connsiteY7" fmla="*/ 371994 h 505601"/>
                  <a:gd name="connsiteX8" fmla="*/ 825703 w 1470138"/>
                  <a:gd name="connsiteY8" fmla="*/ 470263 h 505601"/>
                  <a:gd name="connsiteX9" fmla="*/ 459943 w 1470138"/>
                  <a:gd name="connsiteY9" fmla="*/ 505098 h 505601"/>
                  <a:gd name="connsiteX10" fmla="*/ 0 w 1470138"/>
                  <a:gd name="connsiteY10" fmla="*/ 441662 h 505601"/>
                  <a:gd name="connsiteX11" fmla="*/ 0 w 1470138"/>
                  <a:gd name="connsiteY11" fmla="*/ 335907 h 505601"/>
                  <a:gd name="connsiteX0" fmla="*/ 0 w 1470138"/>
                  <a:gd name="connsiteY0" fmla="*/ 335907 h 505601"/>
                  <a:gd name="connsiteX1" fmla="*/ 407692 w 1470138"/>
                  <a:gd name="connsiteY1" fmla="*/ 330926 h 505601"/>
                  <a:gd name="connsiteX2" fmla="*/ 816995 w 1470138"/>
                  <a:gd name="connsiteY2" fmla="*/ 278676 h 505601"/>
                  <a:gd name="connsiteX3" fmla="*/ 1050874 w 1470138"/>
                  <a:gd name="connsiteY3" fmla="*/ 144318 h 505601"/>
                  <a:gd name="connsiteX4" fmla="*/ 1007332 w 1470138"/>
                  <a:gd name="connsiteY4" fmla="*/ 0 h 505601"/>
                  <a:gd name="connsiteX5" fmla="*/ 1470138 w 1470138"/>
                  <a:gd name="connsiteY5" fmla="*/ 27379 h 505601"/>
                  <a:gd name="connsiteX6" fmla="*/ 1233755 w 1470138"/>
                  <a:gd name="connsiteY6" fmla="*/ 464060 h 505601"/>
                  <a:gd name="connsiteX7" fmla="*/ 1164086 w 1470138"/>
                  <a:gd name="connsiteY7" fmla="*/ 371994 h 505601"/>
                  <a:gd name="connsiteX8" fmla="*/ 825703 w 1470138"/>
                  <a:gd name="connsiteY8" fmla="*/ 470263 h 505601"/>
                  <a:gd name="connsiteX9" fmla="*/ 459943 w 1470138"/>
                  <a:gd name="connsiteY9" fmla="*/ 505098 h 505601"/>
                  <a:gd name="connsiteX10" fmla="*/ 0 w 1470138"/>
                  <a:gd name="connsiteY10" fmla="*/ 493913 h 505601"/>
                  <a:gd name="connsiteX11" fmla="*/ 0 w 1470138"/>
                  <a:gd name="connsiteY11" fmla="*/ 335907 h 505601"/>
                  <a:gd name="connsiteX0" fmla="*/ 0 w 1470138"/>
                  <a:gd name="connsiteY0" fmla="*/ 362033 h 531727"/>
                  <a:gd name="connsiteX1" fmla="*/ 407692 w 1470138"/>
                  <a:gd name="connsiteY1" fmla="*/ 357052 h 531727"/>
                  <a:gd name="connsiteX2" fmla="*/ 816995 w 1470138"/>
                  <a:gd name="connsiteY2" fmla="*/ 304802 h 531727"/>
                  <a:gd name="connsiteX3" fmla="*/ 1050874 w 1470138"/>
                  <a:gd name="connsiteY3" fmla="*/ 170444 h 531727"/>
                  <a:gd name="connsiteX4" fmla="*/ 972498 w 1470138"/>
                  <a:gd name="connsiteY4" fmla="*/ 0 h 531727"/>
                  <a:gd name="connsiteX5" fmla="*/ 1470138 w 1470138"/>
                  <a:gd name="connsiteY5" fmla="*/ 53505 h 531727"/>
                  <a:gd name="connsiteX6" fmla="*/ 1233755 w 1470138"/>
                  <a:gd name="connsiteY6" fmla="*/ 490186 h 531727"/>
                  <a:gd name="connsiteX7" fmla="*/ 1164086 w 1470138"/>
                  <a:gd name="connsiteY7" fmla="*/ 398120 h 531727"/>
                  <a:gd name="connsiteX8" fmla="*/ 825703 w 1470138"/>
                  <a:gd name="connsiteY8" fmla="*/ 496389 h 531727"/>
                  <a:gd name="connsiteX9" fmla="*/ 459943 w 1470138"/>
                  <a:gd name="connsiteY9" fmla="*/ 531224 h 531727"/>
                  <a:gd name="connsiteX10" fmla="*/ 0 w 1470138"/>
                  <a:gd name="connsiteY10" fmla="*/ 520039 h 531727"/>
                  <a:gd name="connsiteX11" fmla="*/ 0 w 1470138"/>
                  <a:gd name="connsiteY11" fmla="*/ 362033 h 531727"/>
                  <a:gd name="connsiteX0" fmla="*/ 0 w 1522390"/>
                  <a:gd name="connsiteY0" fmla="*/ 369488 h 539182"/>
                  <a:gd name="connsiteX1" fmla="*/ 407692 w 1522390"/>
                  <a:gd name="connsiteY1" fmla="*/ 364507 h 539182"/>
                  <a:gd name="connsiteX2" fmla="*/ 816995 w 1522390"/>
                  <a:gd name="connsiteY2" fmla="*/ 312257 h 539182"/>
                  <a:gd name="connsiteX3" fmla="*/ 1050874 w 1522390"/>
                  <a:gd name="connsiteY3" fmla="*/ 177899 h 539182"/>
                  <a:gd name="connsiteX4" fmla="*/ 972498 w 1522390"/>
                  <a:gd name="connsiteY4" fmla="*/ 7455 h 539182"/>
                  <a:gd name="connsiteX5" fmla="*/ 1522390 w 1522390"/>
                  <a:gd name="connsiteY5" fmla="*/ 0 h 539182"/>
                  <a:gd name="connsiteX6" fmla="*/ 1233755 w 1522390"/>
                  <a:gd name="connsiteY6" fmla="*/ 497641 h 539182"/>
                  <a:gd name="connsiteX7" fmla="*/ 1164086 w 1522390"/>
                  <a:gd name="connsiteY7" fmla="*/ 405575 h 539182"/>
                  <a:gd name="connsiteX8" fmla="*/ 825703 w 1522390"/>
                  <a:gd name="connsiteY8" fmla="*/ 503844 h 539182"/>
                  <a:gd name="connsiteX9" fmla="*/ 459943 w 1522390"/>
                  <a:gd name="connsiteY9" fmla="*/ 538679 h 539182"/>
                  <a:gd name="connsiteX10" fmla="*/ 0 w 1522390"/>
                  <a:gd name="connsiteY10" fmla="*/ 527494 h 539182"/>
                  <a:gd name="connsiteX11" fmla="*/ 0 w 1522390"/>
                  <a:gd name="connsiteY11" fmla="*/ 369488 h 539182"/>
                  <a:gd name="connsiteX0" fmla="*/ 0 w 1522390"/>
                  <a:gd name="connsiteY0" fmla="*/ 369488 h 541183"/>
                  <a:gd name="connsiteX1" fmla="*/ 407692 w 1522390"/>
                  <a:gd name="connsiteY1" fmla="*/ 364507 h 541183"/>
                  <a:gd name="connsiteX2" fmla="*/ 816995 w 1522390"/>
                  <a:gd name="connsiteY2" fmla="*/ 312257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12257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92934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92934 h 541183"/>
                  <a:gd name="connsiteX0" fmla="*/ 3907 w 1526297"/>
                  <a:gd name="connsiteY0" fmla="*/ 392934 h 562663"/>
                  <a:gd name="connsiteX1" fmla="*/ 411599 w 1526297"/>
                  <a:gd name="connsiteY1" fmla="*/ 364507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392934 h 562663"/>
                  <a:gd name="connsiteX0" fmla="*/ 3907 w 1526297"/>
                  <a:gd name="connsiteY0" fmla="*/ 443734 h 562663"/>
                  <a:gd name="connsiteX1" fmla="*/ 411599 w 1526297"/>
                  <a:gd name="connsiteY1" fmla="*/ 364507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01363 w 1526297"/>
                  <a:gd name="connsiteY2" fmla="*/ 300533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797455 w 1526297"/>
                  <a:gd name="connsiteY2" fmla="*/ 280994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797455 w 1526297"/>
                  <a:gd name="connsiteY2" fmla="*/ 280994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82202"/>
                  <a:gd name="connsiteX1" fmla="*/ 411599 w 1526297"/>
                  <a:gd name="connsiteY1" fmla="*/ 376230 h 582202"/>
                  <a:gd name="connsiteX2" fmla="*/ 797455 w 1526297"/>
                  <a:gd name="connsiteY2" fmla="*/ 280994 h 582202"/>
                  <a:gd name="connsiteX3" fmla="*/ 1054781 w 1526297"/>
                  <a:gd name="connsiteY3" fmla="*/ 177899 h 582202"/>
                  <a:gd name="connsiteX4" fmla="*/ 976405 w 1526297"/>
                  <a:gd name="connsiteY4" fmla="*/ 7455 h 582202"/>
                  <a:gd name="connsiteX5" fmla="*/ 1526297 w 1526297"/>
                  <a:gd name="connsiteY5" fmla="*/ 0 h 582202"/>
                  <a:gd name="connsiteX6" fmla="*/ 1272497 w 1526297"/>
                  <a:gd name="connsiteY6" fmla="*/ 541183 h 582202"/>
                  <a:gd name="connsiteX7" fmla="*/ 1167993 w 1526297"/>
                  <a:gd name="connsiteY7" fmla="*/ 405575 h 582202"/>
                  <a:gd name="connsiteX8" fmla="*/ 829610 w 1526297"/>
                  <a:gd name="connsiteY8" fmla="*/ 503844 h 582202"/>
                  <a:gd name="connsiteX9" fmla="*/ 463850 w 1526297"/>
                  <a:gd name="connsiteY9" fmla="*/ 558217 h 582202"/>
                  <a:gd name="connsiteX10" fmla="*/ 0 w 1526297"/>
                  <a:gd name="connsiteY10" fmla="*/ 582202 h 582202"/>
                  <a:gd name="connsiteX11" fmla="*/ 3907 w 1526297"/>
                  <a:gd name="connsiteY11" fmla="*/ 443734 h 582202"/>
                  <a:gd name="connsiteX0" fmla="*/ 3907 w 1526297"/>
                  <a:gd name="connsiteY0" fmla="*/ 443734 h 582202"/>
                  <a:gd name="connsiteX1" fmla="*/ 411599 w 1526297"/>
                  <a:gd name="connsiteY1" fmla="*/ 376230 h 582202"/>
                  <a:gd name="connsiteX2" fmla="*/ 797455 w 1526297"/>
                  <a:gd name="connsiteY2" fmla="*/ 280994 h 582202"/>
                  <a:gd name="connsiteX3" fmla="*/ 1054781 w 1526297"/>
                  <a:gd name="connsiteY3" fmla="*/ 177899 h 582202"/>
                  <a:gd name="connsiteX4" fmla="*/ 976405 w 1526297"/>
                  <a:gd name="connsiteY4" fmla="*/ 7455 h 582202"/>
                  <a:gd name="connsiteX5" fmla="*/ 1526297 w 1526297"/>
                  <a:gd name="connsiteY5" fmla="*/ 0 h 582202"/>
                  <a:gd name="connsiteX6" fmla="*/ 1272497 w 1526297"/>
                  <a:gd name="connsiteY6" fmla="*/ 541183 h 582202"/>
                  <a:gd name="connsiteX7" fmla="*/ 1167993 w 1526297"/>
                  <a:gd name="connsiteY7" fmla="*/ 405575 h 582202"/>
                  <a:gd name="connsiteX8" fmla="*/ 829610 w 1526297"/>
                  <a:gd name="connsiteY8" fmla="*/ 503844 h 582202"/>
                  <a:gd name="connsiteX9" fmla="*/ 463850 w 1526297"/>
                  <a:gd name="connsiteY9" fmla="*/ 558217 h 582202"/>
                  <a:gd name="connsiteX10" fmla="*/ 0 w 1526297"/>
                  <a:gd name="connsiteY10" fmla="*/ 582202 h 582202"/>
                  <a:gd name="connsiteX11" fmla="*/ 3907 w 1526297"/>
                  <a:gd name="connsiteY11" fmla="*/ 443734 h 582202"/>
                  <a:gd name="connsiteX0" fmla="*/ 3907 w 1526297"/>
                  <a:gd name="connsiteY0" fmla="*/ 443734 h 582202"/>
                  <a:gd name="connsiteX1" fmla="*/ 411599 w 1526297"/>
                  <a:gd name="connsiteY1" fmla="*/ 376230 h 582202"/>
                  <a:gd name="connsiteX2" fmla="*/ 797455 w 1526297"/>
                  <a:gd name="connsiteY2" fmla="*/ 280994 h 582202"/>
                  <a:gd name="connsiteX3" fmla="*/ 1054781 w 1526297"/>
                  <a:gd name="connsiteY3" fmla="*/ 177899 h 582202"/>
                  <a:gd name="connsiteX4" fmla="*/ 976405 w 1526297"/>
                  <a:gd name="connsiteY4" fmla="*/ 7455 h 582202"/>
                  <a:gd name="connsiteX5" fmla="*/ 1526297 w 1526297"/>
                  <a:gd name="connsiteY5" fmla="*/ 0 h 582202"/>
                  <a:gd name="connsiteX6" fmla="*/ 1272497 w 1526297"/>
                  <a:gd name="connsiteY6" fmla="*/ 541183 h 582202"/>
                  <a:gd name="connsiteX7" fmla="*/ 1167993 w 1526297"/>
                  <a:gd name="connsiteY7" fmla="*/ 405575 h 582202"/>
                  <a:gd name="connsiteX8" fmla="*/ 829610 w 1526297"/>
                  <a:gd name="connsiteY8" fmla="*/ 503844 h 582202"/>
                  <a:gd name="connsiteX9" fmla="*/ 463850 w 1526297"/>
                  <a:gd name="connsiteY9" fmla="*/ 558217 h 582202"/>
                  <a:gd name="connsiteX10" fmla="*/ 0 w 1526297"/>
                  <a:gd name="connsiteY10" fmla="*/ 582202 h 582202"/>
                  <a:gd name="connsiteX11" fmla="*/ 3907 w 1526297"/>
                  <a:gd name="connsiteY11" fmla="*/ 443734 h 582202"/>
                  <a:gd name="connsiteX0" fmla="*/ 3907 w 1526297"/>
                  <a:gd name="connsiteY0" fmla="*/ 443734 h 582202"/>
                  <a:gd name="connsiteX1" fmla="*/ 411599 w 1526297"/>
                  <a:gd name="connsiteY1" fmla="*/ 376230 h 582202"/>
                  <a:gd name="connsiteX2" fmla="*/ 797455 w 1526297"/>
                  <a:gd name="connsiteY2" fmla="*/ 280994 h 582202"/>
                  <a:gd name="connsiteX3" fmla="*/ 1054781 w 1526297"/>
                  <a:gd name="connsiteY3" fmla="*/ 177899 h 582202"/>
                  <a:gd name="connsiteX4" fmla="*/ 976405 w 1526297"/>
                  <a:gd name="connsiteY4" fmla="*/ 7455 h 582202"/>
                  <a:gd name="connsiteX5" fmla="*/ 1526297 w 1526297"/>
                  <a:gd name="connsiteY5" fmla="*/ 0 h 582202"/>
                  <a:gd name="connsiteX6" fmla="*/ 1272497 w 1526297"/>
                  <a:gd name="connsiteY6" fmla="*/ 541183 h 582202"/>
                  <a:gd name="connsiteX7" fmla="*/ 1167993 w 1526297"/>
                  <a:gd name="connsiteY7" fmla="*/ 405575 h 582202"/>
                  <a:gd name="connsiteX8" fmla="*/ 829610 w 1526297"/>
                  <a:gd name="connsiteY8" fmla="*/ 503844 h 582202"/>
                  <a:gd name="connsiteX9" fmla="*/ 463850 w 1526297"/>
                  <a:gd name="connsiteY9" fmla="*/ 558217 h 582202"/>
                  <a:gd name="connsiteX10" fmla="*/ 0 w 1526297"/>
                  <a:gd name="connsiteY10" fmla="*/ 582202 h 582202"/>
                  <a:gd name="connsiteX11" fmla="*/ 3907 w 1526297"/>
                  <a:gd name="connsiteY11" fmla="*/ 443734 h 58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297" h="582202">
                    <a:moveTo>
                      <a:pt x="3907" y="443734"/>
                    </a:moveTo>
                    <a:cubicBezTo>
                      <a:pt x="133999" y="436268"/>
                      <a:pt x="285415" y="407142"/>
                      <a:pt x="411599" y="376230"/>
                    </a:cubicBezTo>
                    <a:lnTo>
                      <a:pt x="797455" y="280994"/>
                    </a:lnTo>
                    <a:lnTo>
                      <a:pt x="1054781" y="177899"/>
                    </a:lnTo>
                    <a:lnTo>
                      <a:pt x="976405" y="7455"/>
                    </a:lnTo>
                    <a:lnTo>
                      <a:pt x="1526297" y="0"/>
                    </a:lnTo>
                    <a:lnTo>
                      <a:pt x="1272497" y="541183"/>
                    </a:lnTo>
                    <a:lnTo>
                      <a:pt x="1167993" y="405575"/>
                    </a:lnTo>
                    <a:cubicBezTo>
                      <a:pt x="1058213" y="434758"/>
                      <a:pt x="998006" y="447307"/>
                      <a:pt x="829610" y="503844"/>
                    </a:cubicBezTo>
                    <a:cubicBezTo>
                      <a:pt x="706686" y="529299"/>
                      <a:pt x="598498" y="540576"/>
                      <a:pt x="463850" y="558217"/>
                    </a:cubicBezTo>
                    <a:cubicBezTo>
                      <a:pt x="301418" y="574028"/>
                      <a:pt x="154617" y="574207"/>
                      <a:pt x="0" y="582202"/>
                    </a:cubicBezTo>
                    <a:cubicBezTo>
                      <a:pt x="1302" y="525626"/>
                      <a:pt x="2605" y="500310"/>
                      <a:pt x="3907" y="443734"/>
                    </a:cubicBezTo>
                    <a:close/>
                  </a:path>
                </a:pathLst>
              </a:custGeom>
              <a:solidFill>
                <a:srgbClr val="ACA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0">
                <a:extLst>
                  <a:ext uri="{FF2B5EF4-FFF2-40B4-BE49-F238E27FC236}">
                    <a16:creationId xmlns:a16="http://schemas.microsoft.com/office/drawing/2014/main" id="{B176017A-B8D5-46F2-AD8B-B3AB5DF2C275}"/>
                  </a:ext>
                </a:extLst>
              </p:cNvPr>
              <p:cNvSpPr/>
              <p:nvPr/>
            </p:nvSpPr>
            <p:spPr>
              <a:xfrm>
                <a:off x="5310433" y="6023115"/>
                <a:ext cx="1660224" cy="632402"/>
              </a:xfrm>
              <a:custGeom>
                <a:avLst/>
                <a:gdLst>
                  <a:gd name="connsiteX0" fmla="*/ 0 w 1226298"/>
                  <a:gd name="connsiteY0" fmla="*/ 83358 h 333431"/>
                  <a:gd name="connsiteX1" fmla="*/ 1059583 w 1226298"/>
                  <a:gd name="connsiteY1" fmla="*/ 83358 h 333431"/>
                  <a:gd name="connsiteX2" fmla="*/ 1059583 w 1226298"/>
                  <a:gd name="connsiteY2" fmla="*/ 0 h 333431"/>
                  <a:gd name="connsiteX3" fmla="*/ 1226298 w 1226298"/>
                  <a:gd name="connsiteY3" fmla="*/ 166716 h 333431"/>
                  <a:gd name="connsiteX4" fmla="*/ 1059583 w 1226298"/>
                  <a:gd name="connsiteY4" fmla="*/ 333431 h 333431"/>
                  <a:gd name="connsiteX5" fmla="*/ 1059583 w 1226298"/>
                  <a:gd name="connsiteY5" fmla="*/ 250073 h 333431"/>
                  <a:gd name="connsiteX6" fmla="*/ 0 w 1226298"/>
                  <a:gd name="connsiteY6" fmla="*/ 250073 h 333431"/>
                  <a:gd name="connsiteX7" fmla="*/ 0 w 1226298"/>
                  <a:gd name="connsiteY7" fmla="*/ 83358 h 333431"/>
                  <a:gd name="connsiteX0" fmla="*/ 0 w 1452721"/>
                  <a:gd name="connsiteY0" fmla="*/ 186608 h 436681"/>
                  <a:gd name="connsiteX1" fmla="*/ 1059583 w 1452721"/>
                  <a:gd name="connsiteY1" fmla="*/ 186608 h 436681"/>
                  <a:gd name="connsiteX2" fmla="*/ 1059583 w 1452721"/>
                  <a:gd name="connsiteY2" fmla="*/ 103250 h 436681"/>
                  <a:gd name="connsiteX3" fmla="*/ 1452721 w 1452721"/>
                  <a:gd name="connsiteY3" fmla="*/ 0 h 436681"/>
                  <a:gd name="connsiteX4" fmla="*/ 1059583 w 1452721"/>
                  <a:gd name="connsiteY4" fmla="*/ 436681 h 436681"/>
                  <a:gd name="connsiteX5" fmla="*/ 1059583 w 1452721"/>
                  <a:gd name="connsiteY5" fmla="*/ 353323 h 436681"/>
                  <a:gd name="connsiteX6" fmla="*/ 0 w 1452721"/>
                  <a:gd name="connsiteY6" fmla="*/ 353323 h 436681"/>
                  <a:gd name="connsiteX7" fmla="*/ 0 w 1452721"/>
                  <a:gd name="connsiteY7" fmla="*/ 186608 h 436681"/>
                  <a:gd name="connsiteX0" fmla="*/ 0 w 1452721"/>
                  <a:gd name="connsiteY0" fmla="*/ 186608 h 436681"/>
                  <a:gd name="connsiteX1" fmla="*/ 1059583 w 1452721"/>
                  <a:gd name="connsiteY1" fmla="*/ 186608 h 436681"/>
                  <a:gd name="connsiteX2" fmla="*/ 1059583 w 1452721"/>
                  <a:gd name="connsiteY2" fmla="*/ 103250 h 436681"/>
                  <a:gd name="connsiteX3" fmla="*/ 1452721 w 1452721"/>
                  <a:gd name="connsiteY3" fmla="*/ 0 h 436681"/>
                  <a:gd name="connsiteX4" fmla="*/ 1216338 w 1452721"/>
                  <a:gd name="connsiteY4" fmla="*/ 436681 h 436681"/>
                  <a:gd name="connsiteX5" fmla="*/ 1059583 w 1452721"/>
                  <a:gd name="connsiteY5" fmla="*/ 353323 h 436681"/>
                  <a:gd name="connsiteX6" fmla="*/ 0 w 1452721"/>
                  <a:gd name="connsiteY6" fmla="*/ 353323 h 436681"/>
                  <a:gd name="connsiteX7" fmla="*/ 0 w 1452721"/>
                  <a:gd name="connsiteY7" fmla="*/ 186608 h 436681"/>
                  <a:gd name="connsiteX0" fmla="*/ 0 w 1452721"/>
                  <a:gd name="connsiteY0" fmla="*/ 186608 h 436681"/>
                  <a:gd name="connsiteX1" fmla="*/ 1059583 w 1452721"/>
                  <a:gd name="connsiteY1" fmla="*/ 186608 h 436681"/>
                  <a:gd name="connsiteX2" fmla="*/ 1059583 w 1452721"/>
                  <a:gd name="connsiteY2" fmla="*/ 103250 h 436681"/>
                  <a:gd name="connsiteX3" fmla="*/ 1452721 w 1452721"/>
                  <a:gd name="connsiteY3" fmla="*/ 0 h 436681"/>
                  <a:gd name="connsiteX4" fmla="*/ 1216338 w 1452721"/>
                  <a:gd name="connsiteY4" fmla="*/ 436681 h 436681"/>
                  <a:gd name="connsiteX5" fmla="*/ 1146669 w 1452721"/>
                  <a:gd name="connsiteY5" fmla="*/ 344615 h 436681"/>
                  <a:gd name="connsiteX6" fmla="*/ 0 w 1452721"/>
                  <a:gd name="connsiteY6" fmla="*/ 353323 h 436681"/>
                  <a:gd name="connsiteX7" fmla="*/ 0 w 1452721"/>
                  <a:gd name="connsiteY7" fmla="*/ 186608 h 436681"/>
                  <a:gd name="connsiteX0" fmla="*/ 0 w 1452721"/>
                  <a:gd name="connsiteY0" fmla="*/ 186608 h 442915"/>
                  <a:gd name="connsiteX1" fmla="*/ 1059583 w 1452721"/>
                  <a:gd name="connsiteY1" fmla="*/ 186608 h 442915"/>
                  <a:gd name="connsiteX2" fmla="*/ 1059583 w 1452721"/>
                  <a:gd name="connsiteY2" fmla="*/ 103250 h 442915"/>
                  <a:gd name="connsiteX3" fmla="*/ 1452721 w 1452721"/>
                  <a:gd name="connsiteY3" fmla="*/ 0 h 442915"/>
                  <a:gd name="connsiteX4" fmla="*/ 1216338 w 1452721"/>
                  <a:gd name="connsiteY4" fmla="*/ 436681 h 442915"/>
                  <a:gd name="connsiteX5" fmla="*/ 1146669 w 1452721"/>
                  <a:gd name="connsiteY5" fmla="*/ 344615 h 442915"/>
                  <a:gd name="connsiteX6" fmla="*/ 808286 w 1452721"/>
                  <a:gd name="connsiteY6" fmla="*/ 442884 h 442915"/>
                  <a:gd name="connsiteX7" fmla="*/ 0 w 1452721"/>
                  <a:gd name="connsiteY7" fmla="*/ 353323 h 442915"/>
                  <a:gd name="connsiteX8" fmla="*/ 0 w 1452721"/>
                  <a:gd name="connsiteY8" fmla="*/ 186608 h 442915"/>
                  <a:gd name="connsiteX0" fmla="*/ 0 w 1452721"/>
                  <a:gd name="connsiteY0" fmla="*/ 186608 h 442915"/>
                  <a:gd name="connsiteX1" fmla="*/ 764744 w 1452721"/>
                  <a:gd name="connsiteY1" fmla="*/ 277422 h 442915"/>
                  <a:gd name="connsiteX2" fmla="*/ 1059583 w 1452721"/>
                  <a:gd name="connsiteY2" fmla="*/ 186608 h 442915"/>
                  <a:gd name="connsiteX3" fmla="*/ 1059583 w 1452721"/>
                  <a:gd name="connsiteY3" fmla="*/ 103250 h 442915"/>
                  <a:gd name="connsiteX4" fmla="*/ 1452721 w 1452721"/>
                  <a:gd name="connsiteY4" fmla="*/ 0 h 442915"/>
                  <a:gd name="connsiteX5" fmla="*/ 1216338 w 1452721"/>
                  <a:gd name="connsiteY5" fmla="*/ 436681 h 442915"/>
                  <a:gd name="connsiteX6" fmla="*/ 1146669 w 1452721"/>
                  <a:gd name="connsiteY6" fmla="*/ 344615 h 442915"/>
                  <a:gd name="connsiteX7" fmla="*/ 808286 w 1452721"/>
                  <a:gd name="connsiteY7" fmla="*/ 442884 h 442915"/>
                  <a:gd name="connsiteX8" fmla="*/ 0 w 1452721"/>
                  <a:gd name="connsiteY8" fmla="*/ 353323 h 442915"/>
                  <a:gd name="connsiteX9" fmla="*/ 0 w 1452721"/>
                  <a:gd name="connsiteY9" fmla="*/ 186608 h 442915"/>
                  <a:gd name="connsiteX0" fmla="*/ 17417 w 1470138"/>
                  <a:gd name="connsiteY0" fmla="*/ 186608 h 442915"/>
                  <a:gd name="connsiteX1" fmla="*/ 782161 w 1470138"/>
                  <a:gd name="connsiteY1" fmla="*/ 277422 h 442915"/>
                  <a:gd name="connsiteX2" fmla="*/ 1077000 w 1470138"/>
                  <a:gd name="connsiteY2" fmla="*/ 186608 h 442915"/>
                  <a:gd name="connsiteX3" fmla="*/ 1077000 w 1470138"/>
                  <a:gd name="connsiteY3" fmla="*/ 103250 h 442915"/>
                  <a:gd name="connsiteX4" fmla="*/ 1470138 w 1470138"/>
                  <a:gd name="connsiteY4" fmla="*/ 0 h 442915"/>
                  <a:gd name="connsiteX5" fmla="*/ 1233755 w 1470138"/>
                  <a:gd name="connsiteY5" fmla="*/ 436681 h 442915"/>
                  <a:gd name="connsiteX6" fmla="*/ 1164086 w 1470138"/>
                  <a:gd name="connsiteY6" fmla="*/ 344615 h 442915"/>
                  <a:gd name="connsiteX7" fmla="*/ 825703 w 1470138"/>
                  <a:gd name="connsiteY7" fmla="*/ 442884 h 442915"/>
                  <a:gd name="connsiteX8" fmla="*/ 0 w 1470138"/>
                  <a:gd name="connsiteY8" fmla="*/ 414283 h 442915"/>
                  <a:gd name="connsiteX9" fmla="*/ 17417 w 1470138"/>
                  <a:gd name="connsiteY9" fmla="*/ 186608 h 442915"/>
                  <a:gd name="connsiteX0" fmla="*/ 0 w 1470138"/>
                  <a:gd name="connsiteY0" fmla="*/ 273694 h 442915"/>
                  <a:gd name="connsiteX1" fmla="*/ 782161 w 1470138"/>
                  <a:gd name="connsiteY1" fmla="*/ 277422 h 442915"/>
                  <a:gd name="connsiteX2" fmla="*/ 1077000 w 1470138"/>
                  <a:gd name="connsiteY2" fmla="*/ 186608 h 442915"/>
                  <a:gd name="connsiteX3" fmla="*/ 1077000 w 1470138"/>
                  <a:gd name="connsiteY3" fmla="*/ 103250 h 442915"/>
                  <a:gd name="connsiteX4" fmla="*/ 1470138 w 1470138"/>
                  <a:gd name="connsiteY4" fmla="*/ 0 h 442915"/>
                  <a:gd name="connsiteX5" fmla="*/ 1233755 w 1470138"/>
                  <a:gd name="connsiteY5" fmla="*/ 436681 h 442915"/>
                  <a:gd name="connsiteX6" fmla="*/ 1164086 w 1470138"/>
                  <a:gd name="connsiteY6" fmla="*/ 344615 h 442915"/>
                  <a:gd name="connsiteX7" fmla="*/ 825703 w 1470138"/>
                  <a:gd name="connsiteY7" fmla="*/ 442884 h 442915"/>
                  <a:gd name="connsiteX8" fmla="*/ 0 w 1470138"/>
                  <a:gd name="connsiteY8" fmla="*/ 414283 h 442915"/>
                  <a:gd name="connsiteX9" fmla="*/ 0 w 1470138"/>
                  <a:gd name="connsiteY9" fmla="*/ 273694 h 442915"/>
                  <a:gd name="connsiteX0" fmla="*/ 0 w 1470138"/>
                  <a:gd name="connsiteY0" fmla="*/ 273694 h 442915"/>
                  <a:gd name="connsiteX1" fmla="*/ 799578 w 1470138"/>
                  <a:gd name="connsiteY1" fmla="*/ 242588 h 442915"/>
                  <a:gd name="connsiteX2" fmla="*/ 1077000 w 1470138"/>
                  <a:gd name="connsiteY2" fmla="*/ 186608 h 442915"/>
                  <a:gd name="connsiteX3" fmla="*/ 1077000 w 1470138"/>
                  <a:gd name="connsiteY3" fmla="*/ 103250 h 442915"/>
                  <a:gd name="connsiteX4" fmla="*/ 1470138 w 1470138"/>
                  <a:gd name="connsiteY4" fmla="*/ 0 h 442915"/>
                  <a:gd name="connsiteX5" fmla="*/ 1233755 w 1470138"/>
                  <a:gd name="connsiteY5" fmla="*/ 436681 h 442915"/>
                  <a:gd name="connsiteX6" fmla="*/ 1164086 w 1470138"/>
                  <a:gd name="connsiteY6" fmla="*/ 344615 h 442915"/>
                  <a:gd name="connsiteX7" fmla="*/ 825703 w 1470138"/>
                  <a:gd name="connsiteY7" fmla="*/ 442884 h 442915"/>
                  <a:gd name="connsiteX8" fmla="*/ 0 w 1470138"/>
                  <a:gd name="connsiteY8" fmla="*/ 414283 h 442915"/>
                  <a:gd name="connsiteX9" fmla="*/ 0 w 1470138"/>
                  <a:gd name="connsiteY9" fmla="*/ 273694 h 442915"/>
                  <a:gd name="connsiteX0" fmla="*/ 0 w 1470138"/>
                  <a:gd name="connsiteY0" fmla="*/ 301073 h 470294"/>
                  <a:gd name="connsiteX1" fmla="*/ 799578 w 1470138"/>
                  <a:gd name="connsiteY1" fmla="*/ 269967 h 470294"/>
                  <a:gd name="connsiteX2" fmla="*/ 1077000 w 1470138"/>
                  <a:gd name="connsiteY2" fmla="*/ 213987 h 470294"/>
                  <a:gd name="connsiteX3" fmla="*/ 1007332 w 1470138"/>
                  <a:gd name="connsiteY3" fmla="*/ 0 h 470294"/>
                  <a:gd name="connsiteX4" fmla="*/ 1470138 w 1470138"/>
                  <a:gd name="connsiteY4" fmla="*/ 27379 h 470294"/>
                  <a:gd name="connsiteX5" fmla="*/ 1233755 w 1470138"/>
                  <a:gd name="connsiteY5" fmla="*/ 464060 h 470294"/>
                  <a:gd name="connsiteX6" fmla="*/ 1164086 w 1470138"/>
                  <a:gd name="connsiteY6" fmla="*/ 371994 h 470294"/>
                  <a:gd name="connsiteX7" fmla="*/ 825703 w 1470138"/>
                  <a:gd name="connsiteY7" fmla="*/ 470263 h 470294"/>
                  <a:gd name="connsiteX8" fmla="*/ 0 w 1470138"/>
                  <a:gd name="connsiteY8" fmla="*/ 441662 h 470294"/>
                  <a:gd name="connsiteX9" fmla="*/ 0 w 1470138"/>
                  <a:gd name="connsiteY9" fmla="*/ 301073 h 470294"/>
                  <a:gd name="connsiteX0" fmla="*/ 0 w 1470138"/>
                  <a:gd name="connsiteY0" fmla="*/ 301073 h 470294"/>
                  <a:gd name="connsiteX1" fmla="*/ 799578 w 1470138"/>
                  <a:gd name="connsiteY1" fmla="*/ 269967 h 470294"/>
                  <a:gd name="connsiteX2" fmla="*/ 1050874 w 1470138"/>
                  <a:gd name="connsiteY2" fmla="*/ 144318 h 470294"/>
                  <a:gd name="connsiteX3" fmla="*/ 1007332 w 1470138"/>
                  <a:gd name="connsiteY3" fmla="*/ 0 h 470294"/>
                  <a:gd name="connsiteX4" fmla="*/ 1470138 w 1470138"/>
                  <a:gd name="connsiteY4" fmla="*/ 27379 h 470294"/>
                  <a:gd name="connsiteX5" fmla="*/ 1233755 w 1470138"/>
                  <a:gd name="connsiteY5" fmla="*/ 464060 h 470294"/>
                  <a:gd name="connsiteX6" fmla="*/ 1164086 w 1470138"/>
                  <a:gd name="connsiteY6" fmla="*/ 371994 h 470294"/>
                  <a:gd name="connsiteX7" fmla="*/ 825703 w 1470138"/>
                  <a:gd name="connsiteY7" fmla="*/ 470263 h 470294"/>
                  <a:gd name="connsiteX8" fmla="*/ 0 w 1470138"/>
                  <a:gd name="connsiteY8" fmla="*/ 441662 h 470294"/>
                  <a:gd name="connsiteX9" fmla="*/ 0 w 1470138"/>
                  <a:gd name="connsiteY9" fmla="*/ 301073 h 470294"/>
                  <a:gd name="connsiteX0" fmla="*/ 0 w 1470138"/>
                  <a:gd name="connsiteY0" fmla="*/ 301073 h 505601"/>
                  <a:gd name="connsiteX1" fmla="*/ 799578 w 1470138"/>
                  <a:gd name="connsiteY1" fmla="*/ 269967 h 505601"/>
                  <a:gd name="connsiteX2" fmla="*/ 1050874 w 1470138"/>
                  <a:gd name="connsiteY2" fmla="*/ 144318 h 505601"/>
                  <a:gd name="connsiteX3" fmla="*/ 1007332 w 1470138"/>
                  <a:gd name="connsiteY3" fmla="*/ 0 h 505601"/>
                  <a:gd name="connsiteX4" fmla="*/ 1470138 w 1470138"/>
                  <a:gd name="connsiteY4" fmla="*/ 27379 h 505601"/>
                  <a:gd name="connsiteX5" fmla="*/ 1233755 w 1470138"/>
                  <a:gd name="connsiteY5" fmla="*/ 464060 h 505601"/>
                  <a:gd name="connsiteX6" fmla="*/ 1164086 w 1470138"/>
                  <a:gd name="connsiteY6" fmla="*/ 371994 h 505601"/>
                  <a:gd name="connsiteX7" fmla="*/ 825703 w 1470138"/>
                  <a:gd name="connsiteY7" fmla="*/ 470263 h 505601"/>
                  <a:gd name="connsiteX8" fmla="*/ 459943 w 1470138"/>
                  <a:gd name="connsiteY8" fmla="*/ 505098 h 505601"/>
                  <a:gd name="connsiteX9" fmla="*/ 0 w 1470138"/>
                  <a:gd name="connsiteY9" fmla="*/ 441662 h 505601"/>
                  <a:gd name="connsiteX10" fmla="*/ 0 w 1470138"/>
                  <a:gd name="connsiteY10" fmla="*/ 301073 h 505601"/>
                  <a:gd name="connsiteX0" fmla="*/ 0 w 1470138"/>
                  <a:gd name="connsiteY0" fmla="*/ 301073 h 505601"/>
                  <a:gd name="connsiteX1" fmla="*/ 407692 w 1470138"/>
                  <a:gd name="connsiteY1" fmla="*/ 330926 h 505601"/>
                  <a:gd name="connsiteX2" fmla="*/ 799578 w 1470138"/>
                  <a:gd name="connsiteY2" fmla="*/ 269967 h 505601"/>
                  <a:gd name="connsiteX3" fmla="*/ 1050874 w 1470138"/>
                  <a:gd name="connsiteY3" fmla="*/ 144318 h 505601"/>
                  <a:gd name="connsiteX4" fmla="*/ 1007332 w 1470138"/>
                  <a:gd name="connsiteY4" fmla="*/ 0 h 505601"/>
                  <a:gd name="connsiteX5" fmla="*/ 1470138 w 1470138"/>
                  <a:gd name="connsiteY5" fmla="*/ 27379 h 505601"/>
                  <a:gd name="connsiteX6" fmla="*/ 1233755 w 1470138"/>
                  <a:gd name="connsiteY6" fmla="*/ 464060 h 505601"/>
                  <a:gd name="connsiteX7" fmla="*/ 1164086 w 1470138"/>
                  <a:gd name="connsiteY7" fmla="*/ 371994 h 505601"/>
                  <a:gd name="connsiteX8" fmla="*/ 825703 w 1470138"/>
                  <a:gd name="connsiteY8" fmla="*/ 470263 h 505601"/>
                  <a:gd name="connsiteX9" fmla="*/ 459943 w 1470138"/>
                  <a:gd name="connsiteY9" fmla="*/ 505098 h 505601"/>
                  <a:gd name="connsiteX10" fmla="*/ 0 w 1470138"/>
                  <a:gd name="connsiteY10" fmla="*/ 441662 h 505601"/>
                  <a:gd name="connsiteX11" fmla="*/ 0 w 1470138"/>
                  <a:gd name="connsiteY11" fmla="*/ 301073 h 505601"/>
                  <a:gd name="connsiteX0" fmla="*/ 0 w 1470138"/>
                  <a:gd name="connsiteY0" fmla="*/ 301073 h 505601"/>
                  <a:gd name="connsiteX1" fmla="*/ 407692 w 1470138"/>
                  <a:gd name="connsiteY1" fmla="*/ 330926 h 505601"/>
                  <a:gd name="connsiteX2" fmla="*/ 816995 w 1470138"/>
                  <a:gd name="connsiteY2" fmla="*/ 278676 h 505601"/>
                  <a:gd name="connsiteX3" fmla="*/ 1050874 w 1470138"/>
                  <a:gd name="connsiteY3" fmla="*/ 144318 h 505601"/>
                  <a:gd name="connsiteX4" fmla="*/ 1007332 w 1470138"/>
                  <a:gd name="connsiteY4" fmla="*/ 0 h 505601"/>
                  <a:gd name="connsiteX5" fmla="*/ 1470138 w 1470138"/>
                  <a:gd name="connsiteY5" fmla="*/ 27379 h 505601"/>
                  <a:gd name="connsiteX6" fmla="*/ 1233755 w 1470138"/>
                  <a:gd name="connsiteY6" fmla="*/ 464060 h 505601"/>
                  <a:gd name="connsiteX7" fmla="*/ 1164086 w 1470138"/>
                  <a:gd name="connsiteY7" fmla="*/ 371994 h 505601"/>
                  <a:gd name="connsiteX8" fmla="*/ 825703 w 1470138"/>
                  <a:gd name="connsiteY8" fmla="*/ 470263 h 505601"/>
                  <a:gd name="connsiteX9" fmla="*/ 459943 w 1470138"/>
                  <a:gd name="connsiteY9" fmla="*/ 505098 h 505601"/>
                  <a:gd name="connsiteX10" fmla="*/ 0 w 1470138"/>
                  <a:gd name="connsiteY10" fmla="*/ 441662 h 505601"/>
                  <a:gd name="connsiteX11" fmla="*/ 0 w 1470138"/>
                  <a:gd name="connsiteY11" fmla="*/ 301073 h 505601"/>
                  <a:gd name="connsiteX0" fmla="*/ 0 w 1470138"/>
                  <a:gd name="connsiteY0" fmla="*/ 335907 h 505601"/>
                  <a:gd name="connsiteX1" fmla="*/ 407692 w 1470138"/>
                  <a:gd name="connsiteY1" fmla="*/ 330926 h 505601"/>
                  <a:gd name="connsiteX2" fmla="*/ 816995 w 1470138"/>
                  <a:gd name="connsiteY2" fmla="*/ 278676 h 505601"/>
                  <a:gd name="connsiteX3" fmla="*/ 1050874 w 1470138"/>
                  <a:gd name="connsiteY3" fmla="*/ 144318 h 505601"/>
                  <a:gd name="connsiteX4" fmla="*/ 1007332 w 1470138"/>
                  <a:gd name="connsiteY4" fmla="*/ 0 h 505601"/>
                  <a:gd name="connsiteX5" fmla="*/ 1470138 w 1470138"/>
                  <a:gd name="connsiteY5" fmla="*/ 27379 h 505601"/>
                  <a:gd name="connsiteX6" fmla="*/ 1233755 w 1470138"/>
                  <a:gd name="connsiteY6" fmla="*/ 464060 h 505601"/>
                  <a:gd name="connsiteX7" fmla="*/ 1164086 w 1470138"/>
                  <a:gd name="connsiteY7" fmla="*/ 371994 h 505601"/>
                  <a:gd name="connsiteX8" fmla="*/ 825703 w 1470138"/>
                  <a:gd name="connsiteY8" fmla="*/ 470263 h 505601"/>
                  <a:gd name="connsiteX9" fmla="*/ 459943 w 1470138"/>
                  <a:gd name="connsiteY9" fmla="*/ 505098 h 505601"/>
                  <a:gd name="connsiteX10" fmla="*/ 0 w 1470138"/>
                  <a:gd name="connsiteY10" fmla="*/ 441662 h 505601"/>
                  <a:gd name="connsiteX11" fmla="*/ 0 w 1470138"/>
                  <a:gd name="connsiteY11" fmla="*/ 335907 h 505601"/>
                  <a:gd name="connsiteX0" fmla="*/ 0 w 1470138"/>
                  <a:gd name="connsiteY0" fmla="*/ 335907 h 505601"/>
                  <a:gd name="connsiteX1" fmla="*/ 407692 w 1470138"/>
                  <a:gd name="connsiteY1" fmla="*/ 330926 h 505601"/>
                  <a:gd name="connsiteX2" fmla="*/ 816995 w 1470138"/>
                  <a:gd name="connsiteY2" fmla="*/ 278676 h 505601"/>
                  <a:gd name="connsiteX3" fmla="*/ 1050874 w 1470138"/>
                  <a:gd name="connsiteY3" fmla="*/ 144318 h 505601"/>
                  <a:gd name="connsiteX4" fmla="*/ 1007332 w 1470138"/>
                  <a:gd name="connsiteY4" fmla="*/ 0 h 505601"/>
                  <a:gd name="connsiteX5" fmla="*/ 1470138 w 1470138"/>
                  <a:gd name="connsiteY5" fmla="*/ 27379 h 505601"/>
                  <a:gd name="connsiteX6" fmla="*/ 1233755 w 1470138"/>
                  <a:gd name="connsiteY6" fmla="*/ 464060 h 505601"/>
                  <a:gd name="connsiteX7" fmla="*/ 1164086 w 1470138"/>
                  <a:gd name="connsiteY7" fmla="*/ 371994 h 505601"/>
                  <a:gd name="connsiteX8" fmla="*/ 825703 w 1470138"/>
                  <a:gd name="connsiteY8" fmla="*/ 470263 h 505601"/>
                  <a:gd name="connsiteX9" fmla="*/ 459943 w 1470138"/>
                  <a:gd name="connsiteY9" fmla="*/ 505098 h 505601"/>
                  <a:gd name="connsiteX10" fmla="*/ 0 w 1470138"/>
                  <a:gd name="connsiteY10" fmla="*/ 493913 h 505601"/>
                  <a:gd name="connsiteX11" fmla="*/ 0 w 1470138"/>
                  <a:gd name="connsiteY11" fmla="*/ 335907 h 505601"/>
                  <a:gd name="connsiteX0" fmla="*/ 0 w 1470138"/>
                  <a:gd name="connsiteY0" fmla="*/ 362033 h 531727"/>
                  <a:gd name="connsiteX1" fmla="*/ 407692 w 1470138"/>
                  <a:gd name="connsiteY1" fmla="*/ 357052 h 531727"/>
                  <a:gd name="connsiteX2" fmla="*/ 816995 w 1470138"/>
                  <a:gd name="connsiteY2" fmla="*/ 304802 h 531727"/>
                  <a:gd name="connsiteX3" fmla="*/ 1050874 w 1470138"/>
                  <a:gd name="connsiteY3" fmla="*/ 170444 h 531727"/>
                  <a:gd name="connsiteX4" fmla="*/ 972498 w 1470138"/>
                  <a:gd name="connsiteY4" fmla="*/ 0 h 531727"/>
                  <a:gd name="connsiteX5" fmla="*/ 1470138 w 1470138"/>
                  <a:gd name="connsiteY5" fmla="*/ 53505 h 531727"/>
                  <a:gd name="connsiteX6" fmla="*/ 1233755 w 1470138"/>
                  <a:gd name="connsiteY6" fmla="*/ 490186 h 531727"/>
                  <a:gd name="connsiteX7" fmla="*/ 1164086 w 1470138"/>
                  <a:gd name="connsiteY7" fmla="*/ 398120 h 531727"/>
                  <a:gd name="connsiteX8" fmla="*/ 825703 w 1470138"/>
                  <a:gd name="connsiteY8" fmla="*/ 496389 h 531727"/>
                  <a:gd name="connsiteX9" fmla="*/ 459943 w 1470138"/>
                  <a:gd name="connsiteY9" fmla="*/ 531224 h 531727"/>
                  <a:gd name="connsiteX10" fmla="*/ 0 w 1470138"/>
                  <a:gd name="connsiteY10" fmla="*/ 520039 h 531727"/>
                  <a:gd name="connsiteX11" fmla="*/ 0 w 1470138"/>
                  <a:gd name="connsiteY11" fmla="*/ 362033 h 531727"/>
                  <a:gd name="connsiteX0" fmla="*/ 0 w 1522390"/>
                  <a:gd name="connsiteY0" fmla="*/ 369488 h 539182"/>
                  <a:gd name="connsiteX1" fmla="*/ 407692 w 1522390"/>
                  <a:gd name="connsiteY1" fmla="*/ 364507 h 539182"/>
                  <a:gd name="connsiteX2" fmla="*/ 816995 w 1522390"/>
                  <a:gd name="connsiteY2" fmla="*/ 312257 h 539182"/>
                  <a:gd name="connsiteX3" fmla="*/ 1050874 w 1522390"/>
                  <a:gd name="connsiteY3" fmla="*/ 177899 h 539182"/>
                  <a:gd name="connsiteX4" fmla="*/ 972498 w 1522390"/>
                  <a:gd name="connsiteY4" fmla="*/ 7455 h 539182"/>
                  <a:gd name="connsiteX5" fmla="*/ 1522390 w 1522390"/>
                  <a:gd name="connsiteY5" fmla="*/ 0 h 539182"/>
                  <a:gd name="connsiteX6" fmla="*/ 1233755 w 1522390"/>
                  <a:gd name="connsiteY6" fmla="*/ 497641 h 539182"/>
                  <a:gd name="connsiteX7" fmla="*/ 1164086 w 1522390"/>
                  <a:gd name="connsiteY7" fmla="*/ 405575 h 539182"/>
                  <a:gd name="connsiteX8" fmla="*/ 825703 w 1522390"/>
                  <a:gd name="connsiteY8" fmla="*/ 503844 h 539182"/>
                  <a:gd name="connsiteX9" fmla="*/ 459943 w 1522390"/>
                  <a:gd name="connsiteY9" fmla="*/ 538679 h 539182"/>
                  <a:gd name="connsiteX10" fmla="*/ 0 w 1522390"/>
                  <a:gd name="connsiteY10" fmla="*/ 527494 h 539182"/>
                  <a:gd name="connsiteX11" fmla="*/ 0 w 1522390"/>
                  <a:gd name="connsiteY11" fmla="*/ 369488 h 539182"/>
                  <a:gd name="connsiteX0" fmla="*/ 0 w 1522390"/>
                  <a:gd name="connsiteY0" fmla="*/ 369488 h 541183"/>
                  <a:gd name="connsiteX1" fmla="*/ 407692 w 1522390"/>
                  <a:gd name="connsiteY1" fmla="*/ 364507 h 541183"/>
                  <a:gd name="connsiteX2" fmla="*/ 816995 w 1522390"/>
                  <a:gd name="connsiteY2" fmla="*/ 312257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12257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69488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69488 h 541183"/>
                  <a:gd name="connsiteX0" fmla="*/ 0 w 1522390"/>
                  <a:gd name="connsiteY0" fmla="*/ 392934 h 541183"/>
                  <a:gd name="connsiteX1" fmla="*/ 407692 w 1522390"/>
                  <a:gd name="connsiteY1" fmla="*/ 364507 h 541183"/>
                  <a:gd name="connsiteX2" fmla="*/ 816995 w 1522390"/>
                  <a:gd name="connsiteY2" fmla="*/ 304441 h 541183"/>
                  <a:gd name="connsiteX3" fmla="*/ 1050874 w 1522390"/>
                  <a:gd name="connsiteY3" fmla="*/ 177899 h 541183"/>
                  <a:gd name="connsiteX4" fmla="*/ 972498 w 1522390"/>
                  <a:gd name="connsiteY4" fmla="*/ 7455 h 541183"/>
                  <a:gd name="connsiteX5" fmla="*/ 1522390 w 1522390"/>
                  <a:gd name="connsiteY5" fmla="*/ 0 h 541183"/>
                  <a:gd name="connsiteX6" fmla="*/ 1268590 w 1522390"/>
                  <a:gd name="connsiteY6" fmla="*/ 541183 h 541183"/>
                  <a:gd name="connsiteX7" fmla="*/ 1164086 w 1522390"/>
                  <a:gd name="connsiteY7" fmla="*/ 405575 h 541183"/>
                  <a:gd name="connsiteX8" fmla="*/ 825703 w 1522390"/>
                  <a:gd name="connsiteY8" fmla="*/ 503844 h 541183"/>
                  <a:gd name="connsiteX9" fmla="*/ 459943 w 1522390"/>
                  <a:gd name="connsiteY9" fmla="*/ 538679 h 541183"/>
                  <a:gd name="connsiteX10" fmla="*/ 0 w 1522390"/>
                  <a:gd name="connsiteY10" fmla="*/ 527494 h 541183"/>
                  <a:gd name="connsiteX11" fmla="*/ 0 w 1522390"/>
                  <a:gd name="connsiteY11" fmla="*/ 392934 h 541183"/>
                  <a:gd name="connsiteX0" fmla="*/ 3907 w 1526297"/>
                  <a:gd name="connsiteY0" fmla="*/ 392934 h 562663"/>
                  <a:gd name="connsiteX1" fmla="*/ 411599 w 1526297"/>
                  <a:gd name="connsiteY1" fmla="*/ 364507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392934 h 562663"/>
                  <a:gd name="connsiteX0" fmla="*/ 3907 w 1526297"/>
                  <a:gd name="connsiteY0" fmla="*/ 443734 h 562663"/>
                  <a:gd name="connsiteX1" fmla="*/ 411599 w 1526297"/>
                  <a:gd name="connsiteY1" fmla="*/ 364507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38679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20902 w 1526297"/>
                  <a:gd name="connsiteY2" fmla="*/ 304441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801363 w 1526297"/>
                  <a:gd name="connsiteY2" fmla="*/ 300533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797455 w 1526297"/>
                  <a:gd name="connsiteY2" fmla="*/ 280994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62663"/>
                  <a:gd name="connsiteX1" fmla="*/ 411599 w 1526297"/>
                  <a:gd name="connsiteY1" fmla="*/ 376230 h 562663"/>
                  <a:gd name="connsiteX2" fmla="*/ 797455 w 1526297"/>
                  <a:gd name="connsiteY2" fmla="*/ 280994 h 562663"/>
                  <a:gd name="connsiteX3" fmla="*/ 1054781 w 1526297"/>
                  <a:gd name="connsiteY3" fmla="*/ 177899 h 562663"/>
                  <a:gd name="connsiteX4" fmla="*/ 976405 w 1526297"/>
                  <a:gd name="connsiteY4" fmla="*/ 7455 h 562663"/>
                  <a:gd name="connsiteX5" fmla="*/ 1526297 w 1526297"/>
                  <a:gd name="connsiteY5" fmla="*/ 0 h 562663"/>
                  <a:gd name="connsiteX6" fmla="*/ 1272497 w 1526297"/>
                  <a:gd name="connsiteY6" fmla="*/ 541183 h 562663"/>
                  <a:gd name="connsiteX7" fmla="*/ 1167993 w 1526297"/>
                  <a:gd name="connsiteY7" fmla="*/ 405575 h 562663"/>
                  <a:gd name="connsiteX8" fmla="*/ 829610 w 1526297"/>
                  <a:gd name="connsiteY8" fmla="*/ 503844 h 562663"/>
                  <a:gd name="connsiteX9" fmla="*/ 463850 w 1526297"/>
                  <a:gd name="connsiteY9" fmla="*/ 558217 h 562663"/>
                  <a:gd name="connsiteX10" fmla="*/ 0 w 1526297"/>
                  <a:gd name="connsiteY10" fmla="*/ 562663 h 562663"/>
                  <a:gd name="connsiteX11" fmla="*/ 3907 w 1526297"/>
                  <a:gd name="connsiteY11" fmla="*/ 443734 h 562663"/>
                  <a:gd name="connsiteX0" fmla="*/ 3907 w 1526297"/>
                  <a:gd name="connsiteY0" fmla="*/ 443734 h 582202"/>
                  <a:gd name="connsiteX1" fmla="*/ 411599 w 1526297"/>
                  <a:gd name="connsiteY1" fmla="*/ 376230 h 582202"/>
                  <a:gd name="connsiteX2" fmla="*/ 797455 w 1526297"/>
                  <a:gd name="connsiteY2" fmla="*/ 280994 h 582202"/>
                  <a:gd name="connsiteX3" fmla="*/ 1054781 w 1526297"/>
                  <a:gd name="connsiteY3" fmla="*/ 177899 h 582202"/>
                  <a:gd name="connsiteX4" fmla="*/ 976405 w 1526297"/>
                  <a:gd name="connsiteY4" fmla="*/ 7455 h 582202"/>
                  <a:gd name="connsiteX5" fmla="*/ 1526297 w 1526297"/>
                  <a:gd name="connsiteY5" fmla="*/ 0 h 582202"/>
                  <a:gd name="connsiteX6" fmla="*/ 1272497 w 1526297"/>
                  <a:gd name="connsiteY6" fmla="*/ 541183 h 582202"/>
                  <a:gd name="connsiteX7" fmla="*/ 1167993 w 1526297"/>
                  <a:gd name="connsiteY7" fmla="*/ 405575 h 582202"/>
                  <a:gd name="connsiteX8" fmla="*/ 829610 w 1526297"/>
                  <a:gd name="connsiteY8" fmla="*/ 503844 h 582202"/>
                  <a:gd name="connsiteX9" fmla="*/ 463850 w 1526297"/>
                  <a:gd name="connsiteY9" fmla="*/ 558217 h 582202"/>
                  <a:gd name="connsiteX10" fmla="*/ 0 w 1526297"/>
                  <a:gd name="connsiteY10" fmla="*/ 582202 h 582202"/>
                  <a:gd name="connsiteX11" fmla="*/ 3907 w 1526297"/>
                  <a:gd name="connsiteY11" fmla="*/ 443734 h 582202"/>
                  <a:gd name="connsiteX0" fmla="*/ 3907 w 1526297"/>
                  <a:gd name="connsiteY0" fmla="*/ 443734 h 582202"/>
                  <a:gd name="connsiteX1" fmla="*/ 411599 w 1526297"/>
                  <a:gd name="connsiteY1" fmla="*/ 376230 h 582202"/>
                  <a:gd name="connsiteX2" fmla="*/ 797455 w 1526297"/>
                  <a:gd name="connsiteY2" fmla="*/ 280994 h 582202"/>
                  <a:gd name="connsiteX3" fmla="*/ 1054781 w 1526297"/>
                  <a:gd name="connsiteY3" fmla="*/ 177899 h 582202"/>
                  <a:gd name="connsiteX4" fmla="*/ 976405 w 1526297"/>
                  <a:gd name="connsiteY4" fmla="*/ 7455 h 582202"/>
                  <a:gd name="connsiteX5" fmla="*/ 1526297 w 1526297"/>
                  <a:gd name="connsiteY5" fmla="*/ 0 h 582202"/>
                  <a:gd name="connsiteX6" fmla="*/ 1272497 w 1526297"/>
                  <a:gd name="connsiteY6" fmla="*/ 541183 h 582202"/>
                  <a:gd name="connsiteX7" fmla="*/ 1167993 w 1526297"/>
                  <a:gd name="connsiteY7" fmla="*/ 405575 h 582202"/>
                  <a:gd name="connsiteX8" fmla="*/ 829610 w 1526297"/>
                  <a:gd name="connsiteY8" fmla="*/ 503844 h 582202"/>
                  <a:gd name="connsiteX9" fmla="*/ 463850 w 1526297"/>
                  <a:gd name="connsiteY9" fmla="*/ 558217 h 582202"/>
                  <a:gd name="connsiteX10" fmla="*/ 0 w 1526297"/>
                  <a:gd name="connsiteY10" fmla="*/ 582202 h 582202"/>
                  <a:gd name="connsiteX11" fmla="*/ 3907 w 1526297"/>
                  <a:gd name="connsiteY11" fmla="*/ 443734 h 582202"/>
                  <a:gd name="connsiteX0" fmla="*/ 3907 w 1526297"/>
                  <a:gd name="connsiteY0" fmla="*/ 443734 h 582202"/>
                  <a:gd name="connsiteX1" fmla="*/ 411599 w 1526297"/>
                  <a:gd name="connsiteY1" fmla="*/ 376230 h 582202"/>
                  <a:gd name="connsiteX2" fmla="*/ 797455 w 1526297"/>
                  <a:gd name="connsiteY2" fmla="*/ 280994 h 582202"/>
                  <a:gd name="connsiteX3" fmla="*/ 1054781 w 1526297"/>
                  <a:gd name="connsiteY3" fmla="*/ 177899 h 582202"/>
                  <a:gd name="connsiteX4" fmla="*/ 976405 w 1526297"/>
                  <a:gd name="connsiteY4" fmla="*/ 7455 h 582202"/>
                  <a:gd name="connsiteX5" fmla="*/ 1526297 w 1526297"/>
                  <a:gd name="connsiteY5" fmla="*/ 0 h 582202"/>
                  <a:gd name="connsiteX6" fmla="*/ 1272497 w 1526297"/>
                  <a:gd name="connsiteY6" fmla="*/ 541183 h 582202"/>
                  <a:gd name="connsiteX7" fmla="*/ 1167993 w 1526297"/>
                  <a:gd name="connsiteY7" fmla="*/ 405575 h 582202"/>
                  <a:gd name="connsiteX8" fmla="*/ 829610 w 1526297"/>
                  <a:gd name="connsiteY8" fmla="*/ 503844 h 582202"/>
                  <a:gd name="connsiteX9" fmla="*/ 463850 w 1526297"/>
                  <a:gd name="connsiteY9" fmla="*/ 558217 h 582202"/>
                  <a:gd name="connsiteX10" fmla="*/ 0 w 1526297"/>
                  <a:gd name="connsiteY10" fmla="*/ 582202 h 582202"/>
                  <a:gd name="connsiteX11" fmla="*/ 3907 w 1526297"/>
                  <a:gd name="connsiteY11" fmla="*/ 443734 h 582202"/>
                  <a:gd name="connsiteX0" fmla="*/ 3907 w 1526297"/>
                  <a:gd name="connsiteY0" fmla="*/ 443734 h 582202"/>
                  <a:gd name="connsiteX1" fmla="*/ 411599 w 1526297"/>
                  <a:gd name="connsiteY1" fmla="*/ 376230 h 582202"/>
                  <a:gd name="connsiteX2" fmla="*/ 797455 w 1526297"/>
                  <a:gd name="connsiteY2" fmla="*/ 280994 h 582202"/>
                  <a:gd name="connsiteX3" fmla="*/ 1054781 w 1526297"/>
                  <a:gd name="connsiteY3" fmla="*/ 177899 h 582202"/>
                  <a:gd name="connsiteX4" fmla="*/ 976405 w 1526297"/>
                  <a:gd name="connsiteY4" fmla="*/ 7455 h 582202"/>
                  <a:gd name="connsiteX5" fmla="*/ 1526297 w 1526297"/>
                  <a:gd name="connsiteY5" fmla="*/ 0 h 582202"/>
                  <a:gd name="connsiteX6" fmla="*/ 1272497 w 1526297"/>
                  <a:gd name="connsiteY6" fmla="*/ 541183 h 582202"/>
                  <a:gd name="connsiteX7" fmla="*/ 1167993 w 1526297"/>
                  <a:gd name="connsiteY7" fmla="*/ 405575 h 582202"/>
                  <a:gd name="connsiteX8" fmla="*/ 829610 w 1526297"/>
                  <a:gd name="connsiteY8" fmla="*/ 503844 h 582202"/>
                  <a:gd name="connsiteX9" fmla="*/ 463850 w 1526297"/>
                  <a:gd name="connsiteY9" fmla="*/ 558217 h 582202"/>
                  <a:gd name="connsiteX10" fmla="*/ 0 w 1526297"/>
                  <a:gd name="connsiteY10" fmla="*/ 582202 h 582202"/>
                  <a:gd name="connsiteX11" fmla="*/ 3907 w 1526297"/>
                  <a:gd name="connsiteY11" fmla="*/ 443734 h 58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297" h="582202">
                    <a:moveTo>
                      <a:pt x="3907" y="443734"/>
                    </a:moveTo>
                    <a:cubicBezTo>
                      <a:pt x="133999" y="436268"/>
                      <a:pt x="285415" y="407142"/>
                      <a:pt x="411599" y="376230"/>
                    </a:cubicBezTo>
                    <a:lnTo>
                      <a:pt x="797455" y="280994"/>
                    </a:lnTo>
                    <a:lnTo>
                      <a:pt x="1054781" y="177899"/>
                    </a:lnTo>
                    <a:lnTo>
                      <a:pt x="976405" y="7455"/>
                    </a:lnTo>
                    <a:lnTo>
                      <a:pt x="1526297" y="0"/>
                    </a:lnTo>
                    <a:lnTo>
                      <a:pt x="1272497" y="541183"/>
                    </a:lnTo>
                    <a:lnTo>
                      <a:pt x="1167993" y="405575"/>
                    </a:lnTo>
                    <a:cubicBezTo>
                      <a:pt x="1058213" y="434758"/>
                      <a:pt x="998006" y="447307"/>
                      <a:pt x="829610" y="503844"/>
                    </a:cubicBezTo>
                    <a:cubicBezTo>
                      <a:pt x="706686" y="529299"/>
                      <a:pt x="598498" y="540576"/>
                      <a:pt x="463850" y="558217"/>
                    </a:cubicBezTo>
                    <a:cubicBezTo>
                      <a:pt x="301418" y="574028"/>
                      <a:pt x="154617" y="574207"/>
                      <a:pt x="0" y="582202"/>
                    </a:cubicBezTo>
                    <a:cubicBezTo>
                      <a:pt x="1302" y="525626"/>
                      <a:pt x="2605" y="500310"/>
                      <a:pt x="3907" y="443734"/>
                    </a:cubicBezTo>
                    <a:close/>
                  </a:path>
                </a:pathLst>
              </a:custGeom>
              <a:solidFill>
                <a:schemeClr val="bg2">
                  <a:lumMod val="20000"/>
                  <a:lumOff val="80000"/>
                </a:schemeClr>
              </a:solidFill>
              <a:ln>
                <a:noFill/>
              </a:ln>
              <a:scene3d>
                <a:camera prst="orthographicFront">
                  <a:rot lat="21599969"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39" name="Group 38">
            <a:extLst>
              <a:ext uri="{FF2B5EF4-FFF2-40B4-BE49-F238E27FC236}">
                <a16:creationId xmlns:a16="http://schemas.microsoft.com/office/drawing/2014/main" id="{3A899B07-2BCB-41A2-A092-9E5AC9A1D22B}"/>
              </a:ext>
            </a:extLst>
          </p:cNvPr>
          <p:cNvGrpSpPr/>
          <p:nvPr/>
        </p:nvGrpSpPr>
        <p:grpSpPr>
          <a:xfrm>
            <a:off x="188498" y="2808698"/>
            <a:ext cx="1650321" cy="2397837"/>
            <a:chOff x="188498" y="2808698"/>
            <a:chExt cx="1650321" cy="2397837"/>
          </a:xfrm>
        </p:grpSpPr>
        <p:grpSp>
          <p:nvGrpSpPr>
            <p:cNvPr id="35" name="Group 34">
              <a:extLst>
                <a:ext uri="{FF2B5EF4-FFF2-40B4-BE49-F238E27FC236}">
                  <a16:creationId xmlns:a16="http://schemas.microsoft.com/office/drawing/2014/main" id="{12031DBC-5388-40F1-8638-525F36C4F836}"/>
                </a:ext>
              </a:extLst>
            </p:cNvPr>
            <p:cNvGrpSpPr/>
            <p:nvPr/>
          </p:nvGrpSpPr>
          <p:grpSpPr>
            <a:xfrm>
              <a:off x="188498" y="3157488"/>
              <a:ext cx="1650321" cy="1604665"/>
              <a:chOff x="181055" y="3394729"/>
              <a:chExt cx="1650321" cy="1604665"/>
            </a:xfrm>
          </p:grpSpPr>
          <p:sp>
            <p:nvSpPr>
              <p:cNvPr id="10" name="TextBox 9">
                <a:extLst>
                  <a:ext uri="{FF2B5EF4-FFF2-40B4-BE49-F238E27FC236}">
                    <a16:creationId xmlns:a16="http://schemas.microsoft.com/office/drawing/2014/main" id="{440361A4-1A1E-4CF7-819A-FFDE93499CE8}"/>
                  </a:ext>
                </a:extLst>
              </p:cNvPr>
              <p:cNvSpPr txBox="1"/>
              <p:nvPr/>
            </p:nvSpPr>
            <p:spPr>
              <a:xfrm>
                <a:off x="212569" y="3394729"/>
                <a:ext cx="1587294" cy="461665"/>
              </a:xfrm>
              <a:prstGeom prst="rect">
                <a:avLst/>
              </a:prstGeom>
              <a:noFill/>
            </p:spPr>
            <p:txBody>
              <a:bodyPr wrap="none" rtlCol="0">
                <a:spAutoFit/>
              </a:bodyPr>
              <a:lstStyle/>
              <a:p>
                <a:r>
                  <a:rPr lang="en-US" sz="2300" dirty="0">
                    <a:effectLst>
                      <a:outerShdw blurRad="38100" dist="38100" dir="2700000" algn="tl">
                        <a:srgbClr val="000000">
                          <a:alpha val="43137"/>
                        </a:srgbClr>
                      </a:outerShdw>
                    </a:effectLst>
                  </a:rPr>
                  <a:t>Statistics?</a:t>
                </a:r>
                <a:endParaRPr lang="en-IN" sz="2300" dirty="0">
                  <a:effectLst>
                    <a:outerShdw blurRad="38100" dist="38100" dir="2700000" algn="tl">
                      <a:srgbClr val="000000">
                        <a:alpha val="43137"/>
                      </a:srgbClr>
                    </a:outerShdw>
                  </a:effectLst>
                </a:endParaRPr>
              </a:p>
            </p:txBody>
          </p:sp>
          <p:pic>
            <p:nvPicPr>
              <p:cNvPr id="19" name="Picture 18">
                <a:extLst>
                  <a:ext uri="{FF2B5EF4-FFF2-40B4-BE49-F238E27FC236}">
                    <a16:creationId xmlns:a16="http://schemas.microsoft.com/office/drawing/2014/main" id="{2FD0D922-F2DD-4D9D-AEB5-666D91D78D28}"/>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81055" y="3856394"/>
                <a:ext cx="1650321" cy="1143000"/>
              </a:xfrm>
              <a:prstGeom prst="rect">
                <a:avLst/>
              </a:prstGeom>
            </p:spPr>
          </p:pic>
        </p:grpSp>
        <p:sp>
          <p:nvSpPr>
            <p:cNvPr id="30" name="Arrow: Right 29">
              <a:extLst>
                <a:ext uri="{FF2B5EF4-FFF2-40B4-BE49-F238E27FC236}">
                  <a16:creationId xmlns:a16="http://schemas.microsoft.com/office/drawing/2014/main" id="{DB8036E8-540D-4022-8D59-676704A5346D}"/>
                </a:ext>
              </a:extLst>
            </p:cNvPr>
            <p:cNvSpPr/>
            <p:nvPr/>
          </p:nvSpPr>
          <p:spPr>
            <a:xfrm>
              <a:off x="731779" y="4970619"/>
              <a:ext cx="613287" cy="23591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bg2">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F8B1348B-A96F-4578-9646-DCF6D9882924}"/>
                </a:ext>
              </a:extLst>
            </p:cNvPr>
            <p:cNvSpPr/>
            <p:nvPr/>
          </p:nvSpPr>
          <p:spPr>
            <a:xfrm>
              <a:off x="760061" y="2808698"/>
              <a:ext cx="613287" cy="23591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bg2">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86905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1000"/>
                                        <p:tgtEl>
                                          <p:spTgt spid="40"/>
                                        </p:tgtEl>
                                      </p:cBhvr>
                                    </p:animEffect>
                                    <p:anim calcmode="lin" valueType="num">
                                      <p:cBhvr>
                                        <p:cTn id="12" dur="1000" fill="hold"/>
                                        <p:tgtEl>
                                          <p:spTgt spid="40"/>
                                        </p:tgtEl>
                                        <p:attrNameLst>
                                          <p:attrName>ppt_x</p:attrName>
                                        </p:attrNameLst>
                                      </p:cBhvr>
                                      <p:tavLst>
                                        <p:tav tm="0">
                                          <p:val>
                                            <p:strVal val="#ppt_x"/>
                                          </p:val>
                                        </p:tav>
                                        <p:tav tm="100000">
                                          <p:val>
                                            <p:strVal val="#ppt_x"/>
                                          </p:val>
                                        </p:tav>
                                      </p:tavLst>
                                    </p:anim>
                                    <p:anim calcmode="lin" valueType="num">
                                      <p:cBhvr>
                                        <p:cTn id="1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anim calcmode="lin" valueType="num">
                                      <p:cBhvr>
                                        <p:cTn id="19" dur="1000" fill="hold"/>
                                        <p:tgtEl>
                                          <p:spTgt spid="37"/>
                                        </p:tgtEl>
                                        <p:attrNameLst>
                                          <p:attrName>ppt_x</p:attrName>
                                        </p:attrNameLst>
                                      </p:cBhvr>
                                      <p:tavLst>
                                        <p:tav tm="0">
                                          <p:val>
                                            <p:strVal val="#ppt_x"/>
                                          </p:val>
                                        </p:tav>
                                        <p:tav tm="100000">
                                          <p:val>
                                            <p:strVal val="#ppt_x"/>
                                          </p:val>
                                        </p:tav>
                                      </p:tavLst>
                                    </p:anim>
                                    <p:anim calcmode="lin" valueType="num">
                                      <p:cBhvr>
                                        <p:cTn id="2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6"/>
          <p:cNvSpPr txBox="1">
            <a:spLocks noGrp="1"/>
          </p:cNvSpPr>
          <p:nvPr>
            <p:ph type="body" idx="1"/>
          </p:nvPr>
        </p:nvSpPr>
        <p:spPr>
          <a:xfrm>
            <a:off x="103177" y="1415635"/>
            <a:ext cx="10515600" cy="50422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b="1" dirty="0"/>
              <a:t>Covariance </a:t>
            </a:r>
            <a:endParaRPr dirty="0"/>
          </a:p>
          <a:p>
            <a:pPr marL="742950" lvl="1" indent="-285750" algn="l" rtl="0">
              <a:lnSpc>
                <a:spcPct val="90000"/>
              </a:lnSpc>
              <a:spcBef>
                <a:spcPts val="500"/>
              </a:spcBef>
              <a:spcAft>
                <a:spcPts val="0"/>
              </a:spcAft>
              <a:buClr>
                <a:schemeClr val="dk1"/>
              </a:buClr>
              <a:buSzPts val="1600"/>
              <a:buFont typeface="Arial" panose="020B0604020202020204" pitchFamily="34" charset="0"/>
              <a:buChar char="•"/>
            </a:pPr>
            <a:r>
              <a:rPr lang="en-US" sz="1800" i="1" dirty="0">
                <a:solidFill>
                  <a:srgbClr val="000000"/>
                </a:solidFill>
                <a:effectLst>
                  <a:outerShdw blurRad="38100" dist="38100" dir="2700000" algn="tl">
                    <a:srgbClr val="000000">
                      <a:alpha val="43137"/>
                    </a:srgbClr>
                  </a:outerShdw>
                </a:effectLst>
                <a:latin typeface="Arial"/>
                <a:cs typeface="Arial"/>
                <a:sym typeface="Arial"/>
              </a:rPr>
              <a:t>Covariance</a:t>
            </a:r>
            <a:r>
              <a:rPr lang="en-US" sz="1800" dirty="0">
                <a:solidFill>
                  <a:srgbClr val="000000"/>
                </a:solidFill>
                <a:latin typeface="Arial"/>
                <a:cs typeface="Arial"/>
                <a:sym typeface="Arial"/>
              </a:rPr>
              <a:t> is a measure of association between 2 variables. </a:t>
            </a:r>
            <a:endParaRPr sz="1800" dirty="0">
              <a:solidFill>
                <a:srgbClr val="000000"/>
              </a:solidFill>
              <a:latin typeface="Arial"/>
              <a:cs typeface="Arial"/>
              <a:sym typeface="Arial"/>
            </a:endParaRPr>
          </a:p>
          <a:p>
            <a:pPr marL="742950" lvl="1" indent="-285750" algn="l" rtl="0">
              <a:lnSpc>
                <a:spcPct val="90000"/>
              </a:lnSpc>
              <a:spcBef>
                <a:spcPts val="500"/>
              </a:spcBef>
              <a:spcAft>
                <a:spcPts val="0"/>
              </a:spcAft>
              <a:buClr>
                <a:schemeClr val="dk1"/>
              </a:buClr>
              <a:buSzPts val="1600"/>
              <a:buFont typeface="Arial" panose="020B0604020202020204" pitchFamily="34" charset="0"/>
              <a:buChar char="•"/>
            </a:pPr>
            <a:r>
              <a:rPr lang="en-US" sz="1800" dirty="0">
                <a:solidFill>
                  <a:srgbClr val="000000"/>
                </a:solidFill>
                <a:latin typeface="Arial"/>
                <a:cs typeface="Arial"/>
                <a:sym typeface="Arial"/>
              </a:rPr>
              <a:t>It represents association in units of the two variables.</a:t>
            </a:r>
            <a:endParaRPr sz="2000" b="1" dirty="0"/>
          </a:p>
          <a:p>
            <a:pPr marL="0" lvl="0" indent="0" algn="l" rtl="0">
              <a:lnSpc>
                <a:spcPct val="90000"/>
              </a:lnSpc>
              <a:spcBef>
                <a:spcPts val="1000"/>
              </a:spcBef>
              <a:spcAft>
                <a:spcPts val="0"/>
              </a:spcAft>
              <a:buClr>
                <a:schemeClr val="dk1"/>
              </a:buClr>
              <a:buSzPts val="2000"/>
              <a:buNone/>
            </a:pPr>
            <a:r>
              <a:rPr lang="en-US" sz="2000" b="1" dirty="0"/>
              <a:t>Correlation</a:t>
            </a:r>
            <a:endParaRPr dirty="0"/>
          </a:p>
          <a:p>
            <a:pPr marL="742950" lvl="1" indent="-285750">
              <a:lnSpc>
                <a:spcPct val="90000"/>
              </a:lnSpc>
              <a:spcBef>
                <a:spcPts val="500"/>
              </a:spcBef>
              <a:buSzPts val="1600"/>
              <a:buFont typeface="Arial" panose="020B0604020202020204" pitchFamily="34" charset="0"/>
              <a:buChar char="•"/>
            </a:pPr>
            <a:r>
              <a:rPr lang="en-US" sz="1800" dirty="0">
                <a:solidFill>
                  <a:srgbClr val="000000"/>
                </a:solidFill>
                <a:latin typeface="Arial"/>
                <a:cs typeface="Arial"/>
              </a:rPr>
              <a:t>Correlation is also a measure of association between two variables.</a:t>
            </a:r>
            <a:endParaRPr sz="1800" dirty="0">
              <a:solidFill>
                <a:srgbClr val="000000"/>
              </a:solidFill>
              <a:latin typeface="Arial"/>
              <a:cs typeface="Arial"/>
            </a:endParaRPr>
          </a:p>
          <a:p>
            <a:pPr marL="742950" lvl="1" indent="-285750">
              <a:lnSpc>
                <a:spcPct val="90000"/>
              </a:lnSpc>
              <a:spcBef>
                <a:spcPts val="500"/>
              </a:spcBef>
              <a:buSzPts val="1600"/>
              <a:buFont typeface="Arial" panose="020B0604020202020204" pitchFamily="34" charset="0"/>
              <a:buChar char="•"/>
            </a:pPr>
            <a:r>
              <a:rPr lang="en-US" sz="1800" dirty="0">
                <a:solidFill>
                  <a:srgbClr val="000000"/>
                </a:solidFill>
                <a:latin typeface="Arial"/>
                <a:cs typeface="Arial"/>
              </a:rPr>
              <a:t>Moreover, it is a dimensionless quantity and thus enables</a:t>
            </a:r>
          </a:p>
          <a:p>
            <a:pPr marL="457200" lvl="1" indent="0">
              <a:lnSpc>
                <a:spcPct val="90000"/>
              </a:lnSpc>
              <a:spcBef>
                <a:spcPts val="500"/>
              </a:spcBef>
              <a:buSzPts val="1600"/>
              <a:buNone/>
            </a:pPr>
            <a:r>
              <a:rPr lang="en-US" sz="1800" dirty="0">
                <a:solidFill>
                  <a:srgbClr val="000000"/>
                </a:solidFill>
                <a:latin typeface="Arial"/>
                <a:cs typeface="Arial"/>
              </a:rPr>
              <a:t>     comparison beyond units.</a:t>
            </a:r>
            <a:endParaRPr sz="1800" dirty="0">
              <a:solidFill>
                <a:srgbClr val="000000"/>
              </a:solidFill>
              <a:latin typeface="Arial"/>
              <a:cs typeface="Arial"/>
            </a:endParaRPr>
          </a:p>
          <a:p>
            <a:pPr marL="742950" lvl="1" indent="-285750">
              <a:lnSpc>
                <a:spcPct val="90000"/>
              </a:lnSpc>
              <a:spcBef>
                <a:spcPts val="500"/>
              </a:spcBef>
              <a:buSzPts val="1600"/>
              <a:buFont typeface="Arial" panose="020B0604020202020204" pitchFamily="34" charset="0"/>
              <a:buChar char="•"/>
            </a:pPr>
            <a:r>
              <a:rPr lang="en-US" sz="1800" dirty="0">
                <a:solidFill>
                  <a:srgbClr val="000000"/>
                </a:solidFill>
                <a:latin typeface="Arial"/>
                <a:cs typeface="Arial"/>
              </a:rPr>
              <a:t>Coefficient of correlation is also known as </a:t>
            </a:r>
            <a:r>
              <a:rPr lang="en-US" sz="1800" i="1" dirty="0">
                <a:solidFill>
                  <a:srgbClr val="000000"/>
                </a:solidFill>
                <a:effectLst>
                  <a:outerShdw blurRad="38100" dist="38100" dir="2700000" algn="tl">
                    <a:srgbClr val="000000">
                      <a:alpha val="43137"/>
                    </a:srgbClr>
                  </a:outerShdw>
                </a:effectLst>
                <a:latin typeface="Arial"/>
                <a:cs typeface="Arial"/>
              </a:rPr>
              <a:t>Pearson’s</a:t>
            </a:r>
            <a:r>
              <a:rPr lang="en-US" sz="1800" dirty="0">
                <a:solidFill>
                  <a:srgbClr val="000000"/>
                </a:solidFill>
                <a:latin typeface="Arial"/>
                <a:cs typeface="Arial"/>
              </a:rPr>
              <a:t> coefficient</a:t>
            </a:r>
            <a:endParaRPr sz="1800" dirty="0">
              <a:solidFill>
                <a:srgbClr val="000000"/>
              </a:solidFill>
              <a:latin typeface="Arial"/>
              <a:cs typeface="Arial"/>
            </a:endParaRPr>
          </a:p>
          <a:p>
            <a:pPr marL="457200" lvl="1" indent="0" algn="l" rtl="0">
              <a:lnSpc>
                <a:spcPct val="90000"/>
              </a:lnSpc>
              <a:spcBef>
                <a:spcPts val="500"/>
              </a:spcBef>
              <a:spcAft>
                <a:spcPts val="0"/>
              </a:spcAft>
              <a:buClr>
                <a:schemeClr val="dk1"/>
              </a:buClr>
              <a:buSzPts val="1600"/>
              <a:buNone/>
            </a:pPr>
            <a:endParaRPr sz="1600" b="1" dirty="0"/>
          </a:p>
          <a:p>
            <a:pPr marL="685800" lvl="1" indent="-127000" algn="l" rtl="0">
              <a:lnSpc>
                <a:spcPct val="90000"/>
              </a:lnSpc>
              <a:spcBef>
                <a:spcPts val="500"/>
              </a:spcBef>
              <a:spcAft>
                <a:spcPts val="0"/>
              </a:spcAft>
              <a:buClr>
                <a:schemeClr val="dk1"/>
              </a:buClr>
              <a:buSzPts val="1600"/>
              <a:buFont typeface="Noto Sans Symbols"/>
              <a:buNone/>
            </a:pPr>
            <a:endParaRPr sz="1600" dirty="0"/>
          </a:p>
          <a:p>
            <a:pPr marL="457200" lvl="1" indent="0" algn="l" rtl="0">
              <a:lnSpc>
                <a:spcPct val="90000"/>
              </a:lnSpc>
              <a:spcBef>
                <a:spcPts val="500"/>
              </a:spcBef>
              <a:spcAft>
                <a:spcPts val="0"/>
              </a:spcAft>
              <a:buClr>
                <a:schemeClr val="dk1"/>
              </a:buClr>
              <a:buSzPts val="1200"/>
              <a:buNone/>
            </a:pPr>
            <a:endParaRPr sz="1200" dirty="0"/>
          </a:p>
          <a:p>
            <a:pPr marL="457200" lvl="1" indent="0" algn="l" rtl="0">
              <a:lnSpc>
                <a:spcPct val="90000"/>
              </a:lnSpc>
              <a:spcBef>
                <a:spcPts val="500"/>
              </a:spcBef>
              <a:spcAft>
                <a:spcPts val="0"/>
              </a:spcAft>
              <a:buClr>
                <a:schemeClr val="dk1"/>
              </a:buClr>
              <a:buSzPts val="1600"/>
              <a:buNone/>
            </a:pPr>
            <a:endParaRPr sz="1600" dirty="0"/>
          </a:p>
        </p:txBody>
      </p:sp>
      <p:pic>
        <p:nvPicPr>
          <p:cNvPr id="123" name="Google Shape;123;p6"/>
          <p:cNvPicPr preferRelativeResize="0"/>
          <p:nvPr/>
        </p:nvPicPr>
        <p:blipFill rotWithShape="1">
          <a:blip r:embed="rId3">
            <a:alphaModFix/>
          </a:blip>
          <a:srcRect/>
          <a:stretch/>
        </p:blipFill>
        <p:spPr>
          <a:xfrm>
            <a:off x="390225" y="4238541"/>
            <a:ext cx="7468384" cy="2502072"/>
          </a:xfrm>
          <a:prstGeom prst="rect">
            <a:avLst/>
          </a:prstGeom>
          <a:noFill/>
          <a:ln>
            <a:noFill/>
          </a:ln>
        </p:spPr>
      </p:pic>
      <p:sp>
        <p:nvSpPr>
          <p:cNvPr id="52" name="TextBox 51">
            <a:extLst>
              <a:ext uri="{FF2B5EF4-FFF2-40B4-BE49-F238E27FC236}">
                <a16:creationId xmlns:a16="http://schemas.microsoft.com/office/drawing/2014/main" id="{DC10E062-80EA-4847-92E8-BB0363CB31DF}"/>
              </a:ext>
            </a:extLst>
          </p:cNvPr>
          <p:cNvSpPr txBox="1"/>
          <p:nvPr/>
        </p:nvSpPr>
        <p:spPr>
          <a:xfrm>
            <a:off x="7017242" y="2019151"/>
            <a:ext cx="742511" cy="307777"/>
          </a:xfrm>
          <a:prstGeom prst="rect">
            <a:avLst/>
          </a:prstGeom>
          <a:noFill/>
        </p:spPr>
        <p:txBody>
          <a:bodyPr wrap="none" rtlCol="0">
            <a:spAutoFit/>
          </a:bodyPr>
          <a:lstStyle/>
          <a:p>
            <a:r>
              <a:rPr lang="en-US" dirty="0"/>
              <a:t>Std (Y)</a:t>
            </a:r>
            <a:endParaRPr lang="en-IN" dirty="0"/>
          </a:p>
        </p:txBody>
      </p:sp>
      <p:grpSp>
        <p:nvGrpSpPr>
          <p:cNvPr id="56" name="Group 55">
            <a:extLst>
              <a:ext uri="{FF2B5EF4-FFF2-40B4-BE49-F238E27FC236}">
                <a16:creationId xmlns:a16="http://schemas.microsoft.com/office/drawing/2014/main" id="{A5D7A846-A817-4258-A0BF-5C731F2AE689}"/>
              </a:ext>
            </a:extLst>
          </p:cNvPr>
          <p:cNvGrpSpPr/>
          <p:nvPr/>
        </p:nvGrpSpPr>
        <p:grpSpPr>
          <a:xfrm>
            <a:off x="7670153" y="970087"/>
            <a:ext cx="4152086" cy="2404751"/>
            <a:chOff x="8123617" y="837627"/>
            <a:chExt cx="4152086" cy="2404751"/>
          </a:xfrm>
        </p:grpSpPr>
        <p:grpSp>
          <p:nvGrpSpPr>
            <p:cNvPr id="7" name="Group 6">
              <a:extLst>
                <a:ext uri="{FF2B5EF4-FFF2-40B4-BE49-F238E27FC236}">
                  <a16:creationId xmlns:a16="http://schemas.microsoft.com/office/drawing/2014/main" id="{F6A76ACA-7D27-44EB-B0BD-E8286291A784}"/>
                </a:ext>
              </a:extLst>
            </p:cNvPr>
            <p:cNvGrpSpPr/>
            <p:nvPr/>
          </p:nvGrpSpPr>
          <p:grpSpPr>
            <a:xfrm>
              <a:off x="8427467" y="1186270"/>
              <a:ext cx="1990725" cy="1552575"/>
              <a:chOff x="7875060" y="794808"/>
              <a:chExt cx="1990725" cy="1552575"/>
            </a:xfrm>
          </p:grpSpPr>
          <p:cxnSp>
            <p:nvCxnSpPr>
              <p:cNvPr id="3" name="Straight Connector 2">
                <a:extLst>
                  <a:ext uri="{FF2B5EF4-FFF2-40B4-BE49-F238E27FC236}">
                    <a16:creationId xmlns:a16="http://schemas.microsoft.com/office/drawing/2014/main" id="{BAE9564A-D5C3-404E-A3FD-1EEFDA275E9B}"/>
                  </a:ext>
                </a:extLst>
              </p:cNvPr>
              <p:cNvCxnSpPr/>
              <p:nvPr/>
            </p:nvCxnSpPr>
            <p:spPr>
              <a:xfrm>
                <a:off x="7881408" y="794808"/>
                <a:ext cx="0" cy="1552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85E9438-5D52-4A79-924C-ADA59397E4CB}"/>
                  </a:ext>
                </a:extLst>
              </p:cNvPr>
              <p:cNvCxnSpPr/>
              <p:nvPr/>
            </p:nvCxnSpPr>
            <p:spPr>
              <a:xfrm>
                <a:off x="7875060" y="2343150"/>
                <a:ext cx="19907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Flowchart: Connector 5">
              <a:extLst>
                <a:ext uri="{FF2B5EF4-FFF2-40B4-BE49-F238E27FC236}">
                  <a16:creationId xmlns:a16="http://schemas.microsoft.com/office/drawing/2014/main" id="{1FFE4977-C7FB-4DF9-987E-F81665296D3B}"/>
                </a:ext>
              </a:extLst>
            </p:cNvPr>
            <p:cNvSpPr/>
            <p:nvPr/>
          </p:nvSpPr>
          <p:spPr>
            <a:xfrm>
              <a:off x="8866932" y="2206272"/>
              <a:ext cx="98452" cy="919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1A84CF47-8C03-4F69-A5E8-285AEC8E2729}"/>
                </a:ext>
              </a:extLst>
            </p:cNvPr>
            <p:cNvSpPr/>
            <p:nvPr/>
          </p:nvSpPr>
          <p:spPr>
            <a:xfrm>
              <a:off x="9764580" y="1675415"/>
              <a:ext cx="98452" cy="919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B78C9A75-0670-40A8-A8EC-E5B36DCD00AB}"/>
                </a:ext>
              </a:extLst>
            </p:cNvPr>
            <p:cNvSpPr/>
            <p:nvPr/>
          </p:nvSpPr>
          <p:spPr>
            <a:xfrm>
              <a:off x="9123346" y="2237216"/>
              <a:ext cx="98452" cy="919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3DEF09F9-3134-4580-B8FD-EB741DF1B1D4}"/>
                </a:ext>
              </a:extLst>
            </p:cNvPr>
            <p:cNvSpPr/>
            <p:nvPr/>
          </p:nvSpPr>
          <p:spPr>
            <a:xfrm>
              <a:off x="9434470" y="1799013"/>
              <a:ext cx="98452" cy="919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973D7FC2-9366-487D-ABFF-7B43341D9B31}"/>
                </a:ext>
              </a:extLst>
            </p:cNvPr>
            <p:cNvSpPr/>
            <p:nvPr/>
          </p:nvSpPr>
          <p:spPr>
            <a:xfrm>
              <a:off x="9113823" y="1826227"/>
              <a:ext cx="98452" cy="919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224F2729-4174-446E-8906-B9BDF40D9134}"/>
                </a:ext>
              </a:extLst>
            </p:cNvPr>
            <p:cNvSpPr/>
            <p:nvPr/>
          </p:nvSpPr>
          <p:spPr>
            <a:xfrm>
              <a:off x="9326492" y="2082931"/>
              <a:ext cx="98452" cy="919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AB5F3783-AA98-42AE-94BE-6D67D6653E08}"/>
                </a:ext>
              </a:extLst>
            </p:cNvPr>
            <p:cNvSpPr/>
            <p:nvPr/>
          </p:nvSpPr>
          <p:spPr>
            <a:xfrm flipV="1">
              <a:off x="9488417" y="1605027"/>
              <a:ext cx="98452" cy="919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8E20C859-5E6F-43E3-A304-5F329ED3E575}"/>
                </a:ext>
              </a:extLst>
            </p:cNvPr>
            <p:cNvSpPr/>
            <p:nvPr/>
          </p:nvSpPr>
          <p:spPr>
            <a:xfrm>
              <a:off x="9107417" y="2073406"/>
              <a:ext cx="98452" cy="919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4 Points 7">
              <a:extLst>
                <a:ext uri="{FF2B5EF4-FFF2-40B4-BE49-F238E27FC236}">
                  <a16:creationId xmlns:a16="http://schemas.microsoft.com/office/drawing/2014/main" id="{12FA90C1-5C10-4114-8798-7608541C2A42}"/>
                </a:ext>
              </a:extLst>
            </p:cNvPr>
            <p:cNvSpPr/>
            <p:nvPr/>
          </p:nvSpPr>
          <p:spPr>
            <a:xfrm>
              <a:off x="9274154" y="1918147"/>
              <a:ext cx="101564" cy="91917"/>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8813FCA2-EC6D-4017-A35D-C202A9174E50}"/>
                </a:ext>
              </a:extLst>
            </p:cNvPr>
            <p:cNvCxnSpPr>
              <a:cxnSpLocks/>
            </p:cNvCxnSpPr>
            <p:nvPr/>
          </p:nvCxnSpPr>
          <p:spPr>
            <a:xfrm flipV="1">
              <a:off x="8360833" y="1958554"/>
              <a:ext cx="1341967" cy="400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E17063B-4D21-418D-BA15-2E3164360492}"/>
                </a:ext>
              </a:extLst>
            </p:cNvPr>
            <p:cNvGrpSpPr/>
            <p:nvPr/>
          </p:nvGrpSpPr>
          <p:grpSpPr>
            <a:xfrm>
              <a:off x="8123617" y="1820055"/>
              <a:ext cx="287258" cy="276999"/>
              <a:chOff x="10318318" y="1821367"/>
              <a:chExt cx="287258" cy="276999"/>
            </a:xfrm>
          </p:grpSpPr>
          <p:sp>
            <p:nvSpPr>
              <p:cNvPr id="18" name="TextBox 17">
                <a:extLst>
                  <a:ext uri="{FF2B5EF4-FFF2-40B4-BE49-F238E27FC236}">
                    <a16:creationId xmlns:a16="http://schemas.microsoft.com/office/drawing/2014/main" id="{7692AC68-E679-4ECF-A051-A6AC3BEA37F2}"/>
                  </a:ext>
                </a:extLst>
              </p:cNvPr>
              <p:cNvSpPr txBox="1"/>
              <p:nvPr/>
            </p:nvSpPr>
            <p:spPr>
              <a:xfrm>
                <a:off x="10318318" y="1821367"/>
                <a:ext cx="287258" cy="276999"/>
              </a:xfrm>
              <a:prstGeom prst="rect">
                <a:avLst/>
              </a:prstGeom>
              <a:noFill/>
            </p:spPr>
            <p:txBody>
              <a:bodyPr wrap="none" rtlCol="0">
                <a:spAutoFit/>
              </a:bodyPr>
              <a:lstStyle/>
              <a:p>
                <a:r>
                  <a:rPr lang="en-US" sz="1200" dirty="0"/>
                  <a:t>Y</a:t>
                </a:r>
                <a:endParaRPr lang="en-IN" sz="1200" dirty="0"/>
              </a:p>
            </p:txBody>
          </p:sp>
          <p:cxnSp>
            <p:nvCxnSpPr>
              <p:cNvPr id="20" name="Straight Connector 19">
                <a:extLst>
                  <a:ext uri="{FF2B5EF4-FFF2-40B4-BE49-F238E27FC236}">
                    <a16:creationId xmlns:a16="http://schemas.microsoft.com/office/drawing/2014/main" id="{21DD4744-760B-437C-8E29-DEEE91252479}"/>
                  </a:ext>
                </a:extLst>
              </p:cNvPr>
              <p:cNvCxnSpPr>
                <a:cxnSpLocks/>
              </p:cNvCxnSpPr>
              <p:nvPr/>
            </p:nvCxnSpPr>
            <p:spPr>
              <a:xfrm flipH="1">
                <a:off x="10390563" y="1888003"/>
                <a:ext cx="152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2CD69E86-CA18-4568-87BE-58DA2CE1767A}"/>
                </a:ext>
              </a:extLst>
            </p:cNvPr>
            <p:cNvCxnSpPr>
              <a:cxnSpLocks/>
            </p:cNvCxnSpPr>
            <p:nvPr/>
          </p:nvCxnSpPr>
          <p:spPr>
            <a:xfrm>
              <a:off x="9324936" y="1690688"/>
              <a:ext cx="0" cy="1043924"/>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E10D2F7-3DA6-4D79-9384-9D45EA353448}"/>
                </a:ext>
              </a:extLst>
            </p:cNvPr>
            <p:cNvGrpSpPr/>
            <p:nvPr/>
          </p:nvGrpSpPr>
          <p:grpSpPr>
            <a:xfrm>
              <a:off x="9196438" y="2724138"/>
              <a:ext cx="287258" cy="276999"/>
              <a:chOff x="10318318" y="1821367"/>
              <a:chExt cx="287258" cy="276999"/>
            </a:xfrm>
          </p:grpSpPr>
          <p:sp>
            <p:nvSpPr>
              <p:cNvPr id="34" name="TextBox 33">
                <a:extLst>
                  <a:ext uri="{FF2B5EF4-FFF2-40B4-BE49-F238E27FC236}">
                    <a16:creationId xmlns:a16="http://schemas.microsoft.com/office/drawing/2014/main" id="{790AF78D-36E7-4156-B8DB-66DDBFD477A0}"/>
                  </a:ext>
                </a:extLst>
              </p:cNvPr>
              <p:cNvSpPr txBox="1"/>
              <p:nvPr/>
            </p:nvSpPr>
            <p:spPr>
              <a:xfrm>
                <a:off x="10318318" y="1821367"/>
                <a:ext cx="287258" cy="276999"/>
              </a:xfrm>
              <a:prstGeom prst="rect">
                <a:avLst/>
              </a:prstGeom>
              <a:noFill/>
            </p:spPr>
            <p:txBody>
              <a:bodyPr wrap="none" rtlCol="0">
                <a:spAutoFit/>
              </a:bodyPr>
              <a:lstStyle/>
              <a:p>
                <a:r>
                  <a:rPr lang="en-US" sz="1200" dirty="0"/>
                  <a:t>X</a:t>
                </a:r>
                <a:endParaRPr lang="en-IN" sz="1200" dirty="0"/>
              </a:p>
            </p:txBody>
          </p:sp>
          <p:cxnSp>
            <p:nvCxnSpPr>
              <p:cNvPr id="35" name="Straight Connector 34">
                <a:extLst>
                  <a:ext uri="{FF2B5EF4-FFF2-40B4-BE49-F238E27FC236}">
                    <a16:creationId xmlns:a16="http://schemas.microsoft.com/office/drawing/2014/main" id="{666F1209-9526-4B0C-B177-257CEDA2A101}"/>
                  </a:ext>
                </a:extLst>
              </p:cNvPr>
              <p:cNvCxnSpPr>
                <a:cxnSpLocks/>
              </p:cNvCxnSpPr>
              <p:nvPr/>
            </p:nvCxnSpPr>
            <p:spPr>
              <a:xfrm flipH="1">
                <a:off x="10390563" y="1888003"/>
                <a:ext cx="152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A937DAF1-5AD8-4AE9-94C7-CFE60558AD9C}"/>
                </a:ext>
              </a:extLst>
            </p:cNvPr>
            <p:cNvSpPr txBox="1"/>
            <p:nvPr/>
          </p:nvSpPr>
          <p:spPr>
            <a:xfrm>
              <a:off x="9816137" y="1582875"/>
              <a:ext cx="623889" cy="276999"/>
            </a:xfrm>
            <a:prstGeom prst="rect">
              <a:avLst/>
            </a:prstGeom>
            <a:noFill/>
          </p:spPr>
          <p:txBody>
            <a:bodyPr wrap="none" rtlCol="0">
              <a:spAutoFit/>
            </a:bodyPr>
            <a:lstStyle/>
            <a:p>
              <a:r>
                <a:rPr lang="en-US" sz="1200" dirty="0"/>
                <a:t>(X</a:t>
              </a:r>
              <a:r>
                <a:rPr lang="en-US" sz="1200" baseline="-25000" dirty="0"/>
                <a:t>i</a:t>
              </a:r>
              <a:r>
                <a:rPr lang="en-US" sz="1200" dirty="0"/>
                <a:t>, Y</a:t>
              </a:r>
              <a:r>
                <a:rPr lang="en-US" sz="1200" baseline="-25000" dirty="0"/>
                <a:t>i</a:t>
              </a:r>
              <a:r>
                <a:rPr lang="en-US" sz="1200" dirty="0"/>
                <a:t>)</a:t>
              </a:r>
              <a:endParaRPr lang="en-IN" sz="1200" dirty="0"/>
            </a:p>
          </p:txBody>
        </p:sp>
        <p:sp>
          <p:nvSpPr>
            <p:cNvPr id="29" name="Rectangle 28">
              <a:extLst>
                <a:ext uri="{FF2B5EF4-FFF2-40B4-BE49-F238E27FC236}">
                  <a16:creationId xmlns:a16="http://schemas.microsoft.com/office/drawing/2014/main" id="{427616B0-FB30-4D39-BDCF-3E1301422DD2}"/>
                </a:ext>
              </a:extLst>
            </p:cNvPr>
            <p:cNvSpPr/>
            <p:nvPr/>
          </p:nvSpPr>
          <p:spPr>
            <a:xfrm>
              <a:off x="9324936" y="1714839"/>
              <a:ext cx="490423" cy="231899"/>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8FB7004E-DE08-4180-A509-C87D15D5DC38}"/>
                </a:ext>
              </a:extLst>
            </p:cNvPr>
            <p:cNvSpPr txBox="1"/>
            <p:nvPr/>
          </p:nvSpPr>
          <p:spPr>
            <a:xfrm>
              <a:off x="8283838" y="940587"/>
              <a:ext cx="287258"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rPr>
                <a:t>Y</a:t>
              </a:r>
              <a:endParaRPr lang="en-IN" sz="1200" dirty="0">
                <a:effectLst>
                  <a:outerShdw blurRad="38100" dist="38100" dir="2700000" algn="tl">
                    <a:srgbClr val="000000">
                      <a:alpha val="43137"/>
                    </a:srgbClr>
                  </a:outerShdw>
                </a:effectLst>
              </a:endParaRPr>
            </a:p>
          </p:txBody>
        </p:sp>
        <p:sp>
          <p:nvSpPr>
            <p:cNvPr id="39" name="TextBox 38">
              <a:extLst>
                <a:ext uri="{FF2B5EF4-FFF2-40B4-BE49-F238E27FC236}">
                  <a16:creationId xmlns:a16="http://schemas.microsoft.com/office/drawing/2014/main" id="{B551F66A-F689-4F5A-9D4C-5DAF8BEAD85A}"/>
                </a:ext>
              </a:extLst>
            </p:cNvPr>
            <p:cNvSpPr txBox="1"/>
            <p:nvPr/>
          </p:nvSpPr>
          <p:spPr>
            <a:xfrm>
              <a:off x="10325345" y="2580728"/>
              <a:ext cx="287258"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rPr>
                <a:t>X</a:t>
              </a:r>
              <a:endParaRPr lang="en-IN" sz="1200" dirty="0">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7030FA5C-F73F-4696-979A-3669D0C2A8E4}"/>
                </a:ext>
              </a:extLst>
            </p:cNvPr>
            <p:cNvSpPr txBox="1"/>
            <p:nvPr/>
          </p:nvSpPr>
          <p:spPr>
            <a:xfrm>
              <a:off x="9405760" y="837627"/>
              <a:ext cx="1813317" cy="523220"/>
            </a:xfrm>
            <a:prstGeom prst="rect">
              <a:avLst/>
            </a:prstGeom>
            <a:noFill/>
          </p:spPr>
          <p:txBody>
            <a:bodyPr wrap="none" rtlCol="0">
              <a:spAutoFit/>
            </a:bodyPr>
            <a:lstStyle/>
            <a:p>
              <a:r>
                <a:rPr lang="en-US" dirty="0"/>
                <a:t>Rectangle is 2D </a:t>
              </a:r>
            </a:p>
            <a:p>
              <a:r>
                <a:rPr lang="en-US" dirty="0"/>
                <a:t>dispersion in data </a:t>
              </a:r>
              <a:r>
                <a:rPr lang="en-US" dirty="0">
                  <a:sym typeface="Wingdings" panose="05000000000000000000" pitchFamily="2" charset="2"/>
                </a:rPr>
                <a:t></a:t>
              </a:r>
              <a:endParaRPr lang="en-IN" dirty="0"/>
            </a:p>
          </p:txBody>
        </p:sp>
        <p:cxnSp>
          <p:nvCxnSpPr>
            <p:cNvPr id="32" name="Straight Arrow Connector 31">
              <a:extLst>
                <a:ext uri="{FF2B5EF4-FFF2-40B4-BE49-F238E27FC236}">
                  <a16:creationId xmlns:a16="http://schemas.microsoft.com/office/drawing/2014/main" id="{FAB7662D-1B29-498C-AF00-2926284D8869}"/>
                </a:ext>
              </a:extLst>
            </p:cNvPr>
            <p:cNvCxnSpPr>
              <a:cxnSpLocks/>
            </p:cNvCxnSpPr>
            <p:nvPr/>
          </p:nvCxnSpPr>
          <p:spPr>
            <a:xfrm flipV="1">
              <a:off x="9701708" y="1344556"/>
              <a:ext cx="161324" cy="382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93F0A74-7F62-4CA4-9B8B-F8EF6CC76253}"/>
                </a:ext>
              </a:extLst>
            </p:cNvPr>
            <p:cNvSpPr txBox="1"/>
            <p:nvPr/>
          </p:nvSpPr>
          <p:spPr>
            <a:xfrm>
              <a:off x="10731696" y="2185626"/>
              <a:ext cx="1042273" cy="307777"/>
            </a:xfrm>
            <a:prstGeom prst="rect">
              <a:avLst/>
            </a:prstGeom>
            <a:noFill/>
          </p:spPr>
          <p:txBody>
            <a:bodyPr wrap="none" rtlCol="0">
              <a:spAutoFit/>
            </a:bodyPr>
            <a:lstStyle/>
            <a:p>
              <a:r>
                <a:rPr lang="en-US" dirty="0" err="1"/>
                <a:t>Cov</a:t>
              </a:r>
              <a:r>
                <a:rPr lang="en-US" dirty="0"/>
                <a:t> (</a:t>
              </a:r>
              <a:r>
                <a:rPr lang="en-US" dirty="0" err="1"/>
                <a:t>X</a:t>
              </a:r>
              <a:r>
                <a:rPr lang="en-US" baseline="-25000" dirty="0" err="1"/>
                <a:t>i</a:t>
              </a:r>
              <a:r>
                <a:rPr lang="en-US" dirty="0" err="1"/>
                <a:t>,Y</a:t>
              </a:r>
              <a:r>
                <a:rPr lang="en-US" baseline="-25000" dirty="0" err="1"/>
                <a:t>i</a:t>
              </a:r>
              <a:r>
                <a:rPr lang="en-US" dirty="0"/>
                <a:t>)</a:t>
              </a:r>
              <a:endParaRPr lang="en-IN" dirty="0"/>
            </a:p>
          </p:txBody>
        </p:sp>
        <p:cxnSp>
          <p:nvCxnSpPr>
            <p:cNvPr id="42" name="Straight Arrow Connector 41">
              <a:extLst>
                <a:ext uri="{FF2B5EF4-FFF2-40B4-BE49-F238E27FC236}">
                  <a16:creationId xmlns:a16="http://schemas.microsoft.com/office/drawing/2014/main" id="{A1493918-323C-4D26-8171-962519561204}"/>
                </a:ext>
              </a:extLst>
            </p:cNvPr>
            <p:cNvCxnSpPr>
              <a:cxnSpLocks/>
            </p:cNvCxnSpPr>
            <p:nvPr/>
          </p:nvCxnSpPr>
          <p:spPr>
            <a:xfrm>
              <a:off x="8123617" y="1700827"/>
              <a:ext cx="0" cy="5298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51E3BE-A2CB-41FB-8DDA-D0F0D312B742}"/>
                </a:ext>
              </a:extLst>
            </p:cNvPr>
            <p:cNvCxnSpPr>
              <a:cxnSpLocks/>
            </p:cNvCxnSpPr>
            <p:nvPr/>
          </p:nvCxnSpPr>
          <p:spPr>
            <a:xfrm flipH="1">
              <a:off x="9007107" y="2960945"/>
              <a:ext cx="65286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9119EF1-7663-4726-81F7-AECB662A608E}"/>
                </a:ext>
              </a:extLst>
            </p:cNvPr>
            <p:cNvSpPr txBox="1"/>
            <p:nvPr/>
          </p:nvSpPr>
          <p:spPr>
            <a:xfrm>
              <a:off x="9022069" y="2934601"/>
              <a:ext cx="742511" cy="307777"/>
            </a:xfrm>
            <a:prstGeom prst="rect">
              <a:avLst/>
            </a:prstGeom>
            <a:noFill/>
          </p:spPr>
          <p:txBody>
            <a:bodyPr wrap="none" rtlCol="0">
              <a:spAutoFit/>
            </a:bodyPr>
            <a:lstStyle/>
            <a:p>
              <a:r>
                <a:rPr lang="en-US" dirty="0"/>
                <a:t>Std (X)</a:t>
              </a:r>
              <a:endParaRPr lang="en-IN" dirty="0"/>
            </a:p>
          </p:txBody>
        </p:sp>
        <p:cxnSp>
          <p:nvCxnSpPr>
            <p:cNvPr id="49" name="Connector: Curved 48">
              <a:extLst>
                <a:ext uri="{FF2B5EF4-FFF2-40B4-BE49-F238E27FC236}">
                  <a16:creationId xmlns:a16="http://schemas.microsoft.com/office/drawing/2014/main" id="{7ABFD22F-D7E3-44F7-B976-C66917ADFF1F}"/>
                </a:ext>
              </a:extLst>
            </p:cNvPr>
            <p:cNvCxnSpPr>
              <a:cxnSpLocks/>
              <a:stCxn id="51" idx="2"/>
              <a:endCxn id="40" idx="0"/>
            </p:cNvCxnSpPr>
            <p:nvPr/>
          </p:nvCxnSpPr>
          <p:spPr>
            <a:xfrm rot="5400000">
              <a:off x="11066294" y="1587922"/>
              <a:ext cx="784243" cy="4111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CFCF76C-D57D-4308-83C5-B607DC7A7340}"/>
                </a:ext>
              </a:extLst>
            </p:cNvPr>
            <p:cNvSpPr txBox="1"/>
            <p:nvPr/>
          </p:nvSpPr>
          <p:spPr>
            <a:xfrm>
              <a:off x="11052291" y="1032051"/>
              <a:ext cx="1223412" cy="369332"/>
            </a:xfrm>
            <a:prstGeom prst="rect">
              <a:avLst/>
            </a:prstGeom>
            <a:noFill/>
          </p:spPr>
          <p:txBody>
            <a:bodyPr wrap="none" rtlCol="0">
              <a:spAutoFit/>
            </a:bodyPr>
            <a:lstStyle/>
            <a:p>
              <a:r>
                <a:rPr lang="el-GR" sz="1800" dirty="0"/>
                <a:t>Σ</a:t>
              </a:r>
              <a:r>
                <a:rPr lang="en-US" dirty="0"/>
                <a:t>Rectangles</a:t>
              </a:r>
              <a:endParaRPr lang="en-IN" dirty="0"/>
            </a:p>
          </p:txBody>
        </p: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52670D3F-0F41-46A1-A3A5-FDB0D4518301}"/>
                  </a:ext>
                </a:extLst>
              </p:cNvPr>
              <p:cNvSpPr txBox="1"/>
              <p:nvPr/>
            </p:nvSpPr>
            <p:spPr>
              <a:xfrm>
                <a:off x="8413468" y="4995416"/>
                <a:ext cx="3105915" cy="6806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b="0" i="1" dirty="0" err="1"/>
                  <a:t>r</a:t>
                </a:r>
                <a:r>
                  <a:rPr lang="en-US" sz="1600" b="0" i="1" baseline="-25000" dirty="0" err="1"/>
                  <a:t>xy</a:t>
                </a:r>
                <a:r>
                  <a:rPr lang="en-US" sz="1600" b="0" i="1" dirty="0"/>
                  <a:t>=</a:t>
                </a:r>
                <a:r>
                  <a:rPr lang="en-US" sz="1600" b="0" i="1" dirty="0" err="1"/>
                  <a:t>Corr</a:t>
                </a:r>
                <a:r>
                  <a:rPr lang="en-US" sz="1600" b="0" i="1" dirty="0"/>
                  <a:t>(X,Y) </a:t>
                </a:r>
                <a:r>
                  <a:rPr lang="en-US" sz="1800" b="0" dirty="0"/>
                  <a:t>=</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𝐶𝑜𝑣</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num>
                      <m:den>
                        <m:r>
                          <a:rPr lang="en-US" sz="2400" b="0" i="1" smtClean="0">
                            <a:latin typeface="Cambria Math" panose="02040503050406030204" pitchFamily="18" charset="0"/>
                          </a:rPr>
                          <m:t>𝑆𝑡𝑑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𝑆𝑡𝑑</m:t>
                        </m:r>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den>
                    </m:f>
                  </m:oMath>
                </a14:m>
                <a:endParaRPr lang="en-US" sz="1800" b="0" dirty="0"/>
              </a:p>
            </p:txBody>
          </p:sp>
        </mc:Choice>
        <mc:Fallback>
          <p:sp>
            <p:nvSpPr>
              <p:cNvPr id="57" name="TextBox 56">
                <a:extLst>
                  <a:ext uri="{FF2B5EF4-FFF2-40B4-BE49-F238E27FC236}">
                    <a16:creationId xmlns:a16="http://schemas.microsoft.com/office/drawing/2014/main" id="{52670D3F-0F41-46A1-A3A5-FDB0D4518301}"/>
                  </a:ext>
                </a:extLst>
              </p:cNvPr>
              <p:cNvSpPr txBox="1">
                <a:spLocks noRot="1" noChangeAspect="1" noMove="1" noResize="1" noEditPoints="1" noAdjustHandles="1" noChangeArrowheads="1" noChangeShapeType="1" noTextEdit="1"/>
              </p:cNvSpPr>
              <p:nvPr/>
            </p:nvSpPr>
            <p:spPr>
              <a:xfrm>
                <a:off x="8413468" y="4995416"/>
                <a:ext cx="3105915" cy="680699"/>
              </a:xfrm>
              <a:prstGeom prst="rect">
                <a:avLst/>
              </a:prstGeom>
              <a:blipFill>
                <a:blip r:embed="rId4"/>
                <a:stretch>
                  <a:fillRect l="-584"/>
                </a:stretch>
              </a:blipFill>
            </p:spPr>
            <p:txBody>
              <a:bodyPr/>
              <a:lstStyle/>
              <a:p>
                <a:r>
                  <a:rPr lang="en-IN">
                    <a:noFill/>
                  </a:rPr>
                  <a:t> </a:t>
                </a:r>
              </a:p>
            </p:txBody>
          </p:sp>
        </mc:Fallback>
      </mc:AlternateContent>
      <p:cxnSp>
        <p:nvCxnSpPr>
          <p:cNvPr id="62" name="Connector: Curved 61">
            <a:extLst>
              <a:ext uri="{FF2B5EF4-FFF2-40B4-BE49-F238E27FC236}">
                <a16:creationId xmlns:a16="http://schemas.microsoft.com/office/drawing/2014/main" id="{7DC6C65F-4EE6-4623-BB33-D84C4AA75949}"/>
              </a:ext>
            </a:extLst>
          </p:cNvPr>
          <p:cNvCxnSpPr>
            <a:cxnSpLocks/>
            <a:stCxn id="40" idx="2"/>
          </p:cNvCxnSpPr>
          <p:nvPr/>
        </p:nvCxnSpPr>
        <p:spPr>
          <a:xfrm rot="5400000">
            <a:off x="10150859" y="2863543"/>
            <a:ext cx="886190" cy="41083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02EA668-A3DE-4F47-9568-89E9AD346D6E}"/>
              </a:ext>
            </a:extLst>
          </p:cNvPr>
          <p:cNvGrpSpPr/>
          <p:nvPr/>
        </p:nvGrpSpPr>
        <p:grpSpPr>
          <a:xfrm>
            <a:off x="8152341" y="3550147"/>
            <a:ext cx="3044551" cy="688394"/>
            <a:chOff x="9206508" y="3626424"/>
            <a:chExt cx="3044551" cy="688394"/>
          </a:xfrm>
        </p:grpSpPr>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A34F9C19-B4A1-4A69-9E02-9EE9C0AD943E}"/>
                    </a:ext>
                  </a:extLst>
                </p:cNvPr>
                <p:cNvSpPr txBox="1"/>
                <p:nvPr/>
              </p:nvSpPr>
              <p:spPr>
                <a:xfrm>
                  <a:off x="9206508" y="3626424"/>
                  <a:ext cx="3044551" cy="68839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b="0" i="1" dirty="0" err="1"/>
                    <a:t>Cov</a:t>
                  </a:r>
                  <a:r>
                    <a:rPr lang="en-US" sz="1600" b="0" i="1" dirty="0"/>
                    <a:t>(X,Y) </a:t>
                  </a:r>
                  <a:r>
                    <a:rPr lang="en-US" sz="1800" b="0" dirty="0"/>
                    <a:t>=</a:t>
                  </a:r>
                  <a14:m>
                    <m:oMath xmlns:m="http://schemas.openxmlformats.org/officeDocument/2006/math">
                      <m:f>
                        <m:fPr>
                          <m:ctrlPr>
                            <a:rPr lang="en-US" sz="2400" b="0" i="1" smtClean="0">
                              <a:latin typeface="Cambria Math" panose="02040503050406030204" pitchFamily="18" charset="0"/>
                            </a:rPr>
                          </m:ctrlPr>
                        </m:fPr>
                        <m:num>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𝑁</m:t>
                              </m:r>
                            </m:sub>
                            <m:sup/>
                            <m:e>
                              <m:r>
                                <a:rPr lang="en-US" sz="2400" b="0" i="1" smtClean="0">
                                  <a:latin typeface="Cambria Math" panose="02040503050406030204" pitchFamily="18" charset="0"/>
                                </a:rPr>
                                <m:t> (</m:t>
                              </m:r>
                              <m:r>
                                <a:rPr lang="en-US" sz="2400" b="0" i="1" smtClean="0">
                                  <a:latin typeface="Cambria Math" panose="02040503050406030204" pitchFamily="18" charset="0"/>
                                </a:rPr>
                                <m:t>𝑋𝑖</m:t>
                              </m:r>
                              <m:r>
                                <a:rPr lang="en-US" sz="2400" b="0" i="1" smtClean="0">
                                  <a:latin typeface="Cambria Math" panose="02040503050406030204" pitchFamily="18" charset="0"/>
                                </a:rPr>
                                <m:t>−</m:t>
                              </m:r>
                              <m:r>
                                <a:rPr lang="en-US" sz="2400" b="0" i="1" smtClean="0">
                                  <a:latin typeface="Cambria Math" panose="02040503050406030204" pitchFamily="18" charset="0"/>
                                </a:rPr>
                                <m:t>𝑋</m:t>
                              </m:r>
                            </m:e>
                          </m:nary>
                          <m:r>
                            <a:rPr lang="en-US" sz="2400" i="1">
                              <a:latin typeface="Cambria Math" panose="02040503050406030204" pitchFamily="18" charset="0"/>
                            </a:rPr>
                            <m:t>)(</m:t>
                          </m:r>
                          <m:r>
                            <a:rPr lang="en-US" sz="2400" b="0" i="1" smtClean="0">
                              <a:latin typeface="Cambria Math" panose="02040503050406030204" pitchFamily="18" charset="0"/>
                            </a:rPr>
                            <m:t>𝑌</m:t>
                          </m:r>
                          <m:r>
                            <a:rPr lang="en-US" sz="2400" i="1" baseline="-25000">
                              <a:latin typeface="Cambria Math" panose="02040503050406030204" pitchFamily="18" charset="0"/>
                            </a:rPr>
                            <m:t>𝑖</m:t>
                          </m:r>
                          <m:r>
                            <a:rPr lang="en-US" sz="2400" i="1">
                              <a:latin typeface="Cambria Math" panose="02040503050406030204" pitchFamily="18" charset="0"/>
                            </a:rPr>
                            <m:t>−</m:t>
                          </m:r>
                          <m:r>
                            <a:rPr lang="en-US" sz="2400" b="0" i="1" smtClean="0">
                              <a:latin typeface="Cambria Math" panose="02040503050406030204" pitchFamily="18" charset="0"/>
                            </a:rPr>
                            <m:t>𝑌</m:t>
                          </m:r>
                          <m:r>
                            <a:rPr lang="en-US" sz="2400" i="1">
                              <a:latin typeface="Cambria Math" panose="02040503050406030204" pitchFamily="18" charset="0"/>
                            </a:rPr>
                            <m:t>)</m:t>
                          </m:r>
                        </m:num>
                        <m:den>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−1)</m:t>
                          </m:r>
                        </m:den>
                      </m:f>
                    </m:oMath>
                  </a14:m>
                  <a:endParaRPr lang="en-US" sz="1800" b="0" dirty="0"/>
                </a:p>
              </p:txBody>
            </p:sp>
          </mc:Choice>
          <mc:Fallback>
            <p:sp>
              <p:nvSpPr>
                <p:cNvPr id="43" name="TextBox 42">
                  <a:extLst>
                    <a:ext uri="{FF2B5EF4-FFF2-40B4-BE49-F238E27FC236}">
                      <a16:creationId xmlns:a16="http://schemas.microsoft.com/office/drawing/2014/main" id="{A34F9C19-B4A1-4A69-9E02-9EE9C0AD943E}"/>
                    </a:ext>
                  </a:extLst>
                </p:cNvPr>
                <p:cNvSpPr txBox="1">
                  <a:spLocks noRot="1" noChangeAspect="1" noMove="1" noResize="1" noEditPoints="1" noAdjustHandles="1" noChangeArrowheads="1" noChangeShapeType="1" noTextEdit="1"/>
                </p:cNvSpPr>
                <p:nvPr/>
              </p:nvSpPr>
              <p:spPr>
                <a:xfrm>
                  <a:off x="9206508" y="3626424"/>
                  <a:ext cx="3044551" cy="688394"/>
                </a:xfrm>
                <a:prstGeom prst="rect">
                  <a:avLst/>
                </a:prstGeom>
                <a:blipFill>
                  <a:blip r:embed="rId5"/>
                  <a:stretch>
                    <a:fillRect l="-595"/>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77E4F423-6CB0-4256-9325-64FA5BBF38C1}"/>
                </a:ext>
              </a:extLst>
            </p:cNvPr>
            <p:cNvCxnSpPr/>
            <p:nvPr/>
          </p:nvCxnSpPr>
          <p:spPr>
            <a:xfrm>
              <a:off x="10726333" y="3708891"/>
              <a:ext cx="103695"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B51EF3E-7E9E-4ACD-97F7-7BB04A937BFE}"/>
                </a:ext>
              </a:extLst>
            </p:cNvPr>
            <p:cNvCxnSpPr/>
            <p:nvPr/>
          </p:nvCxnSpPr>
          <p:spPr>
            <a:xfrm>
              <a:off x="11250105" y="3706763"/>
              <a:ext cx="103695" cy="0"/>
            </a:xfrm>
            <a:prstGeom prst="line">
              <a:avLst/>
            </a:prstGeom>
          </p:spPr>
          <p:style>
            <a:lnRef idx="1">
              <a:schemeClr val="dk1"/>
            </a:lnRef>
            <a:fillRef idx="0">
              <a:schemeClr val="dk1"/>
            </a:fillRef>
            <a:effectRef idx="0">
              <a:schemeClr val="dk1"/>
            </a:effectRef>
            <a:fontRef idx="minor">
              <a:schemeClr val="tx1"/>
            </a:fontRef>
          </p:style>
        </p:cxnSp>
      </p:grpSp>
      <p:cxnSp>
        <p:nvCxnSpPr>
          <p:cNvPr id="48" name="Connector: Curved 47">
            <a:extLst>
              <a:ext uri="{FF2B5EF4-FFF2-40B4-BE49-F238E27FC236}">
                <a16:creationId xmlns:a16="http://schemas.microsoft.com/office/drawing/2014/main" id="{5FF8E5DD-4F89-4A8B-A49B-11E857C54286}"/>
              </a:ext>
            </a:extLst>
          </p:cNvPr>
          <p:cNvCxnSpPr>
            <a:cxnSpLocks/>
          </p:cNvCxnSpPr>
          <p:nvPr/>
        </p:nvCxnSpPr>
        <p:spPr>
          <a:xfrm rot="5400000">
            <a:off x="10047239" y="4509487"/>
            <a:ext cx="727166" cy="63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itle 1">
            <a:extLst>
              <a:ext uri="{FF2B5EF4-FFF2-40B4-BE49-F238E27FC236}">
                <a16:creationId xmlns:a16="http://schemas.microsoft.com/office/drawing/2014/main" id="{FF93598B-2756-4DC2-B0CB-A87CE6F28E67}"/>
              </a:ext>
            </a:extLst>
          </p:cNvPr>
          <p:cNvSpPr>
            <a:spLocks noGrp="1"/>
          </p:cNvSpPr>
          <p:nvPr>
            <p:ph type="title"/>
          </p:nvPr>
        </p:nvSpPr>
        <p:spPr>
          <a:xfrm>
            <a:off x="583473" y="48203"/>
            <a:ext cx="10972800" cy="1143000"/>
          </a:xfrm>
          <a:noFill/>
          <a:ln>
            <a:noFill/>
          </a:ln>
        </p:spPr>
        <p:txBody>
          <a:bodyPr spcFirstLastPara="1" wrap="square" lIns="91425" tIns="45700" rIns="91425" bIns="45700" anchor="ctr" anchorCtr="0">
            <a:noAutofit/>
          </a:bodyPr>
          <a:lstStyle/>
          <a:p>
            <a:pPr>
              <a:lnSpc>
                <a:spcPct val="90000"/>
              </a:lnSpc>
            </a:pPr>
            <a:r>
              <a:rPr lang="en-US" sz="3600" dirty="0">
                <a:latin typeface="Corbel" panose="020B0503020204020204" pitchFamily="34" charset="0"/>
              </a:rPr>
              <a:t>Descriptive Stats (contd.)</a:t>
            </a:r>
            <a:br>
              <a:rPr lang="en-US" sz="3600" u="sng" dirty="0">
                <a:latin typeface="Corbel" panose="020B0503020204020204" pitchFamily="34" charset="0"/>
                <a:cs typeface="Times New Roman" panose="02020603050405020304" pitchFamily="18" charset="0"/>
              </a:rPr>
            </a:br>
            <a:r>
              <a:rPr lang="en-US" sz="3200" u="sng" dirty="0">
                <a:latin typeface="Corbel" panose="020B0503020204020204" pitchFamily="34" charset="0"/>
                <a:cs typeface="Times New Roman" panose="02020603050405020304" pitchFamily="18" charset="0"/>
              </a:rPr>
              <a:t>Measures of Associate amongst </a:t>
            </a:r>
            <a:r>
              <a:rPr lang="en-US" sz="3200" u="sng" dirty="0" err="1">
                <a:latin typeface="Corbel" panose="020B0503020204020204" pitchFamily="34" charset="0"/>
                <a:cs typeface="Times New Roman" panose="02020603050405020304" pitchFamily="18" charset="0"/>
              </a:rPr>
              <a:t>Bivariates</a:t>
            </a:r>
            <a:endParaRPr lang="en-IN" sz="3600" u="sng" dirty="0">
              <a:latin typeface="Corbel" panose="020B050302020402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45CC6118-C904-45D4-86B4-91F789C3A7D4}"/>
              </a:ext>
            </a:extLst>
          </p:cNvPr>
          <p:cNvSpPr txBox="1"/>
          <p:nvPr/>
        </p:nvSpPr>
        <p:spPr>
          <a:xfrm>
            <a:off x="11210533" y="3683919"/>
            <a:ext cx="630301" cy="307777"/>
          </a:xfrm>
          <a:prstGeom prst="rect">
            <a:avLst/>
          </a:prstGeom>
          <a:noFill/>
        </p:spPr>
        <p:txBody>
          <a:bodyPr wrap="none" rtlCol="0">
            <a:spAutoFit/>
          </a:bodyPr>
          <a:lstStyle/>
          <a:p>
            <a:r>
              <a:rPr lang="en-US" dirty="0"/>
              <a:t>units</a:t>
            </a:r>
            <a:r>
              <a:rPr lang="en-US" baseline="30000" dirty="0"/>
              <a:t>2</a:t>
            </a:r>
            <a:endParaRPr lang="en-IN" baseline="30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g5dcda854b2_1_78"/>
          <p:cNvSpPr txBox="1">
            <a:spLocks noGrp="1"/>
          </p:cNvSpPr>
          <p:nvPr>
            <p:ph type="body" idx="1"/>
          </p:nvPr>
        </p:nvSpPr>
        <p:spPr>
          <a:xfrm>
            <a:off x="609600" y="1774861"/>
            <a:ext cx="10972800" cy="45261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endParaRPr>
              <a:latin typeface="Times New Roman"/>
              <a:ea typeface="Times New Roman"/>
              <a:cs typeface="Times New Roman"/>
              <a:sym typeface="Times New Roman"/>
            </a:endParaRPr>
          </a:p>
          <a:p>
            <a:pPr marL="0" lvl="0" indent="0" algn="l" rtl="0">
              <a:spcBef>
                <a:spcPts val="640"/>
              </a:spcBef>
              <a:spcAft>
                <a:spcPts val="0"/>
              </a:spcAft>
              <a:buNone/>
            </a:pPr>
            <a:endParaRPr>
              <a:latin typeface="Times New Roman"/>
              <a:ea typeface="Times New Roman"/>
              <a:cs typeface="Times New Roman"/>
              <a:sym typeface="Times New Roman"/>
            </a:endParaRPr>
          </a:p>
          <a:p>
            <a:pPr marL="0" lvl="0" indent="0" algn="l" rtl="0">
              <a:spcBef>
                <a:spcPts val="640"/>
              </a:spcBef>
              <a:spcAft>
                <a:spcPts val="0"/>
              </a:spcAft>
              <a:buNone/>
            </a:pPr>
            <a:endParaRPr>
              <a:latin typeface="Times New Roman"/>
              <a:ea typeface="Times New Roman"/>
              <a:cs typeface="Times New Roman"/>
              <a:sym typeface="Times New Roman"/>
            </a:endParaRPr>
          </a:p>
          <a:p>
            <a:pPr marL="0" lvl="0" indent="0" algn="l" rtl="0">
              <a:spcBef>
                <a:spcPts val="640"/>
              </a:spcBef>
              <a:spcAft>
                <a:spcPts val="0"/>
              </a:spcAft>
              <a:buNone/>
            </a:pPr>
            <a:endParaRPr>
              <a:latin typeface="Times New Roman"/>
              <a:ea typeface="Times New Roman"/>
              <a:cs typeface="Times New Roman"/>
              <a:sym typeface="Times New Roman"/>
            </a:endParaRPr>
          </a:p>
          <a:p>
            <a:pPr marL="0" lvl="0" indent="0" algn="l" rtl="0">
              <a:spcBef>
                <a:spcPts val="640"/>
              </a:spcBef>
              <a:spcAft>
                <a:spcPts val="0"/>
              </a:spcAft>
              <a:buNone/>
            </a:pPr>
            <a:endParaRPr>
              <a:latin typeface="Times New Roman"/>
              <a:ea typeface="Times New Roman"/>
              <a:cs typeface="Times New Roman"/>
              <a:sym typeface="Times New Roman"/>
            </a:endParaRPr>
          </a:p>
          <a:p>
            <a:pPr marL="0" lvl="0" indent="0" algn="l" rtl="0">
              <a:spcBef>
                <a:spcPts val="640"/>
              </a:spcBef>
              <a:spcAft>
                <a:spcPts val="0"/>
              </a:spcAft>
              <a:buNone/>
            </a:pPr>
            <a:endParaRPr>
              <a:latin typeface="Times New Roman"/>
              <a:ea typeface="Times New Roman"/>
              <a:cs typeface="Times New Roman"/>
              <a:sym typeface="Times New Roman"/>
            </a:endParaRPr>
          </a:p>
          <a:p>
            <a:pPr marL="0" lvl="0" indent="0" algn="l" rtl="0">
              <a:spcBef>
                <a:spcPts val="640"/>
              </a:spcBef>
              <a:spcAft>
                <a:spcPts val="0"/>
              </a:spcAft>
              <a:buNone/>
            </a:pPr>
            <a:endParaRPr>
              <a:latin typeface="Times New Roman"/>
              <a:ea typeface="Times New Roman"/>
              <a:cs typeface="Times New Roman"/>
              <a:sym typeface="Times New Roman"/>
            </a:endParaRPr>
          </a:p>
          <a:p>
            <a:pPr marL="0" lvl="0" indent="0" algn="l" rtl="0">
              <a:spcBef>
                <a:spcPts val="640"/>
              </a:spcBef>
              <a:spcAft>
                <a:spcPts val="0"/>
              </a:spcAft>
              <a:buNone/>
            </a:pPr>
            <a:r>
              <a:rPr lang="en-IN">
                <a:latin typeface="Times New Roman"/>
                <a:ea typeface="Times New Roman"/>
                <a:cs typeface="Times New Roman"/>
                <a:sym typeface="Times New Roman"/>
              </a:rPr>
              <a:t>Scatter plots showing the similarity from -1 to 1</a:t>
            </a:r>
            <a:endParaRPr>
              <a:latin typeface="Times New Roman"/>
              <a:ea typeface="Times New Roman"/>
              <a:cs typeface="Times New Roman"/>
              <a:sym typeface="Times New Roman"/>
            </a:endParaRPr>
          </a:p>
        </p:txBody>
      </p:sp>
      <p:sp>
        <p:nvSpPr>
          <p:cNvPr id="395" name="Google Shape;395;g5dcda854b2_1_78"/>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31</a:t>
            </a:fld>
            <a:endParaRPr/>
          </a:p>
        </p:txBody>
      </p:sp>
      <p:pic>
        <p:nvPicPr>
          <p:cNvPr id="396" name="Google Shape;396;g5dcda854b2_1_78"/>
          <p:cNvPicPr preferRelativeResize="0"/>
          <p:nvPr/>
        </p:nvPicPr>
        <p:blipFill rotWithShape="1">
          <a:blip r:embed="rId3">
            <a:alphaModFix/>
          </a:blip>
          <a:srcRect b="7918"/>
          <a:stretch/>
        </p:blipFill>
        <p:spPr>
          <a:xfrm>
            <a:off x="1273178" y="1689299"/>
            <a:ext cx="6703696" cy="4036220"/>
          </a:xfrm>
          <a:prstGeom prst="rect">
            <a:avLst/>
          </a:prstGeom>
          <a:noFill/>
          <a:ln>
            <a:noFill/>
          </a:ln>
        </p:spPr>
      </p:pic>
      <p:sp>
        <p:nvSpPr>
          <p:cNvPr id="6" name="Title 1">
            <a:extLst>
              <a:ext uri="{FF2B5EF4-FFF2-40B4-BE49-F238E27FC236}">
                <a16:creationId xmlns:a16="http://schemas.microsoft.com/office/drawing/2014/main" id="{3CA86F26-70E1-4DE3-925D-2BF5FE5DD260}"/>
              </a:ext>
            </a:extLst>
          </p:cNvPr>
          <p:cNvSpPr txBox="1">
            <a:spLocks/>
          </p:cNvSpPr>
          <p:nvPr/>
        </p:nvSpPr>
        <p:spPr>
          <a:xfrm>
            <a:off x="609600" y="106500"/>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pPr>
              <a:lnSpc>
                <a:spcPct val="90000"/>
              </a:lnSpc>
            </a:pPr>
            <a:r>
              <a:rPr lang="en-US" sz="3600" dirty="0">
                <a:latin typeface="Corbel" panose="020B0503020204020204" pitchFamily="34" charset="0"/>
              </a:rPr>
              <a:t>Descriptive Stats (contd.)</a:t>
            </a:r>
            <a:br>
              <a:rPr lang="en-US" sz="3600" u="sng" dirty="0">
                <a:latin typeface="Corbel" panose="020B0503020204020204" pitchFamily="34" charset="0"/>
                <a:cs typeface="Times New Roman" panose="02020603050405020304" pitchFamily="18" charset="0"/>
              </a:rPr>
            </a:br>
            <a:r>
              <a:rPr lang="en-IN" sz="3200" u="sng" dirty="0">
                <a:latin typeface="Corbel" panose="020B0503020204020204" pitchFamily="34" charset="0"/>
                <a:cs typeface="Times New Roman" panose="02020603050405020304" pitchFamily="18" charset="0"/>
              </a:rPr>
              <a:t>Visually Evaluating Correlation</a:t>
            </a:r>
            <a:endParaRPr lang="en-IN" sz="3600" u="sng" dirty="0">
              <a:latin typeface="Corbel" panose="020B0503020204020204" pitchFamily="34"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5dcda854b2_1_55"/>
          <p:cNvSpPr txBox="1">
            <a:spLocks noGrp="1"/>
          </p:cNvSpPr>
          <p:nvPr>
            <p:ph type="title"/>
          </p:nvPr>
        </p:nvSpPr>
        <p:spPr>
          <a:xfrm>
            <a:off x="609600" y="160200"/>
            <a:ext cx="10972800" cy="1143000"/>
          </a:xfrm>
          <a:prstGeom prst="rect">
            <a:avLst/>
          </a:prstGeom>
          <a:noFill/>
          <a:ln>
            <a:noFill/>
          </a:ln>
        </p:spPr>
        <p:txBody>
          <a:bodyPr spcFirstLastPara="1" wrap="square" lIns="91425" tIns="45700" rIns="91425" bIns="45700" anchor="ctr" anchorCtr="0">
            <a:noAutofit/>
          </a:bodyPr>
          <a:lstStyle/>
          <a:p>
            <a:pPr>
              <a:lnSpc>
                <a:spcPct val="90000"/>
              </a:lnSpc>
            </a:pPr>
            <a:r>
              <a:rPr lang="en-IN" sz="3600" dirty="0">
                <a:latin typeface="Corbel" panose="020B0503020204020204" pitchFamily="34" charset="0"/>
                <a:sym typeface="Book Antiqua"/>
              </a:rPr>
              <a:t>Descriptive Statistics </a:t>
            </a:r>
            <a:br>
              <a:rPr lang="en-IN" sz="3600" dirty="0">
                <a:latin typeface="Corbel" panose="020B0503020204020204" pitchFamily="34" charset="0"/>
                <a:sym typeface="Book Antiqua"/>
              </a:rPr>
            </a:br>
            <a:r>
              <a:rPr lang="en-IN" sz="3200" u="sng" dirty="0">
                <a:latin typeface="Corbel" panose="020B0503020204020204" pitchFamily="34" charset="0"/>
                <a:sym typeface="Book Antiqua"/>
              </a:rPr>
              <a:t>Data Visualization Summary</a:t>
            </a:r>
            <a:endParaRPr sz="3600" u="sng" dirty="0">
              <a:latin typeface="Corbel" panose="020B0503020204020204" pitchFamily="34" charset="0"/>
              <a:sym typeface="Arial"/>
            </a:endParaRPr>
          </a:p>
        </p:txBody>
      </p:sp>
      <p:sp>
        <p:nvSpPr>
          <p:cNvPr id="386" name="Google Shape;386;g5dcda854b2_1_55"/>
          <p:cNvSpPr txBox="1">
            <a:spLocks noGrp="1"/>
          </p:cNvSpPr>
          <p:nvPr>
            <p:ph type="body" idx="1"/>
          </p:nvPr>
        </p:nvSpPr>
        <p:spPr>
          <a:xfrm>
            <a:off x="609599" y="1600200"/>
            <a:ext cx="11226229" cy="45261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400"/>
              <a:buFont typeface="Arial"/>
              <a:buNone/>
            </a:pPr>
            <a:r>
              <a:rPr lang="en-IN" sz="2400" dirty="0">
                <a:latin typeface="Times New Roman"/>
                <a:ea typeface="Times New Roman"/>
                <a:cs typeface="Times New Roman"/>
                <a:sym typeface="Times New Roman"/>
              </a:rPr>
              <a:t>Why data visualization?</a:t>
            </a:r>
            <a:endParaRPr sz="2400" dirty="0">
              <a:latin typeface="Times New Roman"/>
              <a:ea typeface="Times New Roman"/>
              <a:cs typeface="Times New Roman"/>
              <a:sym typeface="Times New Roman"/>
            </a:endParaRPr>
          </a:p>
          <a:p>
            <a:pPr marL="800100" lvl="1" indent="-342900">
              <a:lnSpc>
                <a:spcPct val="90000"/>
              </a:lnSpc>
              <a:spcBef>
                <a:spcPts val="0"/>
              </a:spcBef>
              <a:buClr>
                <a:srgbClr val="44546A"/>
              </a:buClr>
              <a:buSzPts val="1400"/>
            </a:pPr>
            <a:r>
              <a:rPr lang="en-IN" sz="2400" dirty="0">
                <a:solidFill>
                  <a:srgbClr val="44546A"/>
                </a:solidFill>
                <a:latin typeface="Times New Roman"/>
                <a:ea typeface="Times New Roman"/>
                <a:cs typeface="Times New Roman"/>
                <a:sym typeface="Times New Roman"/>
              </a:rPr>
              <a:t>Gain insight</a:t>
            </a:r>
            <a:r>
              <a:rPr lang="en-IN" sz="2400" dirty="0">
                <a:latin typeface="Times New Roman"/>
                <a:ea typeface="Times New Roman"/>
                <a:cs typeface="Times New Roman"/>
                <a:sym typeface="Times New Roman"/>
              </a:rPr>
              <a:t> into an information space by mapping data onto graphical primitives</a:t>
            </a:r>
            <a:endParaRPr sz="2400" dirty="0">
              <a:latin typeface="Times New Roman"/>
              <a:ea typeface="Times New Roman"/>
              <a:cs typeface="Times New Roman"/>
              <a:sym typeface="Times New Roman"/>
            </a:endParaRPr>
          </a:p>
          <a:p>
            <a:pPr marL="800100" lvl="1" indent="-342900">
              <a:lnSpc>
                <a:spcPct val="90000"/>
              </a:lnSpc>
              <a:spcBef>
                <a:spcPts val="0"/>
              </a:spcBef>
              <a:buClr>
                <a:srgbClr val="44546A"/>
              </a:buClr>
              <a:buSzPts val="1400"/>
            </a:pPr>
            <a:r>
              <a:rPr lang="en-IN" sz="2400" dirty="0">
                <a:solidFill>
                  <a:srgbClr val="44546A"/>
                </a:solidFill>
                <a:latin typeface="Times New Roman"/>
                <a:ea typeface="Times New Roman"/>
                <a:cs typeface="Times New Roman"/>
                <a:sym typeface="Times New Roman"/>
              </a:rPr>
              <a:t>Provide qualitative overview</a:t>
            </a:r>
            <a:r>
              <a:rPr lang="en-IN" sz="2400" dirty="0">
                <a:latin typeface="Times New Roman"/>
                <a:ea typeface="Times New Roman"/>
                <a:cs typeface="Times New Roman"/>
                <a:sym typeface="Times New Roman"/>
              </a:rPr>
              <a:t> of large data sets</a:t>
            </a:r>
            <a:endParaRPr sz="2400" dirty="0">
              <a:latin typeface="Times New Roman"/>
              <a:ea typeface="Times New Roman"/>
              <a:cs typeface="Times New Roman"/>
              <a:sym typeface="Times New Roman"/>
            </a:endParaRPr>
          </a:p>
          <a:p>
            <a:pPr marL="800100" lvl="1" indent="-342900">
              <a:lnSpc>
                <a:spcPct val="90000"/>
              </a:lnSpc>
              <a:spcBef>
                <a:spcPts val="0"/>
              </a:spcBef>
              <a:buClr>
                <a:srgbClr val="44546A"/>
              </a:buClr>
              <a:buSzPts val="1400"/>
            </a:pPr>
            <a:r>
              <a:rPr lang="en-IN" sz="2400" dirty="0">
                <a:solidFill>
                  <a:srgbClr val="44546A"/>
                </a:solidFill>
                <a:latin typeface="Times New Roman"/>
                <a:ea typeface="Times New Roman"/>
                <a:cs typeface="Times New Roman"/>
                <a:sym typeface="Times New Roman"/>
              </a:rPr>
              <a:t>Search</a:t>
            </a:r>
            <a:r>
              <a:rPr lang="en-IN" sz="2400" dirty="0">
                <a:latin typeface="Times New Roman"/>
                <a:ea typeface="Times New Roman"/>
                <a:cs typeface="Times New Roman"/>
                <a:sym typeface="Times New Roman"/>
              </a:rPr>
              <a:t> for patterns, trends, structure, irregularities, relationships among data</a:t>
            </a:r>
            <a:endParaRPr sz="2400" dirty="0">
              <a:latin typeface="Times New Roman"/>
              <a:ea typeface="Times New Roman"/>
              <a:cs typeface="Times New Roman"/>
              <a:sym typeface="Times New Roman"/>
            </a:endParaRPr>
          </a:p>
          <a:p>
            <a:pPr marL="800100" lvl="1" indent="-342900">
              <a:lnSpc>
                <a:spcPct val="90000"/>
              </a:lnSpc>
              <a:spcBef>
                <a:spcPts val="0"/>
              </a:spcBef>
              <a:buClr>
                <a:srgbClr val="44546A"/>
              </a:buClr>
              <a:buSzPts val="1400"/>
            </a:pPr>
            <a:r>
              <a:rPr lang="en-IN" sz="2400" dirty="0">
                <a:solidFill>
                  <a:srgbClr val="44546A"/>
                </a:solidFill>
                <a:latin typeface="Times New Roman"/>
                <a:ea typeface="Times New Roman"/>
                <a:cs typeface="Times New Roman"/>
                <a:sym typeface="Times New Roman"/>
              </a:rPr>
              <a:t>Help find interesting regions and suitable parameters</a:t>
            </a:r>
            <a:r>
              <a:rPr lang="en-IN" sz="2400" dirty="0">
                <a:latin typeface="Times New Roman"/>
                <a:ea typeface="Times New Roman"/>
                <a:cs typeface="Times New Roman"/>
                <a:sym typeface="Times New Roman"/>
              </a:rPr>
              <a:t> for further quantitative analysis</a:t>
            </a:r>
            <a:endParaRPr sz="2400" dirty="0">
              <a:latin typeface="Times New Roman"/>
              <a:ea typeface="Times New Roman"/>
              <a:cs typeface="Times New Roman"/>
              <a:sym typeface="Times New Roman"/>
            </a:endParaRPr>
          </a:p>
          <a:p>
            <a:pPr marL="800100" lvl="1" indent="-342900">
              <a:lnSpc>
                <a:spcPct val="90000"/>
              </a:lnSpc>
              <a:spcBef>
                <a:spcPts val="0"/>
              </a:spcBef>
              <a:buClr>
                <a:srgbClr val="44546A"/>
              </a:buClr>
              <a:buSzPts val="1400"/>
            </a:pPr>
            <a:r>
              <a:rPr lang="en-IN" sz="2400" dirty="0">
                <a:solidFill>
                  <a:srgbClr val="44546A"/>
                </a:solidFill>
                <a:latin typeface="Times New Roman"/>
                <a:ea typeface="Times New Roman"/>
                <a:cs typeface="Times New Roman"/>
                <a:sym typeface="Times New Roman"/>
              </a:rPr>
              <a:t>Provide a visual proof</a:t>
            </a:r>
            <a:r>
              <a:rPr lang="en-IN" sz="2400" dirty="0">
                <a:latin typeface="Times New Roman"/>
                <a:ea typeface="Times New Roman"/>
                <a:cs typeface="Times New Roman"/>
                <a:sym typeface="Times New Roman"/>
              </a:rPr>
              <a:t> of computer representations derived</a:t>
            </a:r>
          </a:p>
          <a:p>
            <a:pPr marL="457200" lvl="1" indent="0" algn="l" rtl="0">
              <a:lnSpc>
                <a:spcPct val="90000"/>
              </a:lnSpc>
              <a:spcBef>
                <a:spcPts val="0"/>
              </a:spcBef>
              <a:spcAft>
                <a:spcPts val="0"/>
              </a:spcAft>
              <a:buClr>
                <a:srgbClr val="44546A"/>
              </a:buClr>
              <a:buSzPts val="1400"/>
              <a:buFont typeface="Arial"/>
              <a:buNone/>
            </a:pPr>
            <a:endParaRPr sz="2400" dirty="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1400"/>
              <a:buFont typeface="Arial"/>
              <a:buNone/>
            </a:pPr>
            <a:r>
              <a:rPr lang="en-IN" sz="2400" dirty="0">
                <a:latin typeface="Times New Roman"/>
                <a:ea typeface="Times New Roman"/>
                <a:cs typeface="Times New Roman"/>
                <a:sym typeface="Times New Roman"/>
              </a:rPr>
              <a:t>Categorization of visualization methods:</a:t>
            </a:r>
            <a:endParaRPr sz="2400" dirty="0">
              <a:latin typeface="Times New Roman"/>
              <a:ea typeface="Times New Roman"/>
              <a:cs typeface="Times New Roman"/>
              <a:sym typeface="Times New Roman"/>
            </a:endParaRPr>
          </a:p>
          <a:p>
            <a:pPr marL="800100" lvl="1" indent="-342900">
              <a:lnSpc>
                <a:spcPct val="90000"/>
              </a:lnSpc>
              <a:spcBef>
                <a:spcPts val="0"/>
              </a:spcBef>
              <a:buSzPts val="1400"/>
            </a:pPr>
            <a:r>
              <a:rPr lang="en-IN" sz="2400" dirty="0">
                <a:latin typeface="Times New Roman"/>
                <a:ea typeface="Times New Roman"/>
                <a:cs typeface="Times New Roman"/>
                <a:sym typeface="Times New Roman"/>
              </a:rPr>
              <a:t>Pixel-oriented visualization techniques</a:t>
            </a:r>
            <a:endParaRPr sz="2400" dirty="0">
              <a:latin typeface="Times New Roman"/>
              <a:ea typeface="Times New Roman"/>
              <a:cs typeface="Times New Roman"/>
              <a:sym typeface="Times New Roman"/>
            </a:endParaRPr>
          </a:p>
          <a:p>
            <a:pPr marL="800100" lvl="1" indent="-342900">
              <a:lnSpc>
                <a:spcPct val="90000"/>
              </a:lnSpc>
              <a:spcBef>
                <a:spcPts val="0"/>
              </a:spcBef>
              <a:buSzPts val="1400"/>
            </a:pPr>
            <a:r>
              <a:rPr lang="en-IN" sz="2400" dirty="0">
                <a:latin typeface="Times New Roman"/>
                <a:ea typeface="Times New Roman"/>
                <a:cs typeface="Times New Roman"/>
                <a:sym typeface="Times New Roman"/>
              </a:rPr>
              <a:t>Geometric projection visualization techniques</a:t>
            </a:r>
            <a:endParaRPr sz="2400" dirty="0">
              <a:latin typeface="Times New Roman"/>
              <a:ea typeface="Times New Roman"/>
              <a:cs typeface="Times New Roman"/>
              <a:sym typeface="Times New Roman"/>
            </a:endParaRPr>
          </a:p>
          <a:p>
            <a:pPr marL="800100" lvl="1" indent="-342900">
              <a:lnSpc>
                <a:spcPct val="90000"/>
              </a:lnSpc>
              <a:spcBef>
                <a:spcPts val="0"/>
              </a:spcBef>
              <a:buSzPts val="1400"/>
            </a:pPr>
            <a:r>
              <a:rPr lang="en-IN" sz="2400" dirty="0">
                <a:latin typeface="Times New Roman"/>
                <a:ea typeface="Times New Roman"/>
                <a:cs typeface="Times New Roman"/>
                <a:sym typeface="Times New Roman"/>
              </a:rPr>
              <a:t>Icon-based visualization techniques</a:t>
            </a:r>
            <a:endParaRPr sz="2400" dirty="0">
              <a:latin typeface="Times New Roman"/>
              <a:ea typeface="Times New Roman"/>
              <a:cs typeface="Times New Roman"/>
              <a:sym typeface="Times New Roman"/>
            </a:endParaRPr>
          </a:p>
          <a:p>
            <a:pPr marL="800100" lvl="1" indent="-342900">
              <a:lnSpc>
                <a:spcPct val="90000"/>
              </a:lnSpc>
              <a:spcBef>
                <a:spcPts val="0"/>
              </a:spcBef>
              <a:buSzPts val="1400"/>
            </a:pPr>
            <a:r>
              <a:rPr lang="en-IN" sz="2400" dirty="0">
                <a:latin typeface="Times New Roman"/>
                <a:ea typeface="Times New Roman"/>
                <a:cs typeface="Times New Roman"/>
                <a:sym typeface="Times New Roman"/>
              </a:rPr>
              <a:t>Hierarchical visualization techniques</a:t>
            </a:r>
            <a:endParaRPr sz="2400" dirty="0">
              <a:latin typeface="Times New Roman"/>
              <a:ea typeface="Times New Roman"/>
              <a:cs typeface="Times New Roman"/>
              <a:sym typeface="Times New Roman"/>
            </a:endParaRPr>
          </a:p>
          <a:p>
            <a:pPr marL="800100" lvl="1" indent="-342900">
              <a:lnSpc>
                <a:spcPct val="90000"/>
              </a:lnSpc>
              <a:spcBef>
                <a:spcPts val="0"/>
              </a:spcBef>
              <a:buSzPts val="1400"/>
            </a:pPr>
            <a:r>
              <a:rPr lang="en-IN" sz="2400" dirty="0">
                <a:latin typeface="Times New Roman"/>
                <a:ea typeface="Times New Roman"/>
                <a:cs typeface="Times New Roman"/>
                <a:sym typeface="Times New Roman"/>
              </a:rPr>
              <a:t>Visualizing complex data and relations</a:t>
            </a:r>
            <a:endParaRPr sz="2400" dirty="0">
              <a:latin typeface="Times New Roman"/>
              <a:ea typeface="Times New Roman"/>
              <a:cs typeface="Times New Roman"/>
              <a:sym typeface="Times New Roman"/>
            </a:endParaRPr>
          </a:p>
          <a:p>
            <a:pPr marL="0" lvl="0" indent="0" algn="l" rtl="0">
              <a:spcBef>
                <a:spcPts val="640"/>
              </a:spcBef>
              <a:spcAft>
                <a:spcPts val="0"/>
              </a:spcAft>
              <a:buNone/>
            </a:pPr>
            <a:endParaRPr sz="2400" dirty="0">
              <a:latin typeface="Times New Roman"/>
              <a:ea typeface="Times New Roman"/>
              <a:cs typeface="Times New Roman"/>
              <a:sym typeface="Times New Roman"/>
            </a:endParaRPr>
          </a:p>
        </p:txBody>
      </p:sp>
      <p:sp>
        <p:nvSpPr>
          <p:cNvPr id="387" name="Google Shape;387;g5dcda854b2_1_55"/>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1C559-F234-4835-B907-917CCD0605B3}"/>
              </a:ext>
            </a:extLst>
          </p:cNvPr>
          <p:cNvPicPr>
            <a:picLocks noChangeAspect="1"/>
          </p:cNvPicPr>
          <p:nvPr/>
        </p:nvPicPr>
        <p:blipFill>
          <a:blip r:embed="rId2"/>
          <a:stretch>
            <a:fillRect/>
          </a:stretch>
        </p:blipFill>
        <p:spPr>
          <a:xfrm>
            <a:off x="164386" y="1573471"/>
            <a:ext cx="3184738" cy="3234835"/>
          </a:xfrm>
          <a:prstGeom prst="rect">
            <a:avLst/>
          </a:prstGeom>
        </p:spPr>
      </p:pic>
      <p:sp>
        <p:nvSpPr>
          <p:cNvPr id="5" name="TextBox 4">
            <a:extLst>
              <a:ext uri="{FF2B5EF4-FFF2-40B4-BE49-F238E27FC236}">
                <a16:creationId xmlns:a16="http://schemas.microsoft.com/office/drawing/2014/main" id="{DB4A237A-17E7-4DCE-AE85-1B69AAE09629}"/>
              </a:ext>
            </a:extLst>
          </p:cNvPr>
          <p:cNvSpPr txBox="1"/>
          <p:nvPr/>
        </p:nvSpPr>
        <p:spPr>
          <a:xfrm>
            <a:off x="306678" y="4810251"/>
            <a:ext cx="2900153" cy="307777"/>
          </a:xfrm>
          <a:prstGeom prst="rect">
            <a:avLst/>
          </a:prstGeom>
          <a:noFill/>
        </p:spPr>
        <p:txBody>
          <a:bodyPr wrap="none" rtlCol="0">
            <a:spAutoFit/>
          </a:bodyPr>
          <a:lstStyle/>
          <a:p>
            <a:r>
              <a:rPr lang="en-US" dirty="0"/>
              <a:t>Tracking 50 stock prices over time</a:t>
            </a:r>
            <a:endParaRPr lang="en-IN" dirty="0"/>
          </a:p>
        </p:txBody>
      </p:sp>
      <p:pic>
        <p:nvPicPr>
          <p:cNvPr id="6" name="Picture 5">
            <a:extLst>
              <a:ext uri="{FF2B5EF4-FFF2-40B4-BE49-F238E27FC236}">
                <a16:creationId xmlns:a16="http://schemas.microsoft.com/office/drawing/2014/main" id="{16F8A28E-85E7-44A1-B2C2-C603BACCE523}"/>
              </a:ext>
            </a:extLst>
          </p:cNvPr>
          <p:cNvPicPr>
            <a:picLocks noChangeAspect="1"/>
          </p:cNvPicPr>
          <p:nvPr/>
        </p:nvPicPr>
        <p:blipFill>
          <a:blip r:embed="rId3"/>
          <a:stretch>
            <a:fillRect/>
          </a:stretch>
        </p:blipFill>
        <p:spPr>
          <a:xfrm>
            <a:off x="3651200" y="1575416"/>
            <a:ext cx="3165843" cy="4375266"/>
          </a:xfrm>
          <a:prstGeom prst="rect">
            <a:avLst/>
          </a:prstGeom>
        </p:spPr>
      </p:pic>
      <p:sp>
        <p:nvSpPr>
          <p:cNvPr id="8" name="TextBox 7">
            <a:extLst>
              <a:ext uri="{FF2B5EF4-FFF2-40B4-BE49-F238E27FC236}">
                <a16:creationId xmlns:a16="http://schemas.microsoft.com/office/drawing/2014/main" id="{64803334-6AC4-4430-9DA7-7BE19CAE6115}"/>
              </a:ext>
            </a:extLst>
          </p:cNvPr>
          <p:cNvSpPr txBox="1"/>
          <p:nvPr/>
        </p:nvSpPr>
        <p:spPr>
          <a:xfrm>
            <a:off x="3834094" y="5954572"/>
            <a:ext cx="2464136" cy="307777"/>
          </a:xfrm>
          <a:prstGeom prst="rect">
            <a:avLst/>
          </a:prstGeom>
          <a:noFill/>
        </p:spPr>
        <p:txBody>
          <a:bodyPr wrap="none" rtlCol="0">
            <a:spAutoFit/>
          </a:bodyPr>
          <a:lstStyle/>
          <a:p>
            <a:r>
              <a:rPr lang="en-US" dirty="0"/>
              <a:t>DNA map with 120 attributes</a:t>
            </a:r>
            <a:endParaRPr lang="en-IN" dirty="0"/>
          </a:p>
        </p:txBody>
      </p:sp>
      <p:pic>
        <p:nvPicPr>
          <p:cNvPr id="9" name="Picture 8">
            <a:extLst>
              <a:ext uri="{FF2B5EF4-FFF2-40B4-BE49-F238E27FC236}">
                <a16:creationId xmlns:a16="http://schemas.microsoft.com/office/drawing/2014/main" id="{3DAB0B6D-A6E8-417B-96C6-D1E164AAD28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76219" y="955007"/>
            <a:ext cx="5215781" cy="5492795"/>
          </a:xfrm>
          <a:prstGeom prst="rect">
            <a:avLst/>
          </a:prstGeom>
        </p:spPr>
      </p:pic>
      <p:sp>
        <p:nvSpPr>
          <p:cNvPr id="10" name="Google Shape;385;g5dcda854b2_1_55">
            <a:extLst>
              <a:ext uri="{FF2B5EF4-FFF2-40B4-BE49-F238E27FC236}">
                <a16:creationId xmlns:a16="http://schemas.microsoft.com/office/drawing/2014/main" id="{2ED95D8E-F40E-4018-90EB-2ACB4B067575}"/>
              </a:ext>
            </a:extLst>
          </p:cNvPr>
          <p:cNvSpPr txBox="1">
            <a:spLocks/>
          </p:cNvSpPr>
          <p:nvPr/>
        </p:nvSpPr>
        <p:spPr>
          <a:xfrm>
            <a:off x="609600" y="160200"/>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pPr>
              <a:lnSpc>
                <a:spcPct val="90000"/>
              </a:lnSpc>
            </a:pPr>
            <a:r>
              <a:rPr lang="en-US" sz="3600" dirty="0">
                <a:latin typeface="Corbel" panose="020B0503020204020204" pitchFamily="34" charset="0"/>
                <a:sym typeface="Book Antiqua"/>
              </a:rPr>
              <a:t>Descriptive Statistics </a:t>
            </a:r>
            <a:br>
              <a:rPr lang="en-US" sz="3600" dirty="0">
                <a:latin typeface="Corbel" panose="020B0503020204020204" pitchFamily="34" charset="0"/>
                <a:sym typeface="Book Antiqua"/>
              </a:rPr>
            </a:br>
            <a:r>
              <a:rPr lang="en-US" sz="3200" u="sng" dirty="0">
                <a:latin typeface="Corbel" panose="020B0503020204020204" pitchFamily="34" charset="0"/>
                <a:sym typeface="Book Antiqua"/>
              </a:rPr>
              <a:t>Data Visualization (Advanced)</a:t>
            </a:r>
            <a:endParaRPr lang="en-US" sz="3600" u="sng" dirty="0">
              <a:latin typeface="Corbel" panose="020B0503020204020204" pitchFamily="34" charset="0"/>
              <a:sym typeface="Arial"/>
            </a:endParaRPr>
          </a:p>
        </p:txBody>
      </p:sp>
      <p:sp>
        <p:nvSpPr>
          <p:cNvPr id="11" name="TextBox 10">
            <a:extLst>
              <a:ext uri="{FF2B5EF4-FFF2-40B4-BE49-F238E27FC236}">
                <a16:creationId xmlns:a16="http://schemas.microsoft.com/office/drawing/2014/main" id="{BE903DB4-1942-4EE8-B8C8-5F288742FAD5}"/>
              </a:ext>
            </a:extLst>
          </p:cNvPr>
          <p:cNvSpPr txBox="1"/>
          <p:nvPr/>
        </p:nvSpPr>
        <p:spPr>
          <a:xfrm>
            <a:off x="2091145" y="6368570"/>
            <a:ext cx="2677336"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Pixel Oriented Visualization</a:t>
            </a:r>
            <a:endParaRPr lang="en-IN" sz="1600" dirty="0"/>
          </a:p>
        </p:txBody>
      </p:sp>
      <p:sp>
        <p:nvSpPr>
          <p:cNvPr id="12" name="TextBox 11">
            <a:extLst>
              <a:ext uri="{FF2B5EF4-FFF2-40B4-BE49-F238E27FC236}">
                <a16:creationId xmlns:a16="http://schemas.microsoft.com/office/drawing/2014/main" id="{CCD33A6E-452F-4AAE-9EF3-BC9002EBA9C3}"/>
              </a:ext>
            </a:extLst>
          </p:cNvPr>
          <p:cNvSpPr txBox="1"/>
          <p:nvPr/>
        </p:nvSpPr>
        <p:spPr>
          <a:xfrm>
            <a:off x="8243653" y="6443432"/>
            <a:ext cx="2470548" cy="33855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err="1"/>
              <a:t>Heirarchical</a:t>
            </a:r>
            <a:r>
              <a:rPr lang="en-US" sz="1600" dirty="0"/>
              <a:t> Visualization</a:t>
            </a:r>
            <a:endParaRPr lang="en-IN" sz="1600" dirty="0"/>
          </a:p>
        </p:txBody>
      </p:sp>
    </p:spTree>
    <p:extLst>
      <p:ext uri="{BB962C8B-B14F-4D97-AF65-F5344CB8AC3E}">
        <p14:creationId xmlns:p14="http://schemas.microsoft.com/office/powerpoint/2010/main" val="695441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5dcda854b2_1_6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a:lnSpc>
                <a:spcPct val="90000"/>
              </a:lnSpc>
            </a:pPr>
            <a:r>
              <a:rPr lang="en-IN" sz="3600" u="sng" dirty="0">
                <a:latin typeface="Times New Roman" panose="02020603050405020304" pitchFamily="18" charset="0"/>
                <a:cs typeface="Times New Roman" panose="02020603050405020304" pitchFamily="18" charset="0"/>
                <a:sym typeface="Times New Roman"/>
              </a:rPr>
              <a:t>Applied Stats: Week 1 Summary</a:t>
            </a:r>
            <a:endParaRPr sz="3600" u="sng" dirty="0">
              <a:latin typeface="Times New Roman" panose="02020603050405020304" pitchFamily="18" charset="0"/>
              <a:cs typeface="Times New Roman" panose="02020603050405020304" pitchFamily="18" charset="0"/>
              <a:sym typeface="Times New Roman"/>
            </a:endParaRPr>
          </a:p>
        </p:txBody>
      </p:sp>
      <p:sp>
        <p:nvSpPr>
          <p:cNvPr id="403" name="Google Shape;403;g5dcda854b2_1_69"/>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342900" lvl="0" indent="-342900" algn="l" rtl="0">
              <a:spcBef>
                <a:spcPts val="0"/>
              </a:spcBef>
              <a:spcAft>
                <a:spcPts val="0"/>
              </a:spcAft>
              <a:buSzPts val="2400"/>
              <a:buFont typeface="Times New Roman"/>
              <a:buChar char="•"/>
            </a:pPr>
            <a:r>
              <a:rPr lang="en-IN" sz="2700" dirty="0">
                <a:latin typeface="Times New Roman"/>
                <a:ea typeface="Times New Roman"/>
                <a:cs typeface="Times New Roman"/>
                <a:sym typeface="Times New Roman"/>
              </a:rPr>
              <a:t>Statistics Introduction</a:t>
            </a:r>
          </a:p>
          <a:p>
            <a:pPr marL="342900" lvl="0" indent="-342900" algn="l" rtl="0">
              <a:spcBef>
                <a:spcPts val="0"/>
              </a:spcBef>
              <a:spcAft>
                <a:spcPts val="0"/>
              </a:spcAft>
              <a:buSzPts val="2400"/>
              <a:buFont typeface="Times New Roman"/>
              <a:buChar char="•"/>
            </a:pPr>
            <a:r>
              <a:rPr lang="en-US" sz="2700" dirty="0">
                <a:latin typeface="Times New Roman"/>
                <a:ea typeface="Times New Roman"/>
                <a:cs typeface="Times New Roman"/>
                <a:sym typeface="Times New Roman"/>
              </a:rPr>
              <a:t>Descriptive Statistics with varied Data</a:t>
            </a:r>
            <a:endParaRPr sz="2700" dirty="0">
              <a:latin typeface="Times New Roman"/>
              <a:ea typeface="Times New Roman"/>
              <a:cs typeface="Times New Roman"/>
              <a:sym typeface="Times New Roman"/>
            </a:endParaRPr>
          </a:p>
          <a:p>
            <a:pPr marL="342900" lvl="0" indent="-342900" algn="l" rtl="0">
              <a:spcBef>
                <a:spcPts val="0"/>
              </a:spcBef>
              <a:spcAft>
                <a:spcPts val="0"/>
              </a:spcAft>
              <a:buSzPts val="2400"/>
              <a:buFont typeface="Times New Roman"/>
              <a:buChar char="•"/>
            </a:pPr>
            <a:r>
              <a:rPr lang="en-IN" sz="2700" dirty="0">
                <a:latin typeface="Times New Roman"/>
                <a:ea typeface="Times New Roman"/>
                <a:cs typeface="Times New Roman"/>
                <a:sym typeface="Times New Roman"/>
              </a:rPr>
              <a:t>Measures of central tendency: mean, mode, median</a:t>
            </a:r>
            <a:endParaRPr sz="2700" dirty="0">
              <a:latin typeface="Times New Roman"/>
              <a:ea typeface="Times New Roman"/>
              <a:cs typeface="Times New Roman"/>
              <a:sym typeface="Times New Roman"/>
            </a:endParaRPr>
          </a:p>
          <a:p>
            <a:pPr marL="342900" lvl="0" indent="-342900" algn="l" rtl="0">
              <a:spcBef>
                <a:spcPts val="0"/>
              </a:spcBef>
              <a:spcAft>
                <a:spcPts val="0"/>
              </a:spcAft>
              <a:buSzPts val="2400"/>
              <a:buFont typeface="Times New Roman"/>
              <a:buChar char="•"/>
            </a:pPr>
            <a:r>
              <a:rPr lang="en-IN" sz="2700" dirty="0">
                <a:latin typeface="Times New Roman"/>
                <a:ea typeface="Times New Roman"/>
                <a:cs typeface="Times New Roman"/>
                <a:sym typeface="Times New Roman"/>
              </a:rPr>
              <a:t>Measures of dispersion: range, IQR, variance, std deviation, coefficient of variation.</a:t>
            </a:r>
            <a:endParaRPr sz="2700" dirty="0">
              <a:latin typeface="Times New Roman"/>
              <a:ea typeface="Times New Roman"/>
              <a:cs typeface="Times New Roman"/>
              <a:sym typeface="Times New Roman"/>
            </a:endParaRPr>
          </a:p>
          <a:p>
            <a:pPr marL="342900" lvl="0" indent="-342900" algn="l" rtl="0">
              <a:spcBef>
                <a:spcPts val="0"/>
              </a:spcBef>
              <a:spcAft>
                <a:spcPts val="0"/>
              </a:spcAft>
              <a:buSzPts val="2400"/>
              <a:buFont typeface="Times New Roman"/>
              <a:buChar char="•"/>
            </a:pPr>
            <a:r>
              <a:rPr lang="en-IN" sz="2700" dirty="0">
                <a:latin typeface="Times New Roman"/>
                <a:ea typeface="Times New Roman"/>
                <a:cs typeface="Times New Roman"/>
                <a:sym typeface="Times New Roman"/>
              </a:rPr>
              <a:t>Normal distribution, Chebyshev Rule.</a:t>
            </a:r>
            <a:endParaRPr sz="2700" dirty="0">
              <a:latin typeface="Times New Roman"/>
              <a:ea typeface="Times New Roman"/>
              <a:cs typeface="Times New Roman"/>
              <a:sym typeface="Times New Roman"/>
            </a:endParaRPr>
          </a:p>
          <a:p>
            <a:pPr marL="342900" lvl="0" indent="-342900" algn="l" rtl="0">
              <a:spcBef>
                <a:spcPts val="0"/>
              </a:spcBef>
              <a:spcAft>
                <a:spcPts val="0"/>
              </a:spcAft>
              <a:buSzPts val="2400"/>
              <a:buFont typeface="Times New Roman"/>
              <a:buChar char="•"/>
            </a:pPr>
            <a:r>
              <a:rPr lang="en-IN" sz="2700" dirty="0">
                <a:latin typeface="Times New Roman"/>
                <a:ea typeface="Times New Roman"/>
                <a:cs typeface="Times New Roman"/>
                <a:sym typeface="Times New Roman"/>
              </a:rPr>
              <a:t>Five number summary, boxplots, QQ plots, Quantile plot, scatter plot.</a:t>
            </a:r>
            <a:endParaRPr sz="2700" dirty="0">
              <a:latin typeface="Times New Roman"/>
              <a:ea typeface="Times New Roman"/>
              <a:cs typeface="Times New Roman"/>
              <a:sym typeface="Times New Roman"/>
            </a:endParaRPr>
          </a:p>
          <a:p>
            <a:pPr marL="342900" lvl="0" indent="-342900" algn="l" rtl="0">
              <a:spcBef>
                <a:spcPts val="0"/>
              </a:spcBef>
              <a:spcAft>
                <a:spcPts val="0"/>
              </a:spcAft>
              <a:buSzPts val="2400"/>
              <a:buFont typeface="Times New Roman"/>
              <a:buChar char="•"/>
            </a:pPr>
            <a:r>
              <a:rPr lang="en-IN" sz="2700" dirty="0">
                <a:latin typeface="Times New Roman"/>
                <a:ea typeface="Times New Roman"/>
                <a:cs typeface="Times New Roman"/>
                <a:sym typeface="Times New Roman"/>
              </a:rPr>
              <a:t>Visualization: scatter plot matrix</a:t>
            </a:r>
            <a:endParaRPr sz="2700" dirty="0">
              <a:latin typeface="Times New Roman"/>
              <a:ea typeface="Times New Roman"/>
              <a:cs typeface="Times New Roman"/>
              <a:sym typeface="Times New Roman"/>
            </a:endParaRPr>
          </a:p>
          <a:p>
            <a:pPr marL="342900" lvl="0" indent="-342900" algn="l" rtl="0">
              <a:spcBef>
                <a:spcPts val="0"/>
              </a:spcBef>
              <a:spcAft>
                <a:spcPts val="0"/>
              </a:spcAft>
              <a:buSzPts val="2400"/>
              <a:buFont typeface="Times New Roman"/>
              <a:buChar char="•"/>
            </a:pPr>
            <a:r>
              <a:rPr lang="en-IN" sz="2700" dirty="0">
                <a:latin typeface="Times New Roman"/>
                <a:ea typeface="Times New Roman"/>
                <a:cs typeface="Times New Roman"/>
                <a:sym typeface="Times New Roman"/>
              </a:rPr>
              <a:t>Correlation analysis.</a:t>
            </a:r>
            <a:endParaRPr sz="2700" dirty="0">
              <a:latin typeface="Times New Roman"/>
              <a:ea typeface="Times New Roman"/>
              <a:cs typeface="Times New Roman"/>
              <a:sym typeface="Times New Roman"/>
            </a:endParaRPr>
          </a:p>
          <a:p>
            <a:pPr marL="342900" lvl="0" indent="-190500" algn="l" rtl="0">
              <a:lnSpc>
                <a:spcPct val="90000"/>
              </a:lnSpc>
              <a:spcBef>
                <a:spcPts val="0"/>
              </a:spcBef>
              <a:spcAft>
                <a:spcPts val="0"/>
              </a:spcAft>
              <a:buClr>
                <a:schemeClr val="dk1"/>
              </a:buClr>
              <a:buSzPts val="2400"/>
              <a:buFont typeface="Arial"/>
              <a:buNone/>
            </a:pPr>
            <a:endParaRPr sz="2800" dirty="0">
              <a:latin typeface="Times New Roman"/>
              <a:ea typeface="Times New Roman"/>
              <a:cs typeface="Times New Roman"/>
              <a:sym typeface="Times New Roman"/>
            </a:endParaRPr>
          </a:p>
          <a:p>
            <a:pPr marL="0" lvl="0" indent="0" algn="l" rtl="0">
              <a:spcBef>
                <a:spcPts val="640"/>
              </a:spcBef>
              <a:spcAft>
                <a:spcPts val="0"/>
              </a:spcAft>
              <a:buNone/>
            </a:pPr>
            <a:endParaRPr sz="2800" dirty="0">
              <a:latin typeface="Times New Roman"/>
              <a:ea typeface="Times New Roman"/>
              <a:cs typeface="Times New Roman"/>
              <a:sym typeface="Times New Roman"/>
            </a:endParaRPr>
          </a:p>
        </p:txBody>
      </p:sp>
      <p:sp>
        <p:nvSpPr>
          <p:cNvPr id="404" name="Google Shape;404;g5dcda854b2_1_69"/>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5dcda854b2_2_0"/>
          <p:cNvSpPr txBox="1">
            <a:spLocks noGrp="1"/>
          </p:cNvSpPr>
          <p:nvPr>
            <p:ph type="title"/>
          </p:nvPr>
        </p:nvSpPr>
        <p:spPr>
          <a:xfrm>
            <a:off x="609600" y="106500"/>
            <a:ext cx="109728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3200" u="sng" dirty="0">
                <a:latin typeface="Times New Roman"/>
                <a:ea typeface="Times New Roman"/>
                <a:cs typeface="Times New Roman"/>
                <a:sym typeface="Times New Roman"/>
              </a:rPr>
              <a:t>Case Study</a:t>
            </a:r>
            <a:endParaRPr sz="3200" u="sng" dirty="0">
              <a:latin typeface="Times New Roman"/>
              <a:ea typeface="Times New Roman"/>
              <a:cs typeface="Times New Roman"/>
              <a:sym typeface="Times New Roman"/>
            </a:endParaRPr>
          </a:p>
        </p:txBody>
      </p:sp>
      <p:sp>
        <p:nvSpPr>
          <p:cNvPr id="427" name="Google Shape;427;g5dcda854b2_2_0"/>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25400" lvl="0" indent="0" algn="l" rtl="0">
              <a:spcBef>
                <a:spcPts val="640"/>
              </a:spcBef>
              <a:spcAft>
                <a:spcPts val="0"/>
              </a:spcAft>
              <a:buClr>
                <a:schemeClr val="dk1"/>
              </a:buClr>
              <a:buSzPts val="3200"/>
              <a:buFont typeface="Arial"/>
              <a:buNone/>
            </a:pPr>
            <a:r>
              <a:rPr lang="en-IN" sz="2400" b="1" dirty="0">
                <a:latin typeface="Times New Roman"/>
                <a:ea typeface="Times New Roman"/>
                <a:cs typeface="Times New Roman"/>
                <a:sym typeface="Times New Roman"/>
              </a:rPr>
              <a:t>Churn in Telecom’s dataset- </a:t>
            </a:r>
            <a:endParaRPr sz="2400" b="1" dirty="0">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IN" sz="2400" dirty="0">
                <a:latin typeface="Times New Roman"/>
                <a:ea typeface="Times New Roman"/>
                <a:cs typeface="Times New Roman"/>
                <a:sym typeface="Times New Roman"/>
              </a:rPr>
              <a:t>The dataset is about telecom industry which tells about the number of customers who churned the service. It consists of 3333 observations having 21 variables. We have to predict which customer is going to churn the service.</a:t>
            </a:r>
            <a:endParaRPr sz="2400" dirty="0">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endParaRPr sz="2400" dirty="0">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IN" sz="2400" b="1" dirty="0">
                <a:latin typeface="Times New Roman"/>
                <a:ea typeface="Times New Roman"/>
                <a:cs typeface="Times New Roman"/>
                <a:sym typeface="Times New Roman"/>
              </a:rPr>
              <a:t>Dataset - </a:t>
            </a:r>
            <a:endParaRPr sz="2400" b="1" dirty="0">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IN" sz="2400" dirty="0">
                <a:latin typeface="Times New Roman"/>
                <a:ea typeface="Times New Roman"/>
                <a:cs typeface="Times New Roman"/>
                <a:sym typeface="Times New Roman"/>
              </a:rPr>
              <a:t>The dataset contains State, Account Length, area code, phone  number, international plan, voice mail plan and important variables like call charges, international call charges, customer service calls, etc.</a:t>
            </a:r>
            <a:endParaRPr sz="2400" dirty="0">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IN" sz="2400" dirty="0">
                <a:latin typeface="Times New Roman"/>
                <a:ea typeface="Times New Roman"/>
                <a:cs typeface="Times New Roman"/>
                <a:sym typeface="Times New Roman"/>
              </a:rPr>
              <a:t>For Reference: </a:t>
            </a:r>
            <a:r>
              <a:rPr lang="en-IN" sz="2400" u="sng" dirty="0">
                <a:solidFill>
                  <a:schemeClr val="hlink"/>
                </a:solidFill>
                <a:latin typeface="Times New Roman"/>
                <a:ea typeface="Times New Roman"/>
                <a:cs typeface="Times New Roman"/>
                <a:sym typeface="Times New Roman"/>
                <a:hlinkClick r:id="rId3"/>
              </a:rPr>
              <a:t>https://www.kaggle.com/blastchar/telco-customer-churn</a:t>
            </a:r>
            <a:endParaRPr sz="2400" dirty="0">
              <a:latin typeface="Times New Roman"/>
              <a:ea typeface="Times New Roman"/>
              <a:cs typeface="Times New Roman"/>
              <a:sym typeface="Times New Roman"/>
            </a:endParaRPr>
          </a:p>
          <a:p>
            <a:pPr marL="0" lvl="0" indent="0" algn="l" rtl="0">
              <a:spcBef>
                <a:spcPts val="640"/>
              </a:spcBef>
              <a:spcAft>
                <a:spcPts val="0"/>
              </a:spcAft>
              <a:buNone/>
            </a:pPr>
            <a:endParaRPr sz="2400" dirty="0">
              <a:latin typeface="Times New Roman"/>
              <a:ea typeface="Times New Roman"/>
              <a:cs typeface="Times New Roman"/>
              <a:sym typeface="Times New Roman"/>
            </a:endParaRPr>
          </a:p>
        </p:txBody>
      </p:sp>
      <p:sp>
        <p:nvSpPr>
          <p:cNvPr id="428" name="Google Shape;428;g5dcda854b2_2_0"/>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5dcda854b2_2_7"/>
          <p:cNvSpPr txBox="1">
            <a:spLocks noGrp="1"/>
          </p:cNvSpPr>
          <p:nvPr>
            <p:ph type="title"/>
          </p:nvPr>
        </p:nvSpPr>
        <p:spPr>
          <a:xfrm>
            <a:off x="609600" y="160200"/>
            <a:ext cx="109728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3200" u="sng" dirty="0">
                <a:latin typeface="Times New Roman"/>
                <a:ea typeface="Times New Roman"/>
                <a:cs typeface="Times New Roman"/>
                <a:sym typeface="Times New Roman"/>
              </a:rPr>
              <a:t>Steps Followed</a:t>
            </a:r>
            <a:endParaRPr sz="3200" u="sng" dirty="0">
              <a:latin typeface="Times New Roman"/>
              <a:ea typeface="Times New Roman"/>
              <a:cs typeface="Times New Roman"/>
              <a:sym typeface="Times New Roman"/>
            </a:endParaRPr>
          </a:p>
        </p:txBody>
      </p:sp>
      <p:sp>
        <p:nvSpPr>
          <p:cNvPr id="435" name="Google Shape;435;g5dcda854b2_2_7"/>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indent="0">
              <a:buNone/>
            </a:pPr>
            <a:r>
              <a:rPr lang="en-US" sz="2400" b="1" dirty="0">
                <a:highlight>
                  <a:schemeClr val="lt1"/>
                </a:highlight>
                <a:latin typeface="Times New Roman"/>
                <a:ea typeface="Times New Roman"/>
                <a:cs typeface="Times New Roman"/>
                <a:sym typeface="Times New Roman"/>
              </a:rPr>
              <a:t>Objective - </a:t>
            </a:r>
            <a:r>
              <a:rPr lang="en-US" sz="2400" dirty="0">
                <a:highlight>
                  <a:schemeClr val="lt1"/>
                </a:highlight>
                <a:latin typeface="Times New Roman"/>
                <a:ea typeface="Times New Roman"/>
                <a:cs typeface="Times New Roman"/>
                <a:sym typeface="Times New Roman"/>
              </a:rPr>
              <a:t>Predict behavior to retain customers. You can analyze all relevant customer data and develop focused customer retention programs.</a:t>
            </a:r>
          </a:p>
          <a:p>
            <a:pPr marL="0" indent="0">
              <a:buNone/>
            </a:pPr>
            <a:endParaRPr lang="en-US" sz="1800" b="1" dirty="0">
              <a:highlight>
                <a:schemeClr val="lt1"/>
              </a:highlight>
              <a:latin typeface="Times New Roman"/>
              <a:ea typeface="Times New Roman"/>
              <a:cs typeface="Times New Roman"/>
              <a:sym typeface="Times New Roman"/>
            </a:endParaRPr>
          </a:p>
          <a:p>
            <a:pPr marL="0" indent="0">
              <a:buNone/>
            </a:pPr>
            <a:r>
              <a:rPr lang="en-US" sz="1800" b="1" dirty="0">
                <a:highlight>
                  <a:schemeClr val="lt1"/>
                </a:highlight>
                <a:latin typeface="Times New Roman"/>
                <a:ea typeface="Times New Roman"/>
                <a:cs typeface="Times New Roman"/>
                <a:sym typeface="Times New Roman"/>
              </a:rPr>
              <a:t>Steps-</a:t>
            </a:r>
            <a:endParaRPr lang="en-US" sz="1800" b="1" dirty="0">
              <a:latin typeface="Times New Roman"/>
              <a:ea typeface="Times New Roman"/>
              <a:cs typeface="Times New Roman"/>
              <a:sym typeface="Times New Roman"/>
            </a:endParaRPr>
          </a:p>
          <a:p>
            <a:pPr lvl="0" indent="-342900">
              <a:buSzPts val="1800"/>
              <a:buFont typeface="Times New Roman"/>
              <a:buChar char="•"/>
            </a:pPr>
            <a:r>
              <a:rPr lang="en-US" sz="1800" dirty="0">
                <a:latin typeface="Times New Roman"/>
                <a:ea typeface="Times New Roman"/>
                <a:cs typeface="Times New Roman"/>
                <a:sym typeface="Times New Roman"/>
              </a:rPr>
              <a:t>Import pandas, </a:t>
            </a:r>
            <a:r>
              <a:rPr lang="en-US" sz="1800" dirty="0" err="1">
                <a:latin typeface="Times New Roman"/>
                <a:ea typeface="Times New Roman"/>
                <a:cs typeface="Times New Roman"/>
                <a:sym typeface="Times New Roman"/>
              </a:rPr>
              <a:t>numpy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seaborn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matplotlib.pyplot</a:t>
            </a:r>
            <a:r>
              <a:rPr lang="en-US" sz="1800" dirty="0">
                <a:latin typeface="Times New Roman"/>
                <a:ea typeface="Times New Roman"/>
                <a:cs typeface="Times New Roman"/>
                <a:sym typeface="Times New Roman"/>
              </a:rPr>
              <a:t> packages</a:t>
            </a:r>
          </a:p>
          <a:p>
            <a:pPr lvl="0" indent="-342900">
              <a:spcBef>
                <a:spcPts val="0"/>
              </a:spcBef>
              <a:buSzPts val="1800"/>
              <a:buFont typeface="Times New Roman"/>
              <a:buChar char="•"/>
            </a:pPr>
            <a:r>
              <a:rPr lang="en-US" sz="1800" dirty="0">
                <a:latin typeface="Times New Roman"/>
                <a:ea typeface="Times New Roman"/>
                <a:cs typeface="Times New Roman"/>
                <a:sym typeface="Times New Roman"/>
              </a:rPr>
              <a:t>Get the data</a:t>
            </a:r>
          </a:p>
          <a:p>
            <a:pPr lvl="0" indent="-342900">
              <a:spcBef>
                <a:spcPts val="0"/>
              </a:spcBef>
              <a:buSzPts val="1800"/>
              <a:buFont typeface="Times New Roman"/>
              <a:buChar char="•"/>
            </a:pPr>
            <a:r>
              <a:rPr lang="en-US" sz="1800" dirty="0">
                <a:latin typeface="Times New Roman"/>
                <a:ea typeface="Times New Roman"/>
                <a:cs typeface="Times New Roman"/>
                <a:sym typeface="Times New Roman"/>
              </a:rPr>
              <a:t>Calculate histogram for minutes per day spent by customers. 	</a:t>
            </a:r>
          </a:p>
          <a:p>
            <a:pPr lvl="0" indent="-342900">
              <a:spcBef>
                <a:spcPts val="0"/>
              </a:spcBef>
              <a:buSzPts val="1800"/>
              <a:buFont typeface="Times New Roman"/>
              <a:buChar char="•"/>
            </a:pPr>
            <a:r>
              <a:rPr lang="en-US" sz="1800" dirty="0">
                <a:latin typeface="Times New Roman"/>
                <a:ea typeface="Times New Roman"/>
                <a:cs typeface="Times New Roman"/>
                <a:sym typeface="Times New Roman"/>
              </a:rPr>
              <a:t>How do we categorize the churner and the non-churner for the time spent on day calls?</a:t>
            </a:r>
          </a:p>
          <a:p>
            <a:pPr lvl="0" indent="-342900">
              <a:spcBef>
                <a:spcPts val="0"/>
              </a:spcBef>
              <a:buSzPts val="1800"/>
              <a:buFont typeface="Times New Roman"/>
              <a:buChar char="•"/>
            </a:pPr>
            <a:r>
              <a:rPr lang="en-US" sz="1800" dirty="0">
                <a:latin typeface="Times New Roman"/>
                <a:ea typeface="Times New Roman"/>
                <a:cs typeface="Times New Roman"/>
                <a:sym typeface="Times New Roman"/>
              </a:rPr>
              <a:t>Find the number of customers who did opt for voicemail plan.</a:t>
            </a:r>
          </a:p>
          <a:p>
            <a:pPr lvl="0" indent="-342900">
              <a:spcBef>
                <a:spcPts val="0"/>
              </a:spcBef>
              <a:buSzPts val="1800"/>
              <a:buFont typeface="Times New Roman"/>
              <a:buChar char="•"/>
            </a:pPr>
            <a:r>
              <a:rPr lang="en-US" sz="1800" dirty="0">
                <a:latin typeface="Times New Roman"/>
                <a:ea typeface="Times New Roman"/>
                <a:cs typeface="Times New Roman"/>
                <a:sym typeface="Times New Roman"/>
              </a:rPr>
              <a:t>Create a boxplot for a categorical variable and continuous variable. </a:t>
            </a:r>
          </a:p>
          <a:p>
            <a:pPr lvl="0" indent="-342900">
              <a:spcBef>
                <a:spcPts val="0"/>
              </a:spcBef>
              <a:buSzPts val="1800"/>
              <a:buFont typeface="Times New Roman"/>
              <a:buChar char="•"/>
            </a:pPr>
            <a:r>
              <a:rPr lang="en-US" sz="1800" dirty="0">
                <a:latin typeface="Times New Roman"/>
                <a:ea typeface="Times New Roman"/>
                <a:cs typeface="Times New Roman"/>
                <a:sym typeface="Times New Roman"/>
              </a:rPr>
              <a:t>How to pivot information using python for categorical values?</a:t>
            </a:r>
          </a:p>
          <a:p>
            <a:pPr lvl="0" indent="-342900">
              <a:spcBef>
                <a:spcPts val="0"/>
              </a:spcBef>
              <a:buSzPts val="1800"/>
              <a:buFont typeface="Times New Roman"/>
              <a:buChar char="•"/>
            </a:pPr>
            <a:r>
              <a:rPr lang="en-US" sz="1800" dirty="0">
                <a:latin typeface="Times New Roman"/>
                <a:ea typeface="Times New Roman"/>
                <a:cs typeface="Times New Roman"/>
                <a:sym typeface="Times New Roman"/>
              </a:rPr>
              <a:t>Understand the correlation between all variables. </a:t>
            </a:r>
          </a:p>
          <a:p>
            <a:pPr lvl="0" indent="-342900">
              <a:spcBef>
                <a:spcPts val="0"/>
              </a:spcBef>
              <a:buSzPts val="1800"/>
              <a:buFont typeface="Times New Roman"/>
              <a:buChar char="•"/>
            </a:pPr>
            <a:r>
              <a:rPr lang="en-US" sz="1800" dirty="0">
                <a:latin typeface="Times New Roman"/>
                <a:ea typeface="Times New Roman"/>
                <a:cs typeface="Times New Roman"/>
                <a:sym typeface="Times New Roman"/>
              </a:rPr>
              <a:t>Plot a </a:t>
            </a:r>
            <a:r>
              <a:rPr lang="en-US" sz="1800" dirty="0" err="1">
                <a:latin typeface="Times New Roman"/>
                <a:ea typeface="Times New Roman"/>
                <a:cs typeface="Times New Roman"/>
                <a:sym typeface="Times New Roman"/>
              </a:rPr>
              <a:t>distplot</a:t>
            </a:r>
            <a:r>
              <a:rPr lang="en-US" sz="1800" dirty="0">
                <a:latin typeface="Times New Roman"/>
                <a:ea typeface="Times New Roman"/>
                <a:cs typeface="Times New Roman"/>
                <a:sym typeface="Times New Roman"/>
              </a:rPr>
              <a:t> to check total night calls.</a:t>
            </a:r>
          </a:p>
          <a:p>
            <a:pPr lvl="0" indent="-342900">
              <a:spcBef>
                <a:spcPts val="0"/>
              </a:spcBef>
              <a:buSzPts val="1800"/>
              <a:buFont typeface="Times New Roman"/>
              <a:buChar char="•"/>
            </a:pPr>
            <a:r>
              <a:rPr lang="en-US" sz="1800" dirty="0">
                <a:latin typeface="Times New Roman"/>
                <a:ea typeface="Times New Roman"/>
                <a:cs typeface="Times New Roman"/>
                <a:sym typeface="Times New Roman"/>
              </a:rPr>
              <a:t>Calculate area wise churner or non-churner</a:t>
            </a:r>
            <a:endParaRPr sz="1800" dirty="0"/>
          </a:p>
        </p:txBody>
      </p:sp>
      <p:sp>
        <p:nvSpPr>
          <p:cNvPr id="436" name="Google Shape;436;g5dcda854b2_2_7"/>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D4F0-718F-49B2-B6E2-7E68F61B69DC}"/>
              </a:ext>
            </a:extLst>
          </p:cNvPr>
          <p:cNvSpPr>
            <a:spLocks noGrp="1"/>
          </p:cNvSpPr>
          <p:nvPr>
            <p:ph type="title"/>
          </p:nvPr>
        </p:nvSpPr>
        <p:spPr>
          <a:xfrm>
            <a:off x="526473" y="547584"/>
            <a:ext cx="10972800" cy="546780"/>
          </a:xfrm>
        </p:spPr>
        <p:txBody>
          <a:bodyPr/>
          <a:lstStyle/>
          <a:p>
            <a:r>
              <a:rPr lang="en-US" b="1" dirty="0"/>
              <a:t>Resources</a:t>
            </a:r>
            <a:endParaRPr lang="en-IN" b="1" dirty="0"/>
          </a:p>
        </p:txBody>
      </p:sp>
      <p:sp>
        <p:nvSpPr>
          <p:cNvPr id="3" name="Text Placeholder 2">
            <a:extLst>
              <a:ext uri="{FF2B5EF4-FFF2-40B4-BE49-F238E27FC236}">
                <a16:creationId xmlns:a16="http://schemas.microsoft.com/office/drawing/2014/main" id="{FA04B570-293E-4459-8D67-16652BA84E42}"/>
              </a:ext>
            </a:extLst>
          </p:cNvPr>
          <p:cNvSpPr>
            <a:spLocks noGrp="1"/>
          </p:cNvSpPr>
          <p:nvPr>
            <p:ph type="body" idx="1"/>
          </p:nvPr>
        </p:nvSpPr>
        <p:spPr>
          <a:xfrm>
            <a:off x="609600" y="1652099"/>
            <a:ext cx="10972800" cy="4917831"/>
          </a:xfrm>
        </p:spPr>
        <p:txBody>
          <a:bodyPr/>
          <a:lstStyle/>
          <a:p>
            <a:pPr marL="25400" indent="0">
              <a:buNone/>
            </a:pPr>
            <a:r>
              <a:rPr kumimoji="0" lang="en-US" altLang="en-US" sz="24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2"/>
              </a:rPr>
              <a:t>https://towardsdatascience.com/an-introduction-to-statistics-part-1-e056837afa8e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a:p>
            <a:pPr marL="25400" lvl="0" indent="0" defTabSz="914400" eaLnBrk="0" fontAlgn="base" latinLnBrk="0" hangingPunct="0">
              <a:buNone/>
              <a:tabLst/>
            </a:pPr>
            <a:r>
              <a:rPr lang="en-US" altLang="en-US" sz="2400" dirty="0">
                <a:solidFill>
                  <a:srgbClr val="1155CC"/>
                </a:solidFill>
                <a:latin typeface="Arial" panose="020B0604020202020204" pitchFamily="34" charset="0"/>
                <a:cs typeface="Arial" panose="020B0604020202020204" pitchFamily="34" charset="0"/>
                <a:hlinkClick r:id="rId3"/>
              </a:rPr>
              <a:t>https://towardsdatascience.com/basic-statistics-you-need-to-know-for-data-science-1fdd290f59b5</a:t>
            </a:r>
            <a:endParaRPr lang="en-US" altLang="en-US" sz="2400" dirty="0">
              <a:solidFill>
                <a:srgbClr val="1155CC"/>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4"/>
              </a:rPr>
              <a:t>https://www.book2look.com/embed/9781317526988</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5400" indent="0">
              <a:buNone/>
            </a:pPr>
            <a:endParaRPr lang="en-IN" sz="2400" dirty="0"/>
          </a:p>
          <a:p>
            <a:pPr marL="25400" indent="0">
              <a:buNone/>
            </a:pPr>
            <a:r>
              <a:rPr lang="en-IN" sz="2400" dirty="0">
                <a:hlinkClick r:id="rId5">
                  <a:extLst>
                    <a:ext uri="{A12FA001-AC4F-418D-AE19-62706E023703}">
                      <ahyp:hlinkClr xmlns:ahyp="http://schemas.microsoft.com/office/drawing/2018/hyperlinkcolor" val="tx"/>
                    </a:ext>
                  </a:extLst>
                </a:hlinkClick>
              </a:rPr>
              <a:t>https://machinelearningmastery.com/statistics-books-for-machine-learning/</a:t>
            </a:r>
            <a:endParaRPr lang="en-IN" sz="2400" dirty="0"/>
          </a:p>
          <a:p>
            <a:pPr marL="25400" indent="0">
              <a:buNone/>
            </a:pPr>
            <a:endParaRPr lang="en-IN" sz="2800" dirty="0"/>
          </a:p>
        </p:txBody>
      </p:sp>
    </p:spTree>
    <p:extLst>
      <p:ext uri="{BB962C8B-B14F-4D97-AF65-F5344CB8AC3E}">
        <p14:creationId xmlns:p14="http://schemas.microsoft.com/office/powerpoint/2010/main" val="2420169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4"/>
          <p:cNvSpPr txBox="1"/>
          <p:nvPr/>
        </p:nvSpPr>
        <p:spPr>
          <a:xfrm>
            <a:off x="4219575" y="4572000"/>
            <a:ext cx="3454400" cy="9239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5400"/>
              <a:buFont typeface="Times New Roman"/>
              <a:buNone/>
            </a:pPr>
            <a:r>
              <a:rPr lang="en-IN" sz="5400" b="1" i="0" u="none" strike="noStrike" cap="none">
                <a:solidFill>
                  <a:schemeClr val="accent1"/>
                </a:solidFill>
                <a:latin typeface="Times New Roman"/>
                <a:ea typeface="Times New Roman"/>
                <a:cs typeface="Times New Roman"/>
                <a:sym typeface="Times New Roman"/>
              </a:rPr>
              <a:t>Questions?</a:t>
            </a:r>
            <a:endParaRPr sz="1400" b="0" i="0" u="none" strike="noStrike" cap="none">
              <a:solidFill>
                <a:srgbClr val="000000"/>
              </a:solidFill>
              <a:latin typeface="Arial"/>
              <a:ea typeface="Arial"/>
              <a:cs typeface="Arial"/>
              <a:sym typeface="Arial"/>
            </a:endParaRPr>
          </a:p>
        </p:txBody>
      </p:sp>
      <p:pic>
        <p:nvPicPr>
          <p:cNvPr id="442" name="Google Shape;442;p14"/>
          <p:cNvPicPr preferRelativeResize="0"/>
          <p:nvPr/>
        </p:nvPicPr>
        <p:blipFill rotWithShape="1">
          <a:blip r:embed="rId3">
            <a:alphaModFix/>
          </a:blip>
          <a:srcRect/>
          <a:stretch/>
        </p:blipFill>
        <p:spPr>
          <a:xfrm>
            <a:off x="7639050" y="3798887"/>
            <a:ext cx="3028950" cy="3028950"/>
          </a:xfrm>
          <a:prstGeom prst="rect">
            <a:avLst/>
          </a:prstGeom>
          <a:noFill/>
          <a:ln>
            <a:noFill/>
          </a:ln>
        </p:spPr>
      </p:pic>
      <p:pic>
        <p:nvPicPr>
          <p:cNvPr id="443" name="Google Shape;443;p14"/>
          <p:cNvPicPr preferRelativeResize="0"/>
          <p:nvPr/>
        </p:nvPicPr>
        <p:blipFill rotWithShape="1">
          <a:blip r:embed="rId4">
            <a:alphaModFix/>
          </a:blip>
          <a:srcRect/>
          <a:stretch/>
        </p:blipFill>
        <p:spPr>
          <a:xfrm>
            <a:off x="1584325" y="1450975"/>
            <a:ext cx="4359275" cy="2663825"/>
          </a:xfrm>
          <a:prstGeom prst="rect">
            <a:avLst/>
          </a:prstGeom>
          <a:noFill/>
          <a:ln>
            <a:noFill/>
          </a:ln>
        </p:spPr>
      </p:pic>
      <p:sp>
        <p:nvSpPr>
          <p:cNvPr id="444" name="Google Shape;444;p14"/>
          <p:cNvSpPr txBox="1"/>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400"/>
              <a:buFont typeface="Candara"/>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27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6"/>
          <p:cNvSpPr txBox="1">
            <a:spLocks noGrp="1"/>
          </p:cNvSpPr>
          <p:nvPr>
            <p:ph type="title"/>
          </p:nvPr>
        </p:nvSpPr>
        <p:spPr>
          <a:xfrm>
            <a:off x="551292" y="44918"/>
            <a:ext cx="10907372" cy="1143000"/>
          </a:xfrm>
          <a:prstGeom prst="rect">
            <a:avLst/>
          </a:prstGeom>
          <a:noFill/>
          <a:ln>
            <a:noFill/>
          </a:ln>
        </p:spPr>
        <p:txBody>
          <a:bodyPr spcFirstLastPara="1" wrap="square" lIns="91425" tIns="45700" rIns="91425" bIns="45700" anchor="ctr" anchorCtr="0">
            <a:noAutofit/>
          </a:bodyPr>
          <a:lstStyle/>
          <a:p>
            <a:br>
              <a:rPr lang="en-IN" sz="3600" u="sng" dirty="0">
                <a:latin typeface="Times New Roman"/>
                <a:cs typeface="Times New Roman"/>
                <a:sym typeface="Times New Roman"/>
              </a:rPr>
            </a:br>
            <a:r>
              <a:rPr lang="en-IN" sz="3600" u="sng" dirty="0">
                <a:latin typeface="Corbel" panose="020B0503020204020204" pitchFamily="34" charset="0"/>
                <a:cs typeface="Times New Roman"/>
                <a:sym typeface="Times New Roman"/>
              </a:rPr>
              <a:t>Statistics and Big Data Today? </a:t>
            </a:r>
            <a:br>
              <a:rPr lang="en-IN" sz="3600" u="sng" dirty="0">
                <a:latin typeface="Times New Roman"/>
                <a:cs typeface="Times New Roman"/>
                <a:sym typeface="Times New Roman"/>
              </a:rPr>
            </a:br>
            <a:endParaRPr sz="3600" u="sng" dirty="0">
              <a:latin typeface="Times New Roman"/>
              <a:cs typeface="Times New Roman"/>
              <a:sym typeface="Arial"/>
            </a:endParaRPr>
          </a:p>
        </p:txBody>
      </p:sp>
      <p:sp>
        <p:nvSpPr>
          <p:cNvPr id="129" name="Google Shape;129;p6"/>
          <p:cNvSpPr txBox="1">
            <a:spLocks noGrp="1"/>
          </p:cNvSpPr>
          <p:nvPr>
            <p:ph type="body" idx="1"/>
          </p:nvPr>
        </p:nvSpPr>
        <p:spPr>
          <a:xfrm>
            <a:off x="551292" y="1148232"/>
            <a:ext cx="10972800" cy="4525962"/>
          </a:xfrm>
          <a:prstGeom prst="rect">
            <a:avLst/>
          </a:prstGeom>
          <a:noFill/>
          <a:ln>
            <a:noFill/>
          </a:ln>
        </p:spPr>
        <p:txBody>
          <a:bodyPr spcFirstLastPara="1" wrap="square" lIns="91425" tIns="45700" rIns="91425" bIns="45700" anchor="t" anchorCtr="0">
            <a:noAutofit/>
          </a:bodyPr>
          <a:lstStyle/>
          <a:p>
            <a:pPr marL="25400" lvl="0" indent="0" algn="l" rtl="0">
              <a:lnSpc>
                <a:spcPct val="100000"/>
              </a:lnSpc>
              <a:spcBef>
                <a:spcPts val="640"/>
              </a:spcBef>
              <a:spcAft>
                <a:spcPts val="0"/>
              </a:spcAft>
              <a:buSzPts val="3200"/>
              <a:buNone/>
            </a:pPr>
            <a:r>
              <a:rPr lang="en-IN" sz="2400" b="1" dirty="0">
                <a:latin typeface="Times New Roman"/>
                <a:ea typeface="Times New Roman"/>
                <a:cs typeface="Times New Roman"/>
                <a:sym typeface="Times New Roman"/>
              </a:rPr>
              <a:t>Big Data</a:t>
            </a:r>
            <a:endParaRPr sz="3600" dirty="0"/>
          </a:p>
          <a:p>
            <a:pPr marL="457200" marR="0" lvl="0" indent="-431800" algn="l" rtl="0">
              <a:lnSpc>
                <a:spcPct val="100000"/>
              </a:lnSpc>
              <a:spcBef>
                <a:spcPts val="640"/>
              </a:spcBef>
              <a:spcAft>
                <a:spcPts val="0"/>
              </a:spcAft>
              <a:buClr>
                <a:schemeClr val="dk1"/>
              </a:buClr>
              <a:buSzPts val="3200"/>
              <a:buFont typeface="Arial"/>
              <a:buChar char="•"/>
            </a:pPr>
            <a:r>
              <a:rPr lang="en-IN" sz="2000" dirty="0">
                <a:latin typeface="Times New Roman"/>
                <a:ea typeface="Times New Roman"/>
                <a:cs typeface="Times New Roman"/>
                <a:sym typeface="Times New Roman"/>
              </a:rPr>
              <a:t>A set of data that cannot be managed, processed, or analysed with</a:t>
            </a:r>
          </a:p>
          <a:p>
            <a:pPr marL="25400" marR="0" lvl="0" indent="0" algn="l" rtl="0">
              <a:lnSpc>
                <a:spcPct val="100000"/>
              </a:lnSpc>
              <a:spcBef>
                <a:spcPts val="640"/>
              </a:spcBef>
              <a:spcAft>
                <a:spcPts val="0"/>
              </a:spcAft>
              <a:buClr>
                <a:schemeClr val="dk1"/>
              </a:buClr>
              <a:buSzPts val="3200"/>
              <a:buNone/>
            </a:pPr>
            <a:r>
              <a:rPr lang="en-IN" sz="2000" dirty="0">
                <a:latin typeface="Times New Roman"/>
                <a:ea typeface="Times New Roman"/>
                <a:cs typeface="Times New Roman"/>
                <a:sym typeface="Times New Roman"/>
              </a:rPr>
              <a:t>       traditional software/algorithms within a reasonable amount of time.</a:t>
            </a:r>
            <a:endParaRPr sz="2000" dirty="0">
              <a:latin typeface="Times New Roman"/>
              <a:ea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r>
              <a:rPr lang="en-IN" sz="2000" dirty="0">
                <a:latin typeface="Times New Roman"/>
                <a:ea typeface="Times New Roman"/>
                <a:cs typeface="Times New Roman"/>
                <a:sym typeface="Times New Roman"/>
              </a:rPr>
              <a:t>Big data revolves around the 5Vs:</a:t>
            </a:r>
            <a:endParaRPr dirty="0"/>
          </a:p>
          <a:p>
            <a:pPr marL="25400" lvl="0" indent="0" algn="l" rtl="0">
              <a:lnSpc>
                <a:spcPct val="100000"/>
              </a:lnSpc>
              <a:spcBef>
                <a:spcPts val="640"/>
              </a:spcBef>
              <a:spcAft>
                <a:spcPts val="0"/>
              </a:spcAft>
              <a:buSzPts val="3200"/>
              <a:buNone/>
            </a:pPr>
            <a:r>
              <a:rPr lang="en-IN" sz="2000" dirty="0">
                <a:latin typeface="Times New Roman"/>
                <a:ea typeface="Times New Roman"/>
                <a:cs typeface="Times New Roman"/>
                <a:sym typeface="Times New Roman"/>
              </a:rPr>
              <a:t>         -Volume, Velocity, Variety, Value, Veracity .</a:t>
            </a:r>
            <a:endParaRPr sz="2000" dirty="0">
              <a:latin typeface="Times New Roman"/>
              <a:ea typeface="Times New Roman"/>
              <a:cs typeface="Times New Roman"/>
              <a:sym typeface="Times New Roman"/>
            </a:endParaRPr>
          </a:p>
        </p:txBody>
      </p:sp>
      <p:grpSp>
        <p:nvGrpSpPr>
          <p:cNvPr id="20" name="Group 19">
            <a:extLst>
              <a:ext uri="{FF2B5EF4-FFF2-40B4-BE49-F238E27FC236}">
                <a16:creationId xmlns:a16="http://schemas.microsoft.com/office/drawing/2014/main" id="{EC13A1F8-B2BA-479C-B505-490D90D0D55F}"/>
              </a:ext>
            </a:extLst>
          </p:cNvPr>
          <p:cNvGrpSpPr/>
          <p:nvPr/>
        </p:nvGrpSpPr>
        <p:grpSpPr>
          <a:xfrm>
            <a:off x="6876260" y="2438399"/>
            <a:ext cx="5348956" cy="4124326"/>
            <a:chOff x="6760963" y="2661973"/>
            <a:chExt cx="5348956" cy="4124326"/>
          </a:xfrm>
        </p:grpSpPr>
        <p:sp>
          <p:nvSpPr>
            <p:cNvPr id="10" name="Freeform: Shape 9">
              <a:extLst>
                <a:ext uri="{FF2B5EF4-FFF2-40B4-BE49-F238E27FC236}">
                  <a16:creationId xmlns:a16="http://schemas.microsoft.com/office/drawing/2014/main" id="{43AD9A63-1AED-4924-8474-175408727313}"/>
                </a:ext>
              </a:extLst>
            </p:cNvPr>
            <p:cNvSpPr/>
            <p:nvPr/>
          </p:nvSpPr>
          <p:spPr>
            <a:xfrm>
              <a:off x="6760963" y="2661973"/>
              <a:ext cx="5271519" cy="4124326"/>
            </a:xfrm>
            <a:custGeom>
              <a:avLst/>
              <a:gdLst>
                <a:gd name="connsiteX0" fmla="*/ 415115 w 6009902"/>
                <a:gd name="connsiteY0" fmla="*/ 314834 h 4231052"/>
                <a:gd name="connsiteX1" fmla="*/ 415115 w 6009902"/>
                <a:gd name="connsiteY1" fmla="*/ 314834 h 4231052"/>
                <a:gd name="connsiteX2" fmla="*/ 461296 w 6009902"/>
                <a:gd name="connsiteY2" fmla="*/ 471852 h 4231052"/>
                <a:gd name="connsiteX3" fmla="*/ 489006 w 6009902"/>
                <a:gd name="connsiteY3" fmla="*/ 481088 h 4231052"/>
                <a:gd name="connsiteX4" fmla="*/ 489006 w 6009902"/>
                <a:gd name="connsiteY4" fmla="*/ 591925 h 4231052"/>
                <a:gd name="connsiteX5" fmla="*/ 452060 w 6009902"/>
                <a:gd name="connsiteY5" fmla="*/ 647343 h 4231052"/>
                <a:gd name="connsiteX6" fmla="*/ 415115 w 6009902"/>
                <a:gd name="connsiteY6" fmla="*/ 702761 h 4231052"/>
                <a:gd name="connsiteX7" fmla="*/ 396642 w 6009902"/>
                <a:gd name="connsiteY7" fmla="*/ 739706 h 4231052"/>
                <a:gd name="connsiteX8" fmla="*/ 387406 w 6009902"/>
                <a:gd name="connsiteY8" fmla="*/ 776652 h 4231052"/>
                <a:gd name="connsiteX9" fmla="*/ 378169 w 6009902"/>
                <a:gd name="connsiteY9" fmla="*/ 804361 h 4231052"/>
                <a:gd name="connsiteX10" fmla="*/ 368933 w 6009902"/>
                <a:gd name="connsiteY10" fmla="*/ 850543 h 4231052"/>
                <a:gd name="connsiteX11" fmla="*/ 359696 w 6009902"/>
                <a:gd name="connsiteY11" fmla="*/ 1026034 h 4231052"/>
                <a:gd name="connsiteX12" fmla="*/ 350460 w 6009902"/>
                <a:gd name="connsiteY12" fmla="*/ 1053743 h 4231052"/>
                <a:gd name="connsiteX13" fmla="*/ 341224 w 6009902"/>
                <a:gd name="connsiteY13" fmla="*/ 1099925 h 4231052"/>
                <a:gd name="connsiteX14" fmla="*/ 322751 w 6009902"/>
                <a:gd name="connsiteY14" fmla="*/ 1127634 h 4231052"/>
                <a:gd name="connsiteX15" fmla="*/ 313515 w 6009902"/>
                <a:gd name="connsiteY15" fmla="*/ 1192288 h 4231052"/>
                <a:gd name="connsiteX16" fmla="*/ 304278 w 6009902"/>
                <a:gd name="connsiteY16" fmla="*/ 1247706 h 4231052"/>
                <a:gd name="connsiteX17" fmla="*/ 295042 w 6009902"/>
                <a:gd name="connsiteY17" fmla="*/ 1349306 h 4231052"/>
                <a:gd name="connsiteX18" fmla="*/ 285806 w 6009902"/>
                <a:gd name="connsiteY18" fmla="*/ 1377015 h 4231052"/>
                <a:gd name="connsiteX19" fmla="*/ 267333 w 6009902"/>
                <a:gd name="connsiteY19" fmla="*/ 1460143 h 4231052"/>
                <a:gd name="connsiteX20" fmla="*/ 258096 w 6009902"/>
                <a:gd name="connsiteY20" fmla="*/ 1487852 h 4231052"/>
                <a:gd name="connsiteX21" fmla="*/ 239624 w 6009902"/>
                <a:gd name="connsiteY21" fmla="*/ 1534034 h 4231052"/>
                <a:gd name="connsiteX22" fmla="*/ 230387 w 6009902"/>
                <a:gd name="connsiteY22" fmla="*/ 1580215 h 4231052"/>
                <a:gd name="connsiteX23" fmla="*/ 202678 w 6009902"/>
                <a:gd name="connsiteY23" fmla="*/ 1654106 h 4231052"/>
                <a:gd name="connsiteX24" fmla="*/ 193442 w 6009902"/>
                <a:gd name="connsiteY24" fmla="*/ 1792652 h 4231052"/>
                <a:gd name="connsiteX25" fmla="*/ 184206 w 6009902"/>
                <a:gd name="connsiteY25" fmla="*/ 2023561 h 4231052"/>
                <a:gd name="connsiteX26" fmla="*/ 165733 w 6009902"/>
                <a:gd name="connsiteY26" fmla="*/ 2097452 h 4231052"/>
                <a:gd name="connsiteX27" fmla="*/ 128787 w 6009902"/>
                <a:gd name="connsiteY27" fmla="*/ 2235997 h 4231052"/>
                <a:gd name="connsiteX28" fmla="*/ 101078 w 6009902"/>
                <a:gd name="connsiteY28" fmla="*/ 2291415 h 4231052"/>
                <a:gd name="connsiteX29" fmla="*/ 73369 w 6009902"/>
                <a:gd name="connsiteY29" fmla="*/ 2374543 h 4231052"/>
                <a:gd name="connsiteX30" fmla="*/ 45660 w 6009902"/>
                <a:gd name="connsiteY30" fmla="*/ 2494615 h 4231052"/>
                <a:gd name="connsiteX31" fmla="*/ 17951 w 6009902"/>
                <a:gd name="connsiteY31" fmla="*/ 2596215 h 4231052"/>
                <a:gd name="connsiteX32" fmla="*/ 17951 w 6009902"/>
                <a:gd name="connsiteY32" fmla="*/ 3011852 h 4231052"/>
                <a:gd name="connsiteX33" fmla="*/ 45660 w 6009902"/>
                <a:gd name="connsiteY33" fmla="*/ 3058034 h 4231052"/>
                <a:gd name="connsiteX34" fmla="*/ 138024 w 6009902"/>
                <a:gd name="connsiteY34" fmla="*/ 3159634 h 4231052"/>
                <a:gd name="connsiteX35" fmla="*/ 193442 w 6009902"/>
                <a:gd name="connsiteY35" fmla="*/ 3196579 h 4231052"/>
                <a:gd name="connsiteX36" fmla="*/ 221151 w 6009902"/>
                <a:gd name="connsiteY36" fmla="*/ 3224288 h 4231052"/>
                <a:gd name="connsiteX37" fmla="*/ 258096 w 6009902"/>
                <a:gd name="connsiteY37" fmla="*/ 3279706 h 4231052"/>
                <a:gd name="connsiteX38" fmla="*/ 295042 w 6009902"/>
                <a:gd name="connsiteY38" fmla="*/ 3316652 h 4231052"/>
                <a:gd name="connsiteX39" fmla="*/ 350460 w 6009902"/>
                <a:gd name="connsiteY39" fmla="*/ 3381306 h 4231052"/>
                <a:gd name="connsiteX40" fmla="*/ 415115 w 6009902"/>
                <a:gd name="connsiteY40" fmla="*/ 3418252 h 4231052"/>
                <a:gd name="connsiteX41" fmla="*/ 442824 w 6009902"/>
                <a:gd name="connsiteY41" fmla="*/ 3445961 h 4231052"/>
                <a:gd name="connsiteX42" fmla="*/ 489006 w 6009902"/>
                <a:gd name="connsiteY42" fmla="*/ 3529088 h 4231052"/>
                <a:gd name="connsiteX43" fmla="*/ 544424 w 6009902"/>
                <a:gd name="connsiteY43" fmla="*/ 3593743 h 4231052"/>
                <a:gd name="connsiteX44" fmla="*/ 581369 w 6009902"/>
                <a:gd name="connsiteY44" fmla="*/ 3649161 h 4231052"/>
                <a:gd name="connsiteX45" fmla="*/ 590606 w 6009902"/>
                <a:gd name="connsiteY45" fmla="*/ 3676870 h 4231052"/>
                <a:gd name="connsiteX46" fmla="*/ 627551 w 6009902"/>
                <a:gd name="connsiteY46" fmla="*/ 3732288 h 4231052"/>
                <a:gd name="connsiteX47" fmla="*/ 646024 w 6009902"/>
                <a:gd name="connsiteY47" fmla="*/ 3769234 h 4231052"/>
                <a:gd name="connsiteX48" fmla="*/ 664496 w 6009902"/>
                <a:gd name="connsiteY48" fmla="*/ 3824652 h 4231052"/>
                <a:gd name="connsiteX49" fmla="*/ 701442 w 6009902"/>
                <a:gd name="connsiteY49" fmla="*/ 3889306 h 4231052"/>
                <a:gd name="connsiteX50" fmla="*/ 719915 w 6009902"/>
                <a:gd name="connsiteY50" fmla="*/ 3944725 h 4231052"/>
                <a:gd name="connsiteX51" fmla="*/ 756860 w 6009902"/>
                <a:gd name="connsiteY51" fmla="*/ 4009379 h 4231052"/>
                <a:gd name="connsiteX52" fmla="*/ 803042 w 6009902"/>
                <a:gd name="connsiteY52" fmla="*/ 4064797 h 4231052"/>
                <a:gd name="connsiteX53" fmla="*/ 895406 w 6009902"/>
                <a:gd name="connsiteY53" fmla="*/ 4129452 h 4231052"/>
                <a:gd name="connsiteX54" fmla="*/ 923115 w 6009902"/>
                <a:gd name="connsiteY54" fmla="*/ 4147925 h 4231052"/>
                <a:gd name="connsiteX55" fmla="*/ 950824 w 6009902"/>
                <a:gd name="connsiteY55" fmla="*/ 4157161 h 4231052"/>
                <a:gd name="connsiteX56" fmla="*/ 1052424 w 6009902"/>
                <a:gd name="connsiteY56" fmla="*/ 4175634 h 4231052"/>
                <a:gd name="connsiteX57" fmla="*/ 2585660 w 6009902"/>
                <a:gd name="connsiteY57" fmla="*/ 4184870 h 4231052"/>
                <a:gd name="connsiteX58" fmla="*/ 2816569 w 6009902"/>
                <a:gd name="connsiteY58" fmla="*/ 4203343 h 4231052"/>
                <a:gd name="connsiteX59" fmla="*/ 2862751 w 6009902"/>
                <a:gd name="connsiteY59" fmla="*/ 4212579 h 4231052"/>
                <a:gd name="connsiteX60" fmla="*/ 2918169 w 6009902"/>
                <a:gd name="connsiteY60" fmla="*/ 4221815 h 4231052"/>
                <a:gd name="connsiteX61" fmla="*/ 3047478 w 6009902"/>
                <a:gd name="connsiteY61" fmla="*/ 4231052 h 4231052"/>
                <a:gd name="connsiteX62" fmla="*/ 3343042 w 6009902"/>
                <a:gd name="connsiteY62" fmla="*/ 4221815 h 4231052"/>
                <a:gd name="connsiteX63" fmla="*/ 3490824 w 6009902"/>
                <a:gd name="connsiteY63" fmla="*/ 4203343 h 4231052"/>
                <a:gd name="connsiteX64" fmla="*/ 5411987 w 6009902"/>
                <a:gd name="connsiteY64" fmla="*/ 4194106 h 4231052"/>
                <a:gd name="connsiteX65" fmla="*/ 5476642 w 6009902"/>
                <a:gd name="connsiteY65" fmla="*/ 4184870 h 4231052"/>
                <a:gd name="connsiteX66" fmla="*/ 5587478 w 6009902"/>
                <a:gd name="connsiteY66" fmla="*/ 4157161 h 4231052"/>
                <a:gd name="connsiteX67" fmla="*/ 5679842 w 6009902"/>
                <a:gd name="connsiteY67" fmla="*/ 4110979 h 4231052"/>
                <a:gd name="connsiteX68" fmla="*/ 5827624 w 6009902"/>
                <a:gd name="connsiteY68" fmla="*/ 4018615 h 4231052"/>
                <a:gd name="connsiteX69" fmla="*/ 5883042 w 6009902"/>
                <a:gd name="connsiteY69" fmla="*/ 4009379 h 4231052"/>
                <a:gd name="connsiteX70" fmla="*/ 5966169 w 6009902"/>
                <a:gd name="connsiteY70" fmla="*/ 3963197 h 4231052"/>
                <a:gd name="connsiteX71" fmla="*/ 5984642 w 6009902"/>
                <a:gd name="connsiteY71" fmla="*/ 3926252 h 4231052"/>
                <a:gd name="connsiteX72" fmla="*/ 5984642 w 6009902"/>
                <a:gd name="connsiteY72" fmla="*/ 3427488 h 4231052"/>
                <a:gd name="connsiteX73" fmla="*/ 5966169 w 6009902"/>
                <a:gd name="connsiteY73" fmla="*/ 3372070 h 4231052"/>
                <a:gd name="connsiteX74" fmla="*/ 5919987 w 6009902"/>
                <a:gd name="connsiteY74" fmla="*/ 3187343 h 4231052"/>
                <a:gd name="connsiteX75" fmla="*/ 5910751 w 6009902"/>
                <a:gd name="connsiteY75" fmla="*/ 3113452 h 4231052"/>
                <a:gd name="connsiteX76" fmla="*/ 5836860 w 6009902"/>
                <a:gd name="connsiteY76" fmla="*/ 2891779 h 4231052"/>
                <a:gd name="connsiteX77" fmla="*/ 5827624 w 6009902"/>
                <a:gd name="connsiteY77" fmla="*/ 2799415 h 4231052"/>
                <a:gd name="connsiteX78" fmla="*/ 5790678 w 6009902"/>
                <a:gd name="connsiteY78" fmla="*/ 2670106 h 4231052"/>
                <a:gd name="connsiteX79" fmla="*/ 5781442 w 6009902"/>
                <a:gd name="connsiteY79" fmla="*/ 2457670 h 4231052"/>
                <a:gd name="connsiteX80" fmla="*/ 5762969 w 6009902"/>
                <a:gd name="connsiteY80" fmla="*/ 2365306 h 4231052"/>
                <a:gd name="connsiteX81" fmla="*/ 5818387 w 6009902"/>
                <a:gd name="connsiteY81" fmla="*/ 1764943 h 4231052"/>
                <a:gd name="connsiteX82" fmla="*/ 5883042 w 6009902"/>
                <a:gd name="connsiteY82" fmla="*/ 1570979 h 4231052"/>
                <a:gd name="connsiteX83" fmla="*/ 5938460 w 6009902"/>
                <a:gd name="connsiteY83" fmla="*/ 1321597 h 4231052"/>
                <a:gd name="connsiteX84" fmla="*/ 5929224 w 6009902"/>
                <a:gd name="connsiteY84" fmla="*/ 721234 h 4231052"/>
                <a:gd name="connsiteX85" fmla="*/ 5910751 w 6009902"/>
                <a:gd name="connsiteY85" fmla="*/ 591925 h 4231052"/>
                <a:gd name="connsiteX86" fmla="*/ 5864569 w 6009902"/>
                <a:gd name="connsiteY86" fmla="*/ 499561 h 4231052"/>
                <a:gd name="connsiteX87" fmla="*/ 5744496 w 6009902"/>
                <a:gd name="connsiteY87" fmla="*/ 277888 h 4231052"/>
                <a:gd name="connsiteX88" fmla="*/ 5642896 w 6009902"/>
                <a:gd name="connsiteY88" fmla="*/ 148579 h 4231052"/>
                <a:gd name="connsiteX89" fmla="*/ 5596715 w 6009902"/>
                <a:gd name="connsiteY89" fmla="*/ 111634 h 4231052"/>
                <a:gd name="connsiteX90" fmla="*/ 5476642 w 6009902"/>
                <a:gd name="connsiteY90" fmla="*/ 74688 h 4231052"/>
                <a:gd name="connsiteX91" fmla="*/ 5430460 w 6009902"/>
                <a:gd name="connsiteY91" fmla="*/ 46979 h 4231052"/>
                <a:gd name="connsiteX92" fmla="*/ 5365806 w 6009902"/>
                <a:gd name="connsiteY92" fmla="*/ 37743 h 4231052"/>
                <a:gd name="connsiteX93" fmla="*/ 5310387 w 6009902"/>
                <a:gd name="connsiteY93" fmla="*/ 28506 h 4231052"/>
                <a:gd name="connsiteX94" fmla="*/ 5005587 w 6009902"/>
                <a:gd name="connsiteY94" fmla="*/ 46979 h 4231052"/>
                <a:gd name="connsiteX95" fmla="*/ 4894751 w 6009902"/>
                <a:gd name="connsiteY95" fmla="*/ 93161 h 4231052"/>
                <a:gd name="connsiteX96" fmla="*/ 4830096 w 6009902"/>
                <a:gd name="connsiteY96" fmla="*/ 102397 h 4231052"/>
                <a:gd name="connsiteX97" fmla="*/ 4719260 w 6009902"/>
                <a:gd name="connsiteY97" fmla="*/ 130106 h 4231052"/>
                <a:gd name="connsiteX98" fmla="*/ 4663842 w 6009902"/>
                <a:gd name="connsiteY98" fmla="*/ 139343 h 4231052"/>
                <a:gd name="connsiteX99" fmla="*/ 4211260 w 6009902"/>
                <a:gd name="connsiteY99" fmla="*/ 120870 h 4231052"/>
                <a:gd name="connsiteX100" fmla="*/ 4128133 w 6009902"/>
                <a:gd name="connsiteY100" fmla="*/ 93161 h 4231052"/>
                <a:gd name="connsiteX101" fmla="*/ 3998824 w 6009902"/>
                <a:gd name="connsiteY101" fmla="*/ 83925 h 4231052"/>
                <a:gd name="connsiteX102" fmla="*/ 3481587 w 6009902"/>
                <a:gd name="connsiteY102" fmla="*/ 93161 h 4231052"/>
                <a:gd name="connsiteX103" fmla="*/ 2234678 w 6009902"/>
                <a:gd name="connsiteY103" fmla="*/ 120870 h 4231052"/>
                <a:gd name="connsiteX104" fmla="*/ 1800569 w 6009902"/>
                <a:gd name="connsiteY104" fmla="*/ 111634 h 4231052"/>
                <a:gd name="connsiteX105" fmla="*/ 1671260 w 6009902"/>
                <a:gd name="connsiteY105" fmla="*/ 74688 h 4231052"/>
                <a:gd name="connsiteX106" fmla="*/ 1625078 w 6009902"/>
                <a:gd name="connsiteY106" fmla="*/ 65452 h 4231052"/>
                <a:gd name="connsiteX107" fmla="*/ 1486533 w 6009902"/>
                <a:gd name="connsiteY107" fmla="*/ 797 h 4231052"/>
                <a:gd name="connsiteX108" fmla="*/ 1366460 w 6009902"/>
                <a:gd name="connsiteY108" fmla="*/ 10034 h 4231052"/>
                <a:gd name="connsiteX109" fmla="*/ 1246387 w 6009902"/>
                <a:gd name="connsiteY109" fmla="*/ 56215 h 4231052"/>
                <a:gd name="connsiteX110" fmla="*/ 1172496 w 6009902"/>
                <a:gd name="connsiteY110" fmla="*/ 102397 h 4231052"/>
                <a:gd name="connsiteX111" fmla="*/ 987769 w 6009902"/>
                <a:gd name="connsiteY111" fmla="*/ 167052 h 4231052"/>
                <a:gd name="connsiteX112" fmla="*/ 960060 w 6009902"/>
                <a:gd name="connsiteY112" fmla="*/ 176288 h 4231052"/>
                <a:gd name="connsiteX113" fmla="*/ 821515 w 6009902"/>
                <a:gd name="connsiteY113" fmla="*/ 185525 h 4231052"/>
                <a:gd name="connsiteX114" fmla="*/ 452060 w 6009902"/>
                <a:gd name="connsiteY114" fmla="*/ 222470 h 4231052"/>
                <a:gd name="connsiteX115" fmla="*/ 433587 w 6009902"/>
                <a:gd name="connsiteY115" fmla="*/ 250179 h 4231052"/>
                <a:gd name="connsiteX116" fmla="*/ 424351 w 6009902"/>
                <a:gd name="connsiteY116" fmla="*/ 388725 h 4231052"/>
                <a:gd name="connsiteX117" fmla="*/ 415115 w 6009902"/>
                <a:gd name="connsiteY117" fmla="*/ 314834 h 4231052"/>
                <a:gd name="connsiteX0" fmla="*/ 415115 w 5990178"/>
                <a:gd name="connsiteY0" fmla="*/ 314834 h 4231052"/>
                <a:gd name="connsiteX1" fmla="*/ 415115 w 5990178"/>
                <a:gd name="connsiteY1" fmla="*/ 314834 h 4231052"/>
                <a:gd name="connsiteX2" fmla="*/ 461296 w 5990178"/>
                <a:gd name="connsiteY2" fmla="*/ 471852 h 4231052"/>
                <a:gd name="connsiteX3" fmla="*/ 489006 w 5990178"/>
                <a:gd name="connsiteY3" fmla="*/ 481088 h 4231052"/>
                <a:gd name="connsiteX4" fmla="*/ 489006 w 5990178"/>
                <a:gd name="connsiteY4" fmla="*/ 591925 h 4231052"/>
                <a:gd name="connsiteX5" fmla="*/ 452060 w 5990178"/>
                <a:gd name="connsiteY5" fmla="*/ 647343 h 4231052"/>
                <a:gd name="connsiteX6" fmla="*/ 415115 w 5990178"/>
                <a:gd name="connsiteY6" fmla="*/ 702761 h 4231052"/>
                <a:gd name="connsiteX7" fmla="*/ 396642 w 5990178"/>
                <a:gd name="connsiteY7" fmla="*/ 739706 h 4231052"/>
                <a:gd name="connsiteX8" fmla="*/ 387406 w 5990178"/>
                <a:gd name="connsiteY8" fmla="*/ 776652 h 4231052"/>
                <a:gd name="connsiteX9" fmla="*/ 378169 w 5990178"/>
                <a:gd name="connsiteY9" fmla="*/ 804361 h 4231052"/>
                <a:gd name="connsiteX10" fmla="*/ 368933 w 5990178"/>
                <a:gd name="connsiteY10" fmla="*/ 850543 h 4231052"/>
                <a:gd name="connsiteX11" fmla="*/ 359696 w 5990178"/>
                <a:gd name="connsiteY11" fmla="*/ 1026034 h 4231052"/>
                <a:gd name="connsiteX12" fmla="*/ 350460 w 5990178"/>
                <a:gd name="connsiteY12" fmla="*/ 1053743 h 4231052"/>
                <a:gd name="connsiteX13" fmla="*/ 341224 w 5990178"/>
                <a:gd name="connsiteY13" fmla="*/ 1099925 h 4231052"/>
                <a:gd name="connsiteX14" fmla="*/ 322751 w 5990178"/>
                <a:gd name="connsiteY14" fmla="*/ 1127634 h 4231052"/>
                <a:gd name="connsiteX15" fmla="*/ 313515 w 5990178"/>
                <a:gd name="connsiteY15" fmla="*/ 1192288 h 4231052"/>
                <a:gd name="connsiteX16" fmla="*/ 304278 w 5990178"/>
                <a:gd name="connsiteY16" fmla="*/ 1247706 h 4231052"/>
                <a:gd name="connsiteX17" fmla="*/ 295042 w 5990178"/>
                <a:gd name="connsiteY17" fmla="*/ 1349306 h 4231052"/>
                <a:gd name="connsiteX18" fmla="*/ 285806 w 5990178"/>
                <a:gd name="connsiteY18" fmla="*/ 1377015 h 4231052"/>
                <a:gd name="connsiteX19" fmla="*/ 267333 w 5990178"/>
                <a:gd name="connsiteY19" fmla="*/ 1460143 h 4231052"/>
                <a:gd name="connsiteX20" fmla="*/ 258096 w 5990178"/>
                <a:gd name="connsiteY20" fmla="*/ 1487852 h 4231052"/>
                <a:gd name="connsiteX21" fmla="*/ 239624 w 5990178"/>
                <a:gd name="connsiteY21" fmla="*/ 1534034 h 4231052"/>
                <a:gd name="connsiteX22" fmla="*/ 230387 w 5990178"/>
                <a:gd name="connsiteY22" fmla="*/ 1580215 h 4231052"/>
                <a:gd name="connsiteX23" fmla="*/ 202678 w 5990178"/>
                <a:gd name="connsiteY23" fmla="*/ 1654106 h 4231052"/>
                <a:gd name="connsiteX24" fmla="*/ 193442 w 5990178"/>
                <a:gd name="connsiteY24" fmla="*/ 1792652 h 4231052"/>
                <a:gd name="connsiteX25" fmla="*/ 184206 w 5990178"/>
                <a:gd name="connsiteY25" fmla="*/ 2023561 h 4231052"/>
                <a:gd name="connsiteX26" fmla="*/ 165733 w 5990178"/>
                <a:gd name="connsiteY26" fmla="*/ 2097452 h 4231052"/>
                <a:gd name="connsiteX27" fmla="*/ 128787 w 5990178"/>
                <a:gd name="connsiteY27" fmla="*/ 2235997 h 4231052"/>
                <a:gd name="connsiteX28" fmla="*/ 101078 w 5990178"/>
                <a:gd name="connsiteY28" fmla="*/ 2291415 h 4231052"/>
                <a:gd name="connsiteX29" fmla="*/ 73369 w 5990178"/>
                <a:gd name="connsiteY29" fmla="*/ 2374543 h 4231052"/>
                <a:gd name="connsiteX30" fmla="*/ 45660 w 5990178"/>
                <a:gd name="connsiteY30" fmla="*/ 2494615 h 4231052"/>
                <a:gd name="connsiteX31" fmla="*/ 17951 w 5990178"/>
                <a:gd name="connsiteY31" fmla="*/ 2596215 h 4231052"/>
                <a:gd name="connsiteX32" fmla="*/ 17951 w 5990178"/>
                <a:gd name="connsiteY32" fmla="*/ 3011852 h 4231052"/>
                <a:gd name="connsiteX33" fmla="*/ 45660 w 5990178"/>
                <a:gd name="connsiteY33" fmla="*/ 3058034 h 4231052"/>
                <a:gd name="connsiteX34" fmla="*/ 138024 w 5990178"/>
                <a:gd name="connsiteY34" fmla="*/ 3159634 h 4231052"/>
                <a:gd name="connsiteX35" fmla="*/ 193442 w 5990178"/>
                <a:gd name="connsiteY35" fmla="*/ 3196579 h 4231052"/>
                <a:gd name="connsiteX36" fmla="*/ 221151 w 5990178"/>
                <a:gd name="connsiteY36" fmla="*/ 3224288 h 4231052"/>
                <a:gd name="connsiteX37" fmla="*/ 258096 w 5990178"/>
                <a:gd name="connsiteY37" fmla="*/ 3279706 h 4231052"/>
                <a:gd name="connsiteX38" fmla="*/ 295042 w 5990178"/>
                <a:gd name="connsiteY38" fmla="*/ 3316652 h 4231052"/>
                <a:gd name="connsiteX39" fmla="*/ 350460 w 5990178"/>
                <a:gd name="connsiteY39" fmla="*/ 3381306 h 4231052"/>
                <a:gd name="connsiteX40" fmla="*/ 415115 w 5990178"/>
                <a:gd name="connsiteY40" fmla="*/ 3418252 h 4231052"/>
                <a:gd name="connsiteX41" fmla="*/ 442824 w 5990178"/>
                <a:gd name="connsiteY41" fmla="*/ 3445961 h 4231052"/>
                <a:gd name="connsiteX42" fmla="*/ 489006 w 5990178"/>
                <a:gd name="connsiteY42" fmla="*/ 3529088 h 4231052"/>
                <a:gd name="connsiteX43" fmla="*/ 544424 w 5990178"/>
                <a:gd name="connsiteY43" fmla="*/ 3593743 h 4231052"/>
                <a:gd name="connsiteX44" fmla="*/ 581369 w 5990178"/>
                <a:gd name="connsiteY44" fmla="*/ 3649161 h 4231052"/>
                <a:gd name="connsiteX45" fmla="*/ 590606 w 5990178"/>
                <a:gd name="connsiteY45" fmla="*/ 3676870 h 4231052"/>
                <a:gd name="connsiteX46" fmla="*/ 627551 w 5990178"/>
                <a:gd name="connsiteY46" fmla="*/ 3732288 h 4231052"/>
                <a:gd name="connsiteX47" fmla="*/ 646024 w 5990178"/>
                <a:gd name="connsiteY47" fmla="*/ 3769234 h 4231052"/>
                <a:gd name="connsiteX48" fmla="*/ 664496 w 5990178"/>
                <a:gd name="connsiteY48" fmla="*/ 3824652 h 4231052"/>
                <a:gd name="connsiteX49" fmla="*/ 701442 w 5990178"/>
                <a:gd name="connsiteY49" fmla="*/ 3889306 h 4231052"/>
                <a:gd name="connsiteX50" fmla="*/ 719915 w 5990178"/>
                <a:gd name="connsiteY50" fmla="*/ 3944725 h 4231052"/>
                <a:gd name="connsiteX51" fmla="*/ 756860 w 5990178"/>
                <a:gd name="connsiteY51" fmla="*/ 4009379 h 4231052"/>
                <a:gd name="connsiteX52" fmla="*/ 803042 w 5990178"/>
                <a:gd name="connsiteY52" fmla="*/ 4064797 h 4231052"/>
                <a:gd name="connsiteX53" fmla="*/ 895406 w 5990178"/>
                <a:gd name="connsiteY53" fmla="*/ 4129452 h 4231052"/>
                <a:gd name="connsiteX54" fmla="*/ 923115 w 5990178"/>
                <a:gd name="connsiteY54" fmla="*/ 4147925 h 4231052"/>
                <a:gd name="connsiteX55" fmla="*/ 950824 w 5990178"/>
                <a:gd name="connsiteY55" fmla="*/ 4157161 h 4231052"/>
                <a:gd name="connsiteX56" fmla="*/ 1052424 w 5990178"/>
                <a:gd name="connsiteY56" fmla="*/ 4175634 h 4231052"/>
                <a:gd name="connsiteX57" fmla="*/ 2585660 w 5990178"/>
                <a:gd name="connsiteY57" fmla="*/ 4184870 h 4231052"/>
                <a:gd name="connsiteX58" fmla="*/ 2816569 w 5990178"/>
                <a:gd name="connsiteY58" fmla="*/ 4203343 h 4231052"/>
                <a:gd name="connsiteX59" fmla="*/ 2862751 w 5990178"/>
                <a:gd name="connsiteY59" fmla="*/ 4212579 h 4231052"/>
                <a:gd name="connsiteX60" fmla="*/ 2918169 w 5990178"/>
                <a:gd name="connsiteY60" fmla="*/ 4221815 h 4231052"/>
                <a:gd name="connsiteX61" fmla="*/ 3047478 w 5990178"/>
                <a:gd name="connsiteY61" fmla="*/ 4231052 h 4231052"/>
                <a:gd name="connsiteX62" fmla="*/ 3343042 w 5990178"/>
                <a:gd name="connsiteY62" fmla="*/ 4221815 h 4231052"/>
                <a:gd name="connsiteX63" fmla="*/ 3490824 w 5990178"/>
                <a:gd name="connsiteY63" fmla="*/ 4203343 h 4231052"/>
                <a:gd name="connsiteX64" fmla="*/ 5411987 w 5990178"/>
                <a:gd name="connsiteY64" fmla="*/ 4194106 h 4231052"/>
                <a:gd name="connsiteX65" fmla="*/ 5476642 w 5990178"/>
                <a:gd name="connsiteY65" fmla="*/ 4184870 h 4231052"/>
                <a:gd name="connsiteX66" fmla="*/ 5587478 w 5990178"/>
                <a:gd name="connsiteY66" fmla="*/ 4157161 h 4231052"/>
                <a:gd name="connsiteX67" fmla="*/ 5679842 w 5990178"/>
                <a:gd name="connsiteY67" fmla="*/ 4110979 h 4231052"/>
                <a:gd name="connsiteX68" fmla="*/ 5827624 w 5990178"/>
                <a:gd name="connsiteY68" fmla="*/ 4018615 h 4231052"/>
                <a:gd name="connsiteX69" fmla="*/ 5883042 w 5990178"/>
                <a:gd name="connsiteY69" fmla="*/ 4009379 h 4231052"/>
                <a:gd name="connsiteX70" fmla="*/ 5966169 w 5990178"/>
                <a:gd name="connsiteY70" fmla="*/ 3963197 h 4231052"/>
                <a:gd name="connsiteX71" fmla="*/ 5857800 w 5990178"/>
                <a:gd name="connsiteY71" fmla="*/ 3877395 h 4231052"/>
                <a:gd name="connsiteX72" fmla="*/ 5984642 w 5990178"/>
                <a:gd name="connsiteY72" fmla="*/ 3427488 h 4231052"/>
                <a:gd name="connsiteX73" fmla="*/ 5966169 w 5990178"/>
                <a:gd name="connsiteY73" fmla="*/ 3372070 h 4231052"/>
                <a:gd name="connsiteX74" fmla="*/ 5919987 w 5990178"/>
                <a:gd name="connsiteY74" fmla="*/ 3187343 h 4231052"/>
                <a:gd name="connsiteX75" fmla="*/ 5910751 w 5990178"/>
                <a:gd name="connsiteY75" fmla="*/ 3113452 h 4231052"/>
                <a:gd name="connsiteX76" fmla="*/ 5836860 w 5990178"/>
                <a:gd name="connsiteY76" fmla="*/ 2891779 h 4231052"/>
                <a:gd name="connsiteX77" fmla="*/ 5827624 w 5990178"/>
                <a:gd name="connsiteY77" fmla="*/ 2799415 h 4231052"/>
                <a:gd name="connsiteX78" fmla="*/ 5790678 w 5990178"/>
                <a:gd name="connsiteY78" fmla="*/ 2670106 h 4231052"/>
                <a:gd name="connsiteX79" fmla="*/ 5781442 w 5990178"/>
                <a:gd name="connsiteY79" fmla="*/ 2457670 h 4231052"/>
                <a:gd name="connsiteX80" fmla="*/ 5762969 w 5990178"/>
                <a:gd name="connsiteY80" fmla="*/ 2365306 h 4231052"/>
                <a:gd name="connsiteX81" fmla="*/ 5818387 w 5990178"/>
                <a:gd name="connsiteY81" fmla="*/ 1764943 h 4231052"/>
                <a:gd name="connsiteX82" fmla="*/ 5883042 w 5990178"/>
                <a:gd name="connsiteY82" fmla="*/ 1570979 h 4231052"/>
                <a:gd name="connsiteX83" fmla="*/ 5938460 w 5990178"/>
                <a:gd name="connsiteY83" fmla="*/ 1321597 h 4231052"/>
                <a:gd name="connsiteX84" fmla="*/ 5929224 w 5990178"/>
                <a:gd name="connsiteY84" fmla="*/ 721234 h 4231052"/>
                <a:gd name="connsiteX85" fmla="*/ 5910751 w 5990178"/>
                <a:gd name="connsiteY85" fmla="*/ 591925 h 4231052"/>
                <a:gd name="connsiteX86" fmla="*/ 5864569 w 5990178"/>
                <a:gd name="connsiteY86" fmla="*/ 499561 h 4231052"/>
                <a:gd name="connsiteX87" fmla="*/ 5744496 w 5990178"/>
                <a:gd name="connsiteY87" fmla="*/ 277888 h 4231052"/>
                <a:gd name="connsiteX88" fmla="*/ 5642896 w 5990178"/>
                <a:gd name="connsiteY88" fmla="*/ 148579 h 4231052"/>
                <a:gd name="connsiteX89" fmla="*/ 5596715 w 5990178"/>
                <a:gd name="connsiteY89" fmla="*/ 111634 h 4231052"/>
                <a:gd name="connsiteX90" fmla="*/ 5476642 w 5990178"/>
                <a:gd name="connsiteY90" fmla="*/ 74688 h 4231052"/>
                <a:gd name="connsiteX91" fmla="*/ 5430460 w 5990178"/>
                <a:gd name="connsiteY91" fmla="*/ 46979 h 4231052"/>
                <a:gd name="connsiteX92" fmla="*/ 5365806 w 5990178"/>
                <a:gd name="connsiteY92" fmla="*/ 37743 h 4231052"/>
                <a:gd name="connsiteX93" fmla="*/ 5310387 w 5990178"/>
                <a:gd name="connsiteY93" fmla="*/ 28506 h 4231052"/>
                <a:gd name="connsiteX94" fmla="*/ 5005587 w 5990178"/>
                <a:gd name="connsiteY94" fmla="*/ 46979 h 4231052"/>
                <a:gd name="connsiteX95" fmla="*/ 4894751 w 5990178"/>
                <a:gd name="connsiteY95" fmla="*/ 93161 h 4231052"/>
                <a:gd name="connsiteX96" fmla="*/ 4830096 w 5990178"/>
                <a:gd name="connsiteY96" fmla="*/ 102397 h 4231052"/>
                <a:gd name="connsiteX97" fmla="*/ 4719260 w 5990178"/>
                <a:gd name="connsiteY97" fmla="*/ 130106 h 4231052"/>
                <a:gd name="connsiteX98" fmla="*/ 4663842 w 5990178"/>
                <a:gd name="connsiteY98" fmla="*/ 139343 h 4231052"/>
                <a:gd name="connsiteX99" fmla="*/ 4211260 w 5990178"/>
                <a:gd name="connsiteY99" fmla="*/ 120870 h 4231052"/>
                <a:gd name="connsiteX100" fmla="*/ 4128133 w 5990178"/>
                <a:gd name="connsiteY100" fmla="*/ 93161 h 4231052"/>
                <a:gd name="connsiteX101" fmla="*/ 3998824 w 5990178"/>
                <a:gd name="connsiteY101" fmla="*/ 83925 h 4231052"/>
                <a:gd name="connsiteX102" fmla="*/ 3481587 w 5990178"/>
                <a:gd name="connsiteY102" fmla="*/ 93161 h 4231052"/>
                <a:gd name="connsiteX103" fmla="*/ 2234678 w 5990178"/>
                <a:gd name="connsiteY103" fmla="*/ 120870 h 4231052"/>
                <a:gd name="connsiteX104" fmla="*/ 1800569 w 5990178"/>
                <a:gd name="connsiteY104" fmla="*/ 111634 h 4231052"/>
                <a:gd name="connsiteX105" fmla="*/ 1671260 w 5990178"/>
                <a:gd name="connsiteY105" fmla="*/ 74688 h 4231052"/>
                <a:gd name="connsiteX106" fmla="*/ 1625078 w 5990178"/>
                <a:gd name="connsiteY106" fmla="*/ 65452 h 4231052"/>
                <a:gd name="connsiteX107" fmla="*/ 1486533 w 5990178"/>
                <a:gd name="connsiteY107" fmla="*/ 797 h 4231052"/>
                <a:gd name="connsiteX108" fmla="*/ 1366460 w 5990178"/>
                <a:gd name="connsiteY108" fmla="*/ 10034 h 4231052"/>
                <a:gd name="connsiteX109" fmla="*/ 1246387 w 5990178"/>
                <a:gd name="connsiteY109" fmla="*/ 56215 h 4231052"/>
                <a:gd name="connsiteX110" fmla="*/ 1172496 w 5990178"/>
                <a:gd name="connsiteY110" fmla="*/ 102397 h 4231052"/>
                <a:gd name="connsiteX111" fmla="*/ 987769 w 5990178"/>
                <a:gd name="connsiteY111" fmla="*/ 167052 h 4231052"/>
                <a:gd name="connsiteX112" fmla="*/ 960060 w 5990178"/>
                <a:gd name="connsiteY112" fmla="*/ 176288 h 4231052"/>
                <a:gd name="connsiteX113" fmla="*/ 821515 w 5990178"/>
                <a:gd name="connsiteY113" fmla="*/ 185525 h 4231052"/>
                <a:gd name="connsiteX114" fmla="*/ 452060 w 5990178"/>
                <a:gd name="connsiteY114" fmla="*/ 222470 h 4231052"/>
                <a:gd name="connsiteX115" fmla="*/ 433587 w 5990178"/>
                <a:gd name="connsiteY115" fmla="*/ 250179 h 4231052"/>
                <a:gd name="connsiteX116" fmla="*/ 424351 w 5990178"/>
                <a:gd name="connsiteY116" fmla="*/ 388725 h 4231052"/>
                <a:gd name="connsiteX117" fmla="*/ 415115 w 5990178"/>
                <a:gd name="connsiteY117" fmla="*/ 314834 h 4231052"/>
                <a:gd name="connsiteX0" fmla="*/ 415115 w 5990178"/>
                <a:gd name="connsiteY0" fmla="*/ 314834 h 4231052"/>
                <a:gd name="connsiteX1" fmla="*/ 415115 w 5990178"/>
                <a:gd name="connsiteY1" fmla="*/ 314834 h 4231052"/>
                <a:gd name="connsiteX2" fmla="*/ 461296 w 5990178"/>
                <a:gd name="connsiteY2" fmla="*/ 471852 h 4231052"/>
                <a:gd name="connsiteX3" fmla="*/ 489006 w 5990178"/>
                <a:gd name="connsiteY3" fmla="*/ 481088 h 4231052"/>
                <a:gd name="connsiteX4" fmla="*/ 489006 w 5990178"/>
                <a:gd name="connsiteY4" fmla="*/ 591925 h 4231052"/>
                <a:gd name="connsiteX5" fmla="*/ 452060 w 5990178"/>
                <a:gd name="connsiteY5" fmla="*/ 647343 h 4231052"/>
                <a:gd name="connsiteX6" fmla="*/ 415115 w 5990178"/>
                <a:gd name="connsiteY6" fmla="*/ 702761 h 4231052"/>
                <a:gd name="connsiteX7" fmla="*/ 396642 w 5990178"/>
                <a:gd name="connsiteY7" fmla="*/ 739706 h 4231052"/>
                <a:gd name="connsiteX8" fmla="*/ 387406 w 5990178"/>
                <a:gd name="connsiteY8" fmla="*/ 776652 h 4231052"/>
                <a:gd name="connsiteX9" fmla="*/ 378169 w 5990178"/>
                <a:gd name="connsiteY9" fmla="*/ 804361 h 4231052"/>
                <a:gd name="connsiteX10" fmla="*/ 368933 w 5990178"/>
                <a:gd name="connsiteY10" fmla="*/ 850543 h 4231052"/>
                <a:gd name="connsiteX11" fmla="*/ 359696 w 5990178"/>
                <a:gd name="connsiteY11" fmla="*/ 1026034 h 4231052"/>
                <a:gd name="connsiteX12" fmla="*/ 350460 w 5990178"/>
                <a:gd name="connsiteY12" fmla="*/ 1053743 h 4231052"/>
                <a:gd name="connsiteX13" fmla="*/ 341224 w 5990178"/>
                <a:gd name="connsiteY13" fmla="*/ 1099925 h 4231052"/>
                <a:gd name="connsiteX14" fmla="*/ 322751 w 5990178"/>
                <a:gd name="connsiteY14" fmla="*/ 1127634 h 4231052"/>
                <a:gd name="connsiteX15" fmla="*/ 313515 w 5990178"/>
                <a:gd name="connsiteY15" fmla="*/ 1192288 h 4231052"/>
                <a:gd name="connsiteX16" fmla="*/ 304278 w 5990178"/>
                <a:gd name="connsiteY16" fmla="*/ 1247706 h 4231052"/>
                <a:gd name="connsiteX17" fmla="*/ 295042 w 5990178"/>
                <a:gd name="connsiteY17" fmla="*/ 1349306 h 4231052"/>
                <a:gd name="connsiteX18" fmla="*/ 285806 w 5990178"/>
                <a:gd name="connsiteY18" fmla="*/ 1377015 h 4231052"/>
                <a:gd name="connsiteX19" fmla="*/ 267333 w 5990178"/>
                <a:gd name="connsiteY19" fmla="*/ 1460143 h 4231052"/>
                <a:gd name="connsiteX20" fmla="*/ 258096 w 5990178"/>
                <a:gd name="connsiteY20" fmla="*/ 1487852 h 4231052"/>
                <a:gd name="connsiteX21" fmla="*/ 239624 w 5990178"/>
                <a:gd name="connsiteY21" fmla="*/ 1534034 h 4231052"/>
                <a:gd name="connsiteX22" fmla="*/ 230387 w 5990178"/>
                <a:gd name="connsiteY22" fmla="*/ 1580215 h 4231052"/>
                <a:gd name="connsiteX23" fmla="*/ 202678 w 5990178"/>
                <a:gd name="connsiteY23" fmla="*/ 1654106 h 4231052"/>
                <a:gd name="connsiteX24" fmla="*/ 193442 w 5990178"/>
                <a:gd name="connsiteY24" fmla="*/ 1792652 h 4231052"/>
                <a:gd name="connsiteX25" fmla="*/ 184206 w 5990178"/>
                <a:gd name="connsiteY25" fmla="*/ 2023561 h 4231052"/>
                <a:gd name="connsiteX26" fmla="*/ 165733 w 5990178"/>
                <a:gd name="connsiteY26" fmla="*/ 2097452 h 4231052"/>
                <a:gd name="connsiteX27" fmla="*/ 128787 w 5990178"/>
                <a:gd name="connsiteY27" fmla="*/ 2235997 h 4231052"/>
                <a:gd name="connsiteX28" fmla="*/ 101078 w 5990178"/>
                <a:gd name="connsiteY28" fmla="*/ 2291415 h 4231052"/>
                <a:gd name="connsiteX29" fmla="*/ 73369 w 5990178"/>
                <a:gd name="connsiteY29" fmla="*/ 2374543 h 4231052"/>
                <a:gd name="connsiteX30" fmla="*/ 45660 w 5990178"/>
                <a:gd name="connsiteY30" fmla="*/ 2494615 h 4231052"/>
                <a:gd name="connsiteX31" fmla="*/ 17951 w 5990178"/>
                <a:gd name="connsiteY31" fmla="*/ 2596215 h 4231052"/>
                <a:gd name="connsiteX32" fmla="*/ 17951 w 5990178"/>
                <a:gd name="connsiteY32" fmla="*/ 3011852 h 4231052"/>
                <a:gd name="connsiteX33" fmla="*/ 45660 w 5990178"/>
                <a:gd name="connsiteY33" fmla="*/ 3058034 h 4231052"/>
                <a:gd name="connsiteX34" fmla="*/ 138024 w 5990178"/>
                <a:gd name="connsiteY34" fmla="*/ 3159634 h 4231052"/>
                <a:gd name="connsiteX35" fmla="*/ 193442 w 5990178"/>
                <a:gd name="connsiteY35" fmla="*/ 3196579 h 4231052"/>
                <a:gd name="connsiteX36" fmla="*/ 221151 w 5990178"/>
                <a:gd name="connsiteY36" fmla="*/ 3224288 h 4231052"/>
                <a:gd name="connsiteX37" fmla="*/ 258096 w 5990178"/>
                <a:gd name="connsiteY37" fmla="*/ 3279706 h 4231052"/>
                <a:gd name="connsiteX38" fmla="*/ 295042 w 5990178"/>
                <a:gd name="connsiteY38" fmla="*/ 3316652 h 4231052"/>
                <a:gd name="connsiteX39" fmla="*/ 350460 w 5990178"/>
                <a:gd name="connsiteY39" fmla="*/ 3381306 h 4231052"/>
                <a:gd name="connsiteX40" fmla="*/ 415115 w 5990178"/>
                <a:gd name="connsiteY40" fmla="*/ 3418252 h 4231052"/>
                <a:gd name="connsiteX41" fmla="*/ 442824 w 5990178"/>
                <a:gd name="connsiteY41" fmla="*/ 3445961 h 4231052"/>
                <a:gd name="connsiteX42" fmla="*/ 489006 w 5990178"/>
                <a:gd name="connsiteY42" fmla="*/ 3529088 h 4231052"/>
                <a:gd name="connsiteX43" fmla="*/ 544424 w 5990178"/>
                <a:gd name="connsiteY43" fmla="*/ 3593743 h 4231052"/>
                <a:gd name="connsiteX44" fmla="*/ 581369 w 5990178"/>
                <a:gd name="connsiteY44" fmla="*/ 3649161 h 4231052"/>
                <a:gd name="connsiteX45" fmla="*/ 590606 w 5990178"/>
                <a:gd name="connsiteY45" fmla="*/ 3676870 h 4231052"/>
                <a:gd name="connsiteX46" fmla="*/ 627551 w 5990178"/>
                <a:gd name="connsiteY46" fmla="*/ 3732288 h 4231052"/>
                <a:gd name="connsiteX47" fmla="*/ 646024 w 5990178"/>
                <a:gd name="connsiteY47" fmla="*/ 3769234 h 4231052"/>
                <a:gd name="connsiteX48" fmla="*/ 664496 w 5990178"/>
                <a:gd name="connsiteY48" fmla="*/ 3824652 h 4231052"/>
                <a:gd name="connsiteX49" fmla="*/ 701442 w 5990178"/>
                <a:gd name="connsiteY49" fmla="*/ 3889306 h 4231052"/>
                <a:gd name="connsiteX50" fmla="*/ 719915 w 5990178"/>
                <a:gd name="connsiteY50" fmla="*/ 3944725 h 4231052"/>
                <a:gd name="connsiteX51" fmla="*/ 756860 w 5990178"/>
                <a:gd name="connsiteY51" fmla="*/ 4009379 h 4231052"/>
                <a:gd name="connsiteX52" fmla="*/ 803042 w 5990178"/>
                <a:gd name="connsiteY52" fmla="*/ 4064797 h 4231052"/>
                <a:gd name="connsiteX53" fmla="*/ 895406 w 5990178"/>
                <a:gd name="connsiteY53" fmla="*/ 4129452 h 4231052"/>
                <a:gd name="connsiteX54" fmla="*/ 923115 w 5990178"/>
                <a:gd name="connsiteY54" fmla="*/ 4147925 h 4231052"/>
                <a:gd name="connsiteX55" fmla="*/ 950824 w 5990178"/>
                <a:gd name="connsiteY55" fmla="*/ 4157161 h 4231052"/>
                <a:gd name="connsiteX56" fmla="*/ 1052424 w 5990178"/>
                <a:gd name="connsiteY56" fmla="*/ 4175634 h 4231052"/>
                <a:gd name="connsiteX57" fmla="*/ 2585660 w 5990178"/>
                <a:gd name="connsiteY57" fmla="*/ 4184870 h 4231052"/>
                <a:gd name="connsiteX58" fmla="*/ 2816569 w 5990178"/>
                <a:gd name="connsiteY58" fmla="*/ 4203343 h 4231052"/>
                <a:gd name="connsiteX59" fmla="*/ 2862751 w 5990178"/>
                <a:gd name="connsiteY59" fmla="*/ 4212579 h 4231052"/>
                <a:gd name="connsiteX60" fmla="*/ 2918169 w 5990178"/>
                <a:gd name="connsiteY60" fmla="*/ 4221815 h 4231052"/>
                <a:gd name="connsiteX61" fmla="*/ 3047478 w 5990178"/>
                <a:gd name="connsiteY61" fmla="*/ 4231052 h 4231052"/>
                <a:gd name="connsiteX62" fmla="*/ 3343042 w 5990178"/>
                <a:gd name="connsiteY62" fmla="*/ 4221815 h 4231052"/>
                <a:gd name="connsiteX63" fmla="*/ 3490824 w 5990178"/>
                <a:gd name="connsiteY63" fmla="*/ 4203343 h 4231052"/>
                <a:gd name="connsiteX64" fmla="*/ 5411987 w 5990178"/>
                <a:gd name="connsiteY64" fmla="*/ 4194106 h 4231052"/>
                <a:gd name="connsiteX65" fmla="*/ 5476642 w 5990178"/>
                <a:gd name="connsiteY65" fmla="*/ 4184870 h 4231052"/>
                <a:gd name="connsiteX66" fmla="*/ 5587478 w 5990178"/>
                <a:gd name="connsiteY66" fmla="*/ 4157161 h 4231052"/>
                <a:gd name="connsiteX67" fmla="*/ 5679842 w 5990178"/>
                <a:gd name="connsiteY67" fmla="*/ 4110979 h 4231052"/>
                <a:gd name="connsiteX68" fmla="*/ 5827624 w 5990178"/>
                <a:gd name="connsiteY68" fmla="*/ 4018615 h 4231052"/>
                <a:gd name="connsiteX69" fmla="*/ 5883042 w 5990178"/>
                <a:gd name="connsiteY69" fmla="*/ 4009379 h 4231052"/>
                <a:gd name="connsiteX70" fmla="*/ 5849897 w 5990178"/>
                <a:gd name="connsiteY70" fmla="*/ 3963198 h 4231052"/>
                <a:gd name="connsiteX71" fmla="*/ 5857800 w 5990178"/>
                <a:gd name="connsiteY71" fmla="*/ 3877395 h 4231052"/>
                <a:gd name="connsiteX72" fmla="*/ 5984642 w 5990178"/>
                <a:gd name="connsiteY72" fmla="*/ 3427488 h 4231052"/>
                <a:gd name="connsiteX73" fmla="*/ 5966169 w 5990178"/>
                <a:gd name="connsiteY73" fmla="*/ 3372070 h 4231052"/>
                <a:gd name="connsiteX74" fmla="*/ 5919987 w 5990178"/>
                <a:gd name="connsiteY74" fmla="*/ 3187343 h 4231052"/>
                <a:gd name="connsiteX75" fmla="*/ 5910751 w 5990178"/>
                <a:gd name="connsiteY75" fmla="*/ 3113452 h 4231052"/>
                <a:gd name="connsiteX76" fmla="*/ 5836860 w 5990178"/>
                <a:gd name="connsiteY76" fmla="*/ 2891779 h 4231052"/>
                <a:gd name="connsiteX77" fmla="*/ 5827624 w 5990178"/>
                <a:gd name="connsiteY77" fmla="*/ 2799415 h 4231052"/>
                <a:gd name="connsiteX78" fmla="*/ 5790678 w 5990178"/>
                <a:gd name="connsiteY78" fmla="*/ 2670106 h 4231052"/>
                <a:gd name="connsiteX79" fmla="*/ 5781442 w 5990178"/>
                <a:gd name="connsiteY79" fmla="*/ 2457670 h 4231052"/>
                <a:gd name="connsiteX80" fmla="*/ 5762969 w 5990178"/>
                <a:gd name="connsiteY80" fmla="*/ 2365306 h 4231052"/>
                <a:gd name="connsiteX81" fmla="*/ 5818387 w 5990178"/>
                <a:gd name="connsiteY81" fmla="*/ 1764943 h 4231052"/>
                <a:gd name="connsiteX82" fmla="*/ 5883042 w 5990178"/>
                <a:gd name="connsiteY82" fmla="*/ 1570979 h 4231052"/>
                <a:gd name="connsiteX83" fmla="*/ 5938460 w 5990178"/>
                <a:gd name="connsiteY83" fmla="*/ 1321597 h 4231052"/>
                <a:gd name="connsiteX84" fmla="*/ 5929224 w 5990178"/>
                <a:gd name="connsiteY84" fmla="*/ 721234 h 4231052"/>
                <a:gd name="connsiteX85" fmla="*/ 5910751 w 5990178"/>
                <a:gd name="connsiteY85" fmla="*/ 591925 h 4231052"/>
                <a:gd name="connsiteX86" fmla="*/ 5864569 w 5990178"/>
                <a:gd name="connsiteY86" fmla="*/ 499561 h 4231052"/>
                <a:gd name="connsiteX87" fmla="*/ 5744496 w 5990178"/>
                <a:gd name="connsiteY87" fmla="*/ 277888 h 4231052"/>
                <a:gd name="connsiteX88" fmla="*/ 5642896 w 5990178"/>
                <a:gd name="connsiteY88" fmla="*/ 148579 h 4231052"/>
                <a:gd name="connsiteX89" fmla="*/ 5596715 w 5990178"/>
                <a:gd name="connsiteY89" fmla="*/ 111634 h 4231052"/>
                <a:gd name="connsiteX90" fmla="*/ 5476642 w 5990178"/>
                <a:gd name="connsiteY90" fmla="*/ 74688 h 4231052"/>
                <a:gd name="connsiteX91" fmla="*/ 5430460 w 5990178"/>
                <a:gd name="connsiteY91" fmla="*/ 46979 h 4231052"/>
                <a:gd name="connsiteX92" fmla="*/ 5365806 w 5990178"/>
                <a:gd name="connsiteY92" fmla="*/ 37743 h 4231052"/>
                <a:gd name="connsiteX93" fmla="*/ 5310387 w 5990178"/>
                <a:gd name="connsiteY93" fmla="*/ 28506 h 4231052"/>
                <a:gd name="connsiteX94" fmla="*/ 5005587 w 5990178"/>
                <a:gd name="connsiteY94" fmla="*/ 46979 h 4231052"/>
                <a:gd name="connsiteX95" fmla="*/ 4894751 w 5990178"/>
                <a:gd name="connsiteY95" fmla="*/ 93161 h 4231052"/>
                <a:gd name="connsiteX96" fmla="*/ 4830096 w 5990178"/>
                <a:gd name="connsiteY96" fmla="*/ 102397 h 4231052"/>
                <a:gd name="connsiteX97" fmla="*/ 4719260 w 5990178"/>
                <a:gd name="connsiteY97" fmla="*/ 130106 h 4231052"/>
                <a:gd name="connsiteX98" fmla="*/ 4663842 w 5990178"/>
                <a:gd name="connsiteY98" fmla="*/ 139343 h 4231052"/>
                <a:gd name="connsiteX99" fmla="*/ 4211260 w 5990178"/>
                <a:gd name="connsiteY99" fmla="*/ 120870 h 4231052"/>
                <a:gd name="connsiteX100" fmla="*/ 4128133 w 5990178"/>
                <a:gd name="connsiteY100" fmla="*/ 93161 h 4231052"/>
                <a:gd name="connsiteX101" fmla="*/ 3998824 w 5990178"/>
                <a:gd name="connsiteY101" fmla="*/ 83925 h 4231052"/>
                <a:gd name="connsiteX102" fmla="*/ 3481587 w 5990178"/>
                <a:gd name="connsiteY102" fmla="*/ 93161 h 4231052"/>
                <a:gd name="connsiteX103" fmla="*/ 2234678 w 5990178"/>
                <a:gd name="connsiteY103" fmla="*/ 120870 h 4231052"/>
                <a:gd name="connsiteX104" fmla="*/ 1800569 w 5990178"/>
                <a:gd name="connsiteY104" fmla="*/ 111634 h 4231052"/>
                <a:gd name="connsiteX105" fmla="*/ 1671260 w 5990178"/>
                <a:gd name="connsiteY105" fmla="*/ 74688 h 4231052"/>
                <a:gd name="connsiteX106" fmla="*/ 1625078 w 5990178"/>
                <a:gd name="connsiteY106" fmla="*/ 65452 h 4231052"/>
                <a:gd name="connsiteX107" fmla="*/ 1486533 w 5990178"/>
                <a:gd name="connsiteY107" fmla="*/ 797 h 4231052"/>
                <a:gd name="connsiteX108" fmla="*/ 1366460 w 5990178"/>
                <a:gd name="connsiteY108" fmla="*/ 10034 h 4231052"/>
                <a:gd name="connsiteX109" fmla="*/ 1246387 w 5990178"/>
                <a:gd name="connsiteY109" fmla="*/ 56215 h 4231052"/>
                <a:gd name="connsiteX110" fmla="*/ 1172496 w 5990178"/>
                <a:gd name="connsiteY110" fmla="*/ 102397 h 4231052"/>
                <a:gd name="connsiteX111" fmla="*/ 987769 w 5990178"/>
                <a:gd name="connsiteY111" fmla="*/ 167052 h 4231052"/>
                <a:gd name="connsiteX112" fmla="*/ 960060 w 5990178"/>
                <a:gd name="connsiteY112" fmla="*/ 176288 h 4231052"/>
                <a:gd name="connsiteX113" fmla="*/ 821515 w 5990178"/>
                <a:gd name="connsiteY113" fmla="*/ 185525 h 4231052"/>
                <a:gd name="connsiteX114" fmla="*/ 452060 w 5990178"/>
                <a:gd name="connsiteY114" fmla="*/ 222470 h 4231052"/>
                <a:gd name="connsiteX115" fmla="*/ 433587 w 5990178"/>
                <a:gd name="connsiteY115" fmla="*/ 250179 h 4231052"/>
                <a:gd name="connsiteX116" fmla="*/ 424351 w 5990178"/>
                <a:gd name="connsiteY116" fmla="*/ 388725 h 4231052"/>
                <a:gd name="connsiteX117" fmla="*/ 415115 w 5990178"/>
                <a:gd name="connsiteY117" fmla="*/ 314834 h 4231052"/>
                <a:gd name="connsiteX0" fmla="*/ 415115 w 5966170"/>
                <a:gd name="connsiteY0" fmla="*/ 314834 h 4231052"/>
                <a:gd name="connsiteX1" fmla="*/ 415115 w 5966170"/>
                <a:gd name="connsiteY1" fmla="*/ 314834 h 4231052"/>
                <a:gd name="connsiteX2" fmla="*/ 461296 w 5966170"/>
                <a:gd name="connsiteY2" fmla="*/ 471852 h 4231052"/>
                <a:gd name="connsiteX3" fmla="*/ 489006 w 5966170"/>
                <a:gd name="connsiteY3" fmla="*/ 481088 h 4231052"/>
                <a:gd name="connsiteX4" fmla="*/ 489006 w 5966170"/>
                <a:gd name="connsiteY4" fmla="*/ 591925 h 4231052"/>
                <a:gd name="connsiteX5" fmla="*/ 452060 w 5966170"/>
                <a:gd name="connsiteY5" fmla="*/ 647343 h 4231052"/>
                <a:gd name="connsiteX6" fmla="*/ 415115 w 5966170"/>
                <a:gd name="connsiteY6" fmla="*/ 702761 h 4231052"/>
                <a:gd name="connsiteX7" fmla="*/ 396642 w 5966170"/>
                <a:gd name="connsiteY7" fmla="*/ 739706 h 4231052"/>
                <a:gd name="connsiteX8" fmla="*/ 387406 w 5966170"/>
                <a:gd name="connsiteY8" fmla="*/ 776652 h 4231052"/>
                <a:gd name="connsiteX9" fmla="*/ 378169 w 5966170"/>
                <a:gd name="connsiteY9" fmla="*/ 804361 h 4231052"/>
                <a:gd name="connsiteX10" fmla="*/ 368933 w 5966170"/>
                <a:gd name="connsiteY10" fmla="*/ 850543 h 4231052"/>
                <a:gd name="connsiteX11" fmla="*/ 359696 w 5966170"/>
                <a:gd name="connsiteY11" fmla="*/ 1026034 h 4231052"/>
                <a:gd name="connsiteX12" fmla="*/ 350460 w 5966170"/>
                <a:gd name="connsiteY12" fmla="*/ 1053743 h 4231052"/>
                <a:gd name="connsiteX13" fmla="*/ 341224 w 5966170"/>
                <a:gd name="connsiteY13" fmla="*/ 1099925 h 4231052"/>
                <a:gd name="connsiteX14" fmla="*/ 322751 w 5966170"/>
                <a:gd name="connsiteY14" fmla="*/ 1127634 h 4231052"/>
                <a:gd name="connsiteX15" fmla="*/ 313515 w 5966170"/>
                <a:gd name="connsiteY15" fmla="*/ 1192288 h 4231052"/>
                <a:gd name="connsiteX16" fmla="*/ 304278 w 5966170"/>
                <a:gd name="connsiteY16" fmla="*/ 1247706 h 4231052"/>
                <a:gd name="connsiteX17" fmla="*/ 295042 w 5966170"/>
                <a:gd name="connsiteY17" fmla="*/ 1349306 h 4231052"/>
                <a:gd name="connsiteX18" fmla="*/ 285806 w 5966170"/>
                <a:gd name="connsiteY18" fmla="*/ 1377015 h 4231052"/>
                <a:gd name="connsiteX19" fmla="*/ 267333 w 5966170"/>
                <a:gd name="connsiteY19" fmla="*/ 1460143 h 4231052"/>
                <a:gd name="connsiteX20" fmla="*/ 258096 w 5966170"/>
                <a:gd name="connsiteY20" fmla="*/ 1487852 h 4231052"/>
                <a:gd name="connsiteX21" fmla="*/ 239624 w 5966170"/>
                <a:gd name="connsiteY21" fmla="*/ 1534034 h 4231052"/>
                <a:gd name="connsiteX22" fmla="*/ 230387 w 5966170"/>
                <a:gd name="connsiteY22" fmla="*/ 1580215 h 4231052"/>
                <a:gd name="connsiteX23" fmla="*/ 202678 w 5966170"/>
                <a:gd name="connsiteY23" fmla="*/ 1654106 h 4231052"/>
                <a:gd name="connsiteX24" fmla="*/ 193442 w 5966170"/>
                <a:gd name="connsiteY24" fmla="*/ 1792652 h 4231052"/>
                <a:gd name="connsiteX25" fmla="*/ 184206 w 5966170"/>
                <a:gd name="connsiteY25" fmla="*/ 2023561 h 4231052"/>
                <a:gd name="connsiteX26" fmla="*/ 165733 w 5966170"/>
                <a:gd name="connsiteY26" fmla="*/ 2097452 h 4231052"/>
                <a:gd name="connsiteX27" fmla="*/ 128787 w 5966170"/>
                <a:gd name="connsiteY27" fmla="*/ 2235997 h 4231052"/>
                <a:gd name="connsiteX28" fmla="*/ 101078 w 5966170"/>
                <a:gd name="connsiteY28" fmla="*/ 2291415 h 4231052"/>
                <a:gd name="connsiteX29" fmla="*/ 73369 w 5966170"/>
                <a:gd name="connsiteY29" fmla="*/ 2374543 h 4231052"/>
                <a:gd name="connsiteX30" fmla="*/ 45660 w 5966170"/>
                <a:gd name="connsiteY30" fmla="*/ 2494615 h 4231052"/>
                <a:gd name="connsiteX31" fmla="*/ 17951 w 5966170"/>
                <a:gd name="connsiteY31" fmla="*/ 2596215 h 4231052"/>
                <a:gd name="connsiteX32" fmla="*/ 17951 w 5966170"/>
                <a:gd name="connsiteY32" fmla="*/ 3011852 h 4231052"/>
                <a:gd name="connsiteX33" fmla="*/ 45660 w 5966170"/>
                <a:gd name="connsiteY33" fmla="*/ 3058034 h 4231052"/>
                <a:gd name="connsiteX34" fmla="*/ 138024 w 5966170"/>
                <a:gd name="connsiteY34" fmla="*/ 3159634 h 4231052"/>
                <a:gd name="connsiteX35" fmla="*/ 193442 w 5966170"/>
                <a:gd name="connsiteY35" fmla="*/ 3196579 h 4231052"/>
                <a:gd name="connsiteX36" fmla="*/ 221151 w 5966170"/>
                <a:gd name="connsiteY36" fmla="*/ 3224288 h 4231052"/>
                <a:gd name="connsiteX37" fmla="*/ 258096 w 5966170"/>
                <a:gd name="connsiteY37" fmla="*/ 3279706 h 4231052"/>
                <a:gd name="connsiteX38" fmla="*/ 295042 w 5966170"/>
                <a:gd name="connsiteY38" fmla="*/ 3316652 h 4231052"/>
                <a:gd name="connsiteX39" fmla="*/ 350460 w 5966170"/>
                <a:gd name="connsiteY39" fmla="*/ 3381306 h 4231052"/>
                <a:gd name="connsiteX40" fmla="*/ 415115 w 5966170"/>
                <a:gd name="connsiteY40" fmla="*/ 3418252 h 4231052"/>
                <a:gd name="connsiteX41" fmla="*/ 442824 w 5966170"/>
                <a:gd name="connsiteY41" fmla="*/ 3445961 h 4231052"/>
                <a:gd name="connsiteX42" fmla="*/ 489006 w 5966170"/>
                <a:gd name="connsiteY42" fmla="*/ 3529088 h 4231052"/>
                <a:gd name="connsiteX43" fmla="*/ 544424 w 5966170"/>
                <a:gd name="connsiteY43" fmla="*/ 3593743 h 4231052"/>
                <a:gd name="connsiteX44" fmla="*/ 581369 w 5966170"/>
                <a:gd name="connsiteY44" fmla="*/ 3649161 h 4231052"/>
                <a:gd name="connsiteX45" fmla="*/ 590606 w 5966170"/>
                <a:gd name="connsiteY45" fmla="*/ 3676870 h 4231052"/>
                <a:gd name="connsiteX46" fmla="*/ 627551 w 5966170"/>
                <a:gd name="connsiteY46" fmla="*/ 3732288 h 4231052"/>
                <a:gd name="connsiteX47" fmla="*/ 646024 w 5966170"/>
                <a:gd name="connsiteY47" fmla="*/ 3769234 h 4231052"/>
                <a:gd name="connsiteX48" fmla="*/ 664496 w 5966170"/>
                <a:gd name="connsiteY48" fmla="*/ 3824652 h 4231052"/>
                <a:gd name="connsiteX49" fmla="*/ 701442 w 5966170"/>
                <a:gd name="connsiteY49" fmla="*/ 3889306 h 4231052"/>
                <a:gd name="connsiteX50" fmla="*/ 719915 w 5966170"/>
                <a:gd name="connsiteY50" fmla="*/ 3944725 h 4231052"/>
                <a:gd name="connsiteX51" fmla="*/ 756860 w 5966170"/>
                <a:gd name="connsiteY51" fmla="*/ 4009379 h 4231052"/>
                <a:gd name="connsiteX52" fmla="*/ 803042 w 5966170"/>
                <a:gd name="connsiteY52" fmla="*/ 4064797 h 4231052"/>
                <a:gd name="connsiteX53" fmla="*/ 895406 w 5966170"/>
                <a:gd name="connsiteY53" fmla="*/ 4129452 h 4231052"/>
                <a:gd name="connsiteX54" fmla="*/ 923115 w 5966170"/>
                <a:gd name="connsiteY54" fmla="*/ 4147925 h 4231052"/>
                <a:gd name="connsiteX55" fmla="*/ 950824 w 5966170"/>
                <a:gd name="connsiteY55" fmla="*/ 4157161 h 4231052"/>
                <a:gd name="connsiteX56" fmla="*/ 1052424 w 5966170"/>
                <a:gd name="connsiteY56" fmla="*/ 4175634 h 4231052"/>
                <a:gd name="connsiteX57" fmla="*/ 2585660 w 5966170"/>
                <a:gd name="connsiteY57" fmla="*/ 4184870 h 4231052"/>
                <a:gd name="connsiteX58" fmla="*/ 2816569 w 5966170"/>
                <a:gd name="connsiteY58" fmla="*/ 4203343 h 4231052"/>
                <a:gd name="connsiteX59" fmla="*/ 2862751 w 5966170"/>
                <a:gd name="connsiteY59" fmla="*/ 4212579 h 4231052"/>
                <a:gd name="connsiteX60" fmla="*/ 2918169 w 5966170"/>
                <a:gd name="connsiteY60" fmla="*/ 4221815 h 4231052"/>
                <a:gd name="connsiteX61" fmla="*/ 3047478 w 5966170"/>
                <a:gd name="connsiteY61" fmla="*/ 4231052 h 4231052"/>
                <a:gd name="connsiteX62" fmla="*/ 3343042 w 5966170"/>
                <a:gd name="connsiteY62" fmla="*/ 4221815 h 4231052"/>
                <a:gd name="connsiteX63" fmla="*/ 3490824 w 5966170"/>
                <a:gd name="connsiteY63" fmla="*/ 4203343 h 4231052"/>
                <a:gd name="connsiteX64" fmla="*/ 5411987 w 5966170"/>
                <a:gd name="connsiteY64" fmla="*/ 4194106 h 4231052"/>
                <a:gd name="connsiteX65" fmla="*/ 5476642 w 5966170"/>
                <a:gd name="connsiteY65" fmla="*/ 4184870 h 4231052"/>
                <a:gd name="connsiteX66" fmla="*/ 5587478 w 5966170"/>
                <a:gd name="connsiteY66" fmla="*/ 4157161 h 4231052"/>
                <a:gd name="connsiteX67" fmla="*/ 5679842 w 5966170"/>
                <a:gd name="connsiteY67" fmla="*/ 4110979 h 4231052"/>
                <a:gd name="connsiteX68" fmla="*/ 5827624 w 5966170"/>
                <a:gd name="connsiteY68" fmla="*/ 4018615 h 4231052"/>
                <a:gd name="connsiteX69" fmla="*/ 5883042 w 5966170"/>
                <a:gd name="connsiteY69" fmla="*/ 4009379 h 4231052"/>
                <a:gd name="connsiteX70" fmla="*/ 5849897 w 5966170"/>
                <a:gd name="connsiteY70" fmla="*/ 3963198 h 4231052"/>
                <a:gd name="connsiteX71" fmla="*/ 5857800 w 5966170"/>
                <a:gd name="connsiteY71" fmla="*/ 3877395 h 4231052"/>
                <a:gd name="connsiteX72" fmla="*/ 5921221 w 5966170"/>
                <a:gd name="connsiteY72" fmla="*/ 3417717 h 4231052"/>
                <a:gd name="connsiteX73" fmla="*/ 5966169 w 5966170"/>
                <a:gd name="connsiteY73" fmla="*/ 3372070 h 4231052"/>
                <a:gd name="connsiteX74" fmla="*/ 5919987 w 5966170"/>
                <a:gd name="connsiteY74" fmla="*/ 3187343 h 4231052"/>
                <a:gd name="connsiteX75" fmla="*/ 5910751 w 5966170"/>
                <a:gd name="connsiteY75" fmla="*/ 3113452 h 4231052"/>
                <a:gd name="connsiteX76" fmla="*/ 5836860 w 5966170"/>
                <a:gd name="connsiteY76" fmla="*/ 2891779 h 4231052"/>
                <a:gd name="connsiteX77" fmla="*/ 5827624 w 5966170"/>
                <a:gd name="connsiteY77" fmla="*/ 2799415 h 4231052"/>
                <a:gd name="connsiteX78" fmla="*/ 5790678 w 5966170"/>
                <a:gd name="connsiteY78" fmla="*/ 2670106 h 4231052"/>
                <a:gd name="connsiteX79" fmla="*/ 5781442 w 5966170"/>
                <a:gd name="connsiteY79" fmla="*/ 2457670 h 4231052"/>
                <a:gd name="connsiteX80" fmla="*/ 5762969 w 5966170"/>
                <a:gd name="connsiteY80" fmla="*/ 2365306 h 4231052"/>
                <a:gd name="connsiteX81" fmla="*/ 5818387 w 5966170"/>
                <a:gd name="connsiteY81" fmla="*/ 1764943 h 4231052"/>
                <a:gd name="connsiteX82" fmla="*/ 5883042 w 5966170"/>
                <a:gd name="connsiteY82" fmla="*/ 1570979 h 4231052"/>
                <a:gd name="connsiteX83" fmla="*/ 5938460 w 5966170"/>
                <a:gd name="connsiteY83" fmla="*/ 1321597 h 4231052"/>
                <a:gd name="connsiteX84" fmla="*/ 5929224 w 5966170"/>
                <a:gd name="connsiteY84" fmla="*/ 721234 h 4231052"/>
                <a:gd name="connsiteX85" fmla="*/ 5910751 w 5966170"/>
                <a:gd name="connsiteY85" fmla="*/ 591925 h 4231052"/>
                <a:gd name="connsiteX86" fmla="*/ 5864569 w 5966170"/>
                <a:gd name="connsiteY86" fmla="*/ 499561 h 4231052"/>
                <a:gd name="connsiteX87" fmla="*/ 5744496 w 5966170"/>
                <a:gd name="connsiteY87" fmla="*/ 277888 h 4231052"/>
                <a:gd name="connsiteX88" fmla="*/ 5642896 w 5966170"/>
                <a:gd name="connsiteY88" fmla="*/ 148579 h 4231052"/>
                <a:gd name="connsiteX89" fmla="*/ 5596715 w 5966170"/>
                <a:gd name="connsiteY89" fmla="*/ 111634 h 4231052"/>
                <a:gd name="connsiteX90" fmla="*/ 5476642 w 5966170"/>
                <a:gd name="connsiteY90" fmla="*/ 74688 h 4231052"/>
                <a:gd name="connsiteX91" fmla="*/ 5430460 w 5966170"/>
                <a:gd name="connsiteY91" fmla="*/ 46979 h 4231052"/>
                <a:gd name="connsiteX92" fmla="*/ 5365806 w 5966170"/>
                <a:gd name="connsiteY92" fmla="*/ 37743 h 4231052"/>
                <a:gd name="connsiteX93" fmla="*/ 5310387 w 5966170"/>
                <a:gd name="connsiteY93" fmla="*/ 28506 h 4231052"/>
                <a:gd name="connsiteX94" fmla="*/ 5005587 w 5966170"/>
                <a:gd name="connsiteY94" fmla="*/ 46979 h 4231052"/>
                <a:gd name="connsiteX95" fmla="*/ 4894751 w 5966170"/>
                <a:gd name="connsiteY95" fmla="*/ 93161 h 4231052"/>
                <a:gd name="connsiteX96" fmla="*/ 4830096 w 5966170"/>
                <a:gd name="connsiteY96" fmla="*/ 102397 h 4231052"/>
                <a:gd name="connsiteX97" fmla="*/ 4719260 w 5966170"/>
                <a:gd name="connsiteY97" fmla="*/ 130106 h 4231052"/>
                <a:gd name="connsiteX98" fmla="*/ 4663842 w 5966170"/>
                <a:gd name="connsiteY98" fmla="*/ 139343 h 4231052"/>
                <a:gd name="connsiteX99" fmla="*/ 4211260 w 5966170"/>
                <a:gd name="connsiteY99" fmla="*/ 120870 h 4231052"/>
                <a:gd name="connsiteX100" fmla="*/ 4128133 w 5966170"/>
                <a:gd name="connsiteY100" fmla="*/ 93161 h 4231052"/>
                <a:gd name="connsiteX101" fmla="*/ 3998824 w 5966170"/>
                <a:gd name="connsiteY101" fmla="*/ 83925 h 4231052"/>
                <a:gd name="connsiteX102" fmla="*/ 3481587 w 5966170"/>
                <a:gd name="connsiteY102" fmla="*/ 93161 h 4231052"/>
                <a:gd name="connsiteX103" fmla="*/ 2234678 w 5966170"/>
                <a:gd name="connsiteY103" fmla="*/ 120870 h 4231052"/>
                <a:gd name="connsiteX104" fmla="*/ 1800569 w 5966170"/>
                <a:gd name="connsiteY104" fmla="*/ 111634 h 4231052"/>
                <a:gd name="connsiteX105" fmla="*/ 1671260 w 5966170"/>
                <a:gd name="connsiteY105" fmla="*/ 74688 h 4231052"/>
                <a:gd name="connsiteX106" fmla="*/ 1625078 w 5966170"/>
                <a:gd name="connsiteY106" fmla="*/ 65452 h 4231052"/>
                <a:gd name="connsiteX107" fmla="*/ 1486533 w 5966170"/>
                <a:gd name="connsiteY107" fmla="*/ 797 h 4231052"/>
                <a:gd name="connsiteX108" fmla="*/ 1366460 w 5966170"/>
                <a:gd name="connsiteY108" fmla="*/ 10034 h 4231052"/>
                <a:gd name="connsiteX109" fmla="*/ 1246387 w 5966170"/>
                <a:gd name="connsiteY109" fmla="*/ 56215 h 4231052"/>
                <a:gd name="connsiteX110" fmla="*/ 1172496 w 5966170"/>
                <a:gd name="connsiteY110" fmla="*/ 102397 h 4231052"/>
                <a:gd name="connsiteX111" fmla="*/ 987769 w 5966170"/>
                <a:gd name="connsiteY111" fmla="*/ 167052 h 4231052"/>
                <a:gd name="connsiteX112" fmla="*/ 960060 w 5966170"/>
                <a:gd name="connsiteY112" fmla="*/ 176288 h 4231052"/>
                <a:gd name="connsiteX113" fmla="*/ 821515 w 5966170"/>
                <a:gd name="connsiteY113" fmla="*/ 185525 h 4231052"/>
                <a:gd name="connsiteX114" fmla="*/ 452060 w 5966170"/>
                <a:gd name="connsiteY114" fmla="*/ 222470 h 4231052"/>
                <a:gd name="connsiteX115" fmla="*/ 433587 w 5966170"/>
                <a:gd name="connsiteY115" fmla="*/ 250179 h 4231052"/>
                <a:gd name="connsiteX116" fmla="*/ 424351 w 5966170"/>
                <a:gd name="connsiteY116" fmla="*/ 388725 h 4231052"/>
                <a:gd name="connsiteX117" fmla="*/ 415115 w 5966170"/>
                <a:gd name="connsiteY117" fmla="*/ 314834 h 4231052"/>
                <a:gd name="connsiteX0" fmla="*/ 415115 w 5950989"/>
                <a:gd name="connsiteY0" fmla="*/ 314834 h 4231052"/>
                <a:gd name="connsiteX1" fmla="*/ 415115 w 5950989"/>
                <a:gd name="connsiteY1" fmla="*/ 314834 h 4231052"/>
                <a:gd name="connsiteX2" fmla="*/ 461296 w 5950989"/>
                <a:gd name="connsiteY2" fmla="*/ 471852 h 4231052"/>
                <a:gd name="connsiteX3" fmla="*/ 489006 w 5950989"/>
                <a:gd name="connsiteY3" fmla="*/ 481088 h 4231052"/>
                <a:gd name="connsiteX4" fmla="*/ 489006 w 5950989"/>
                <a:gd name="connsiteY4" fmla="*/ 591925 h 4231052"/>
                <a:gd name="connsiteX5" fmla="*/ 452060 w 5950989"/>
                <a:gd name="connsiteY5" fmla="*/ 647343 h 4231052"/>
                <a:gd name="connsiteX6" fmla="*/ 415115 w 5950989"/>
                <a:gd name="connsiteY6" fmla="*/ 702761 h 4231052"/>
                <a:gd name="connsiteX7" fmla="*/ 396642 w 5950989"/>
                <a:gd name="connsiteY7" fmla="*/ 739706 h 4231052"/>
                <a:gd name="connsiteX8" fmla="*/ 387406 w 5950989"/>
                <a:gd name="connsiteY8" fmla="*/ 776652 h 4231052"/>
                <a:gd name="connsiteX9" fmla="*/ 378169 w 5950989"/>
                <a:gd name="connsiteY9" fmla="*/ 804361 h 4231052"/>
                <a:gd name="connsiteX10" fmla="*/ 368933 w 5950989"/>
                <a:gd name="connsiteY10" fmla="*/ 850543 h 4231052"/>
                <a:gd name="connsiteX11" fmla="*/ 359696 w 5950989"/>
                <a:gd name="connsiteY11" fmla="*/ 1026034 h 4231052"/>
                <a:gd name="connsiteX12" fmla="*/ 350460 w 5950989"/>
                <a:gd name="connsiteY12" fmla="*/ 1053743 h 4231052"/>
                <a:gd name="connsiteX13" fmla="*/ 341224 w 5950989"/>
                <a:gd name="connsiteY13" fmla="*/ 1099925 h 4231052"/>
                <a:gd name="connsiteX14" fmla="*/ 322751 w 5950989"/>
                <a:gd name="connsiteY14" fmla="*/ 1127634 h 4231052"/>
                <a:gd name="connsiteX15" fmla="*/ 313515 w 5950989"/>
                <a:gd name="connsiteY15" fmla="*/ 1192288 h 4231052"/>
                <a:gd name="connsiteX16" fmla="*/ 304278 w 5950989"/>
                <a:gd name="connsiteY16" fmla="*/ 1247706 h 4231052"/>
                <a:gd name="connsiteX17" fmla="*/ 295042 w 5950989"/>
                <a:gd name="connsiteY17" fmla="*/ 1349306 h 4231052"/>
                <a:gd name="connsiteX18" fmla="*/ 285806 w 5950989"/>
                <a:gd name="connsiteY18" fmla="*/ 1377015 h 4231052"/>
                <a:gd name="connsiteX19" fmla="*/ 267333 w 5950989"/>
                <a:gd name="connsiteY19" fmla="*/ 1460143 h 4231052"/>
                <a:gd name="connsiteX20" fmla="*/ 258096 w 5950989"/>
                <a:gd name="connsiteY20" fmla="*/ 1487852 h 4231052"/>
                <a:gd name="connsiteX21" fmla="*/ 239624 w 5950989"/>
                <a:gd name="connsiteY21" fmla="*/ 1534034 h 4231052"/>
                <a:gd name="connsiteX22" fmla="*/ 230387 w 5950989"/>
                <a:gd name="connsiteY22" fmla="*/ 1580215 h 4231052"/>
                <a:gd name="connsiteX23" fmla="*/ 202678 w 5950989"/>
                <a:gd name="connsiteY23" fmla="*/ 1654106 h 4231052"/>
                <a:gd name="connsiteX24" fmla="*/ 193442 w 5950989"/>
                <a:gd name="connsiteY24" fmla="*/ 1792652 h 4231052"/>
                <a:gd name="connsiteX25" fmla="*/ 184206 w 5950989"/>
                <a:gd name="connsiteY25" fmla="*/ 2023561 h 4231052"/>
                <a:gd name="connsiteX26" fmla="*/ 165733 w 5950989"/>
                <a:gd name="connsiteY26" fmla="*/ 2097452 h 4231052"/>
                <a:gd name="connsiteX27" fmla="*/ 128787 w 5950989"/>
                <a:gd name="connsiteY27" fmla="*/ 2235997 h 4231052"/>
                <a:gd name="connsiteX28" fmla="*/ 101078 w 5950989"/>
                <a:gd name="connsiteY28" fmla="*/ 2291415 h 4231052"/>
                <a:gd name="connsiteX29" fmla="*/ 73369 w 5950989"/>
                <a:gd name="connsiteY29" fmla="*/ 2374543 h 4231052"/>
                <a:gd name="connsiteX30" fmla="*/ 45660 w 5950989"/>
                <a:gd name="connsiteY30" fmla="*/ 2494615 h 4231052"/>
                <a:gd name="connsiteX31" fmla="*/ 17951 w 5950989"/>
                <a:gd name="connsiteY31" fmla="*/ 2596215 h 4231052"/>
                <a:gd name="connsiteX32" fmla="*/ 17951 w 5950989"/>
                <a:gd name="connsiteY32" fmla="*/ 3011852 h 4231052"/>
                <a:gd name="connsiteX33" fmla="*/ 45660 w 5950989"/>
                <a:gd name="connsiteY33" fmla="*/ 3058034 h 4231052"/>
                <a:gd name="connsiteX34" fmla="*/ 138024 w 5950989"/>
                <a:gd name="connsiteY34" fmla="*/ 3159634 h 4231052"/>
                <a:gd name="connsiteX35" fmla="*/ 193442 w 5950989"/>
                <a:gd name="connsiteY35" fmla="*/ 3196579 h 4231052"/>
                <a:gd name="connsiteX36" fmla="*/ 221151 w 5950989"/>
                <a:gd name="connsiteY36" fmla="*/ 3224288 h 4231052"/>
                <a:gd name="connsiteX37" fmla="*/ 258096 w 5950989"/>
                <a:gd name="connsiteY37" fmla="*/ 3279706 h 4231052"/>
                <a:gd name="connsiteX38" fmla="*/ 295042 w 5950989"/>
                <a:gd name="connsiteY38" fmla="*/ 3316652 h 4231052"/>
                <a:gd name="connsiteX39" fmla="*/ 350460 w 5950989"/>
                <a:gd name="connsiteY39" fmla="*/ 3381306 h 4231052"/>
                <a:gd name="connsiteX40" fmla="*/ 415115 w 5950989"/>
                <a:gd name="connsiteY40" fmla="*/ 3418252 h 4231052"/>
                <a:gd name="connsiteX41" fmla="*/ 442824 w 5950989"/>
                <a:gd name="connsiteY41" fmla="*/ 3445961 h 4231052"/>
                <a:gd name="connsiteX42" fmla="*/ 489006 w 5950989"/>
                <a:gd name="connsiteY42" fmla="*/ 3529088 h 4231052"/>
                <a:gd name="connsiteX43" fmla="*/ 544424 w 5950989"/>
                <a:gd name="connsiteY43" fmla="*/ 3593743 h 4231052"/>
                <a:gd name="connsiteX44" fmla="*/ 581369 w 5950989"/>
                <a:gd name="connsiteY44" fmla="*/ 3649161 h 4231052"/>
                <a:gd name="connsiteX45" fmla="*/ 590606 w 5950989"/>
                <a:gd name="connsiteY45" fmla="*/ 3676870 h 4231052"/>
                <a:gd name="connsiteX46" fmla="*/ 627551 w 5950989"/>
                <a:gd name="connsiteY46" fmla="*/ 3732288 h 4231052"/>
                <a:gd name="connsiteX47" fmla="*/ 646024 w 5950989"/>
                <a:gd name="connsiteY47" fmla="*/ 3769234 h 4231052"/>
                <a:gd name="connsiteX48" fmla="*/ 664496 w 5950989"/>
                <a:gd name="connsiteY48" fmla="*/ 3824652 h 4231052"/>
                <a:gd name="connsiteX49" fmla="*/ 701442 w 5950989"/>
                <a:gd name="connsiteY49" fmla="*/ 3889306 h 4231052"/>
                <a:gd name="connsiteX50" fmla="*/ 719915 w 5950989"/>
                <a:gd name="connsiteY50" fmla="*/ 3944725 h 4231052"/>
                <a:gd name="connsiteX51" fmla="*/ 756860 w 5950989"/>
                <a:gd name="connsiteY51" fmla="*/ 4009379 h 4231052"/>
                <a:gd name="connsiteX52" fmla="*/ 803042 w 5950989"/>
                <a:gd name="connsiteY52" fmla="*/ 4064797 h 4231052"/>
                <a:gd name="connsiteX53" fmla="*/ 895406 w 5950989"/>
                <a:gd name="connsiteY53" fmla="*/ 4129452 h 4231052"/>
                <a:gd name="connsiteX54" fmla="*/ 923115 w 5950989"/>
                <a:gd name="connsiteY54" fmla="*/ 4147925 h 4231052"/>
                <a:gd name="connsiteX55" fmla="*/ 950824 w 5950989"/>
                <a:gd name="connsiteY55" fmla="*/ 4157161 h 4231052"/>
                <a:gd name="connsiteX56" fmla="*/ 1052424 w 5950989"/>
                <a:gd name="connsiteY56" fmla="*/ 4175634 h 4231052"/>
                <a:gd name="connsiteX57" fmla="*/ 2585660 w 5950989"/>
                <a:gd name="connsiteY57" fmla="*/ 4184870 h 4231052"/>
                <a:gd name="connsiteX58" fmla="*/ 2816569 w 5950989"/>
                <a:gd name="connsiteY58" fmla="*/ 4203343 h 4231052"/>
                <a:gd name="connsiteX59" fmla="*/ 2862751 w 5950989"/>
                <a:gd name="connsiteY59" fmla="*/ 4212579 h 4231052"/>
                <a:gd name="connsiteX60" fmla="*/ 2918169 w 5950989"/>
                <a:gd name="connsiteY60" fmla="*/ 4221815 h 4231052"/>
                <a:gd name="connsiteX61" fmla="*/ 3047478 w 5950989"/>
                <a:gd name="connsiteY61" fmla="*/ 4231052 h 4231052"/>
                <a:gd name="connsiteX62" fmla="*/ 3343042 w 5950989"/>
                <a:gd name="connsiteY62" fmla="*/ 4221815 h 4231052"/>
                <a:gd name="connsiteX63" fmla="*/ 3490824 w 5950989"/>
                <a:gd name="connsiteY63" fmla="*/ 4203343 h 4231052"/>
                <a:gd name="connsiteX64" fmla="*/ 5411987 w 5950989"/>
                <a:gd name="connsiteY64" fmla="*/ 4194106 h 4231052"/>
                <a:gd name="connsiteX65" fmla="*/ 5476642 w 5950989"/>
                <a:gd name="connsiteY65" fmla="*/ 4184870 h 4231052"/>
                <a:gd name="connsiteX66" fmla="*/ 5587478 w 5950989"/>
                <a:gd name="connsiteY66" fmla="*/ 4157161 h 4231052"/>
                <a:gd name="connsiteX67" fmla="*/ 5679842 w 5950989"/>
                <a:gd name="connsiteY67" fmla="*/ 4110979 h 4231052"/>
                <a:gd name="connsiteX68" fmla="*/ 5827624 w 5950989"/>
                <a:gd name="connsiteY68" fmla="*/ 4018615 h 4231052"/>
                <a:gd name="connsiteX69" fmla="*/ 5883042 w 5950989"/>
                <a:gd name="connsiteY69" fmla="*/ 4009379 h 4231052"/>
                <a:gd name="connsiteX70" fmla="*/ 5849897 w 5950989"/>
                <a:gd name="connsiteY70" fmla="*/ 3963198 h 4231052"/>
                <a:gd name="connsiteX71" fmla="*/ 5857800 w 5950989"/>
                <a:gd name="connsiteY71" fmla="*/ 3877395 h 4231052"/>
                <a:gd name="connsiteX72" fmla="*/ 5921221 w 5950989"/>
                <a:gd name="connsiteY72" fmla="*/ 3417717 h 4231052"/>
                <a:gd name="connsiteX73" fmla="*/ 5923888 w 5950989"/>
                <a:gd name="connsiteY73" fmla="*/ 3372070 h 4231052"/>
                <a:gd name="connsiteX74" fmla="*/ 5919987 w 5950989"/>
                <a:gd name="connsiteY74" fmla="*/ 3187343 h 4231052"/>
                <a:gd name="connsiteX75" fmla="*/ 5910751 w 5950989"/>
                <a:gd name="connsiteY75" fmla="*/ 3113452 h 4231052"/>
                <a:gd name="connsiteX76" fmla="*/ 5836860 w 5950989"/>
                <a:gd name="connsiteY76" fmla="*/ 2891779 h 4231052"/>
                <a:gd name="connsiteX77" fmla="*/ 5827624 w 5950989"/>
                <a:gd name="connsiteY77" fmla="*/ 2799415 h 4231052"/>
                <a:gd name="connsiteX78" fmla="*/ 5790678 w 5950989"/>
                <a:gd name="connsiteY78" fmla="*/ 2670106 h 4231052"/>
                <a:gd name="connsiteX79" fmla="*/ 5781442 w 5950989"/>
                <a:gd name="connsiteY79" fmla="*/ 2457670 h 4231052"/>
                <a:gd name="connsiteX80" fmla="*/ 5762969 w 5950989"/>
                <a:gd name="connsiteY80" fmla="*/ 2365306 h 4231052"/>
                <a:gd name="connsiteX81" fmla="*/ 5818387 w 5950989"/>
                <a:gd name="connsiteY81" fmla="*/ 1764943 h 4231052"/>
                <a:gd name="connsiteX82" fmla="*/ 5883042 w 5950989"/>
                <a:gd name="connsiteY82" fmla="*/ 1570979 h 4231052"/>
                <a:gd name="connsiteX83" fmla="*/ 5938460 w 5950989"/>
                <a:gd name="connsiteY83" fmla="*/ 1321597 h 4231052"/>
                <a:gd name="connsiteX84" fmla="*/ 5929224 w 5950989"/>
                <a:gd name="connsiteY84" fmla="*/ 721234 h 4231052"/>
                <a:gd name="connsiteX85" fmla="*/ 5910751 w 5950989"/>
                <a:gd name="connsiteY85" fmla="*/ 591925 h 4231052"/>
                <a:gd name="connsiteX86" fmla="*/ 5864569 w 5950989"/>
                <a:gd name="connsiteY86" fmla="*/ 499561 h 4231052"/>
                <a:gd name="connsiteX87" fmla="*/ 5744496 w 5950989"/>
                <a:gd name="connsiteY87" fmla="*/ 277888 h 4231052"/>
                <a:gd name="connsiteX88" fmla="*/ 5642896 w 5950989"/>
                <a:gd name="connsiteY88" fmla="*/ 148579 h 4231052"/>
                <a:gd name="connsiteX89" fmla="*/ 5596715 w 5950989"/>
                <a:gd name="connsiteY89" fmla="*/ 111634 h 4231052"/>
                <a:gd name="connsiteX90" fmla="*/ 5476642 w 5950989"/>
                <a:gd name="connsiteY90" fmla="*/ 74688 h 4231052"/>
                <a:gd name="connsiteX91" fmla="*/ 5430460 w 5950989"/>
                <a:gd name="connsiteY91" fmla="*/ 46979 h 4231052"/>
                <a:gd name="connsiteX92" fmla="*/ 5365806 w 5950989"/>
                <a:gd name="connsiteY92" fmla="*/ 37743 h 4231052"/>
                <a:gd name="connsiteX93" fmla="*/ 5310387 w 5950989"/>
                <a:gd name="connsiteY93" fmla="*/ 28506 h 4231052"/>
                <a:gd name="connsiteX94" fmla="*/ 5005587 w 5950989"/>
                <a:gd name="connsiteY94" fmla="*/ 46979 h 4231052"/>
                <a:gd name="connsiteX95" fmla="*/ 4894751 w 5950989"/>
                <a:gd name="connsiteY95" fmla="*/ 93161 h 4231052"/>
                <a:gd name="connsiteX96" fmla="*/ 4830096 w 5950989"/>
                <a:gd name="connsiteY96" fmla="*/ 102397 h 4231052"/>
                <a:gd name="connsiteX97" fmla="*/ 4719260 w 5950989"/>
                <a:gd name="connsiteY97" fmla="*/ 130106 h 4231052"/>
                <a:gd name="connsiteX98" fmla="*/ 4663842 w 5950989"/>
                <a:gd name="connsiteY98" fmla="*/ 139343 h 4231052"/>
                <a:gd name="connsiteX99" fmla="*/ 4211260 w 5950989"/>
                <a:gd name="connsiteY99" fmla="*/ 120870 h 4231052"/>
                <a:gd name="connsiteX100" fmla="*/ 4128133 w 5950989"/>
                <a:gd name="connsiteY100" fmla="*/ 93161 h 4231052"/>
                <a:gd name="connsiteX101" fmla="*/ 3998824 w 5950989"/>
                <a:gd name="connsiteY101" fmla="*/ 83925 h 4231052"/>
                <a:gd name="connsiteX102" fmla="*/ 3481587 w 5950989"/>
                <a:gd name="connsiteY102" fmla="*/ 93161 h 4231052"/>
                <a:gd name="connsiteX103" fmla="*/ 2234678 w 5950989"/>
                <a:gd name="connsiteY103" fmla="*/ 120870 h 4231052"/>
                <a:gd name="connsiteX104" fmla="*/ 1800569 w 5950989"/>
                <a:gd name="connsiteY104" fmla="*/ 111634 h 4231052"/>
                <a:gd name="connsiteX105" fmla="*/ 1671260 w 5950989"/>
                <a:gd name="connsiteY105" fmla="*/ 74688 h 4231052"/>
                <a:gd name="connsiteX106" fmla="*/ 1625078 w 5950989"/>
                <a:gd name="connsiteY106" fmla="*/ 65452 h 4231052"/>
                <a:gd name="connsiteX107" fmla="*/ 1486533 w 5950989"/>
                <a:gd name="connsiteY107" fmla="*/ 797 h 4231052"/>
                <a:gd name="connsiteX108" fmla="*/ 1366460 w 5950989"/>
                <a:gd name="connsiteY108" fmla="*/ 10034 h 4231052"/>
                <a:gd name="connsiteX109" fmla="*/ 1246387 w 5950989"/>
                <a:gd name="connsiteY109" fmla="*/ 56215 h 4231052"/>
                <a:gd name="connsiteX110" fmla="*/ 1172496 w 5950989"/>
                <a:gd name="connsiteY110" fmla="*/ 102397 h 4231052"/>
                <a:gd name="connsiteX111" fmla="*/ 987769 w 5950989"/>
                <a:gd name="connsiteY111" fmla="*/ 167052 h 4231052"/>
                <a:gd name="connsiteX112" fmla="*/ 960060 w 5950989"/>
                <a:gd name="connsiteY112" fmla="*/ 176288 h 4231052"/>
                <a:gd name="connsiteX113" fmla="*/ 821515 w 5950989"/>
                <a:gd name="connsiteY113" fmla="*/ 185525 h 4231052"/>
                <a:gd name="connsiteX114" fmla="*/ 452060 w 5950989"/>
                <a:gd name="connsiteY114" fmla="*/ 222470 h 4231052"/>
                <a:gd name="connsiteX115" fmla="*/ 433587 w 5950989"/>
                <a:gd name="connsiteY115" fmla="*/ 250179 h 4231052"/>
                <a:gd name="connsiteX116" fmla="*/ 424351 w 5950989"/>
                <a:gd name="connsiteY116" fmla="*/ 388725 h 4231052"/>
                <a:gd name="connsiteX117" fmla="*/ 415115 w 5950989"/>
                <a:gd name="connsiteY117" fmla="*/ 314834 h 4231052"/>
                <a:gd name="connsiteX0" fmla="*/ 399136 w 5935010"/>
                <a:gd name="connsiteY0" fmla="*/ 314834 h 4231052"/>
                <a:gd name="connsiteX1" fmla="*/ 399136 w 5935010"/>
                <a:gd name="connsiteY1" fmla="*/ 314834 h 4231052"/>
                <a:gd name="connsiteX2" fmla="*/ 445317 w 5935010"/>
                <a:gd name="connsiteY2" fmla="*/ 471852 h 4231052"/>
                <a:gd name="connsiteX3" fmla="*/ 473027 w 5935010"/>
                <a:gd name="connsiteY3" fmla="*/ 481088 h 4231052"/>
                <a:gd name="connsiteX4" fmla="*/ 473027 w 5935010"/>
                <a:gd name="connsiteY4" fmla="*/ 591925 h 4231052"/>
                <a:gd name="connsiteX5" fmla="*/ 436081 w 5935010"/>
                <a:gd name="connsiteY5" fmla="*/ 647343 h 4231052"/>
                <a:gd name="connsiteX6" fmla="*/ 399136 w 5935010"/>
                <a:gd name="connsiteY6" fmla="*/ 702761 h 4231052"/>
                <a:gd name="connsiteX7" fmla="*/ 380663 w 5935010"/>
                <a:gd name="connsiteY7" fmla="*/ 739706 h 4231052"/>
                <a:gd name="connsiteX8" fmla="*/ 371427 w 5935010"/>
                <a:gd name="connsiteY8" fmla="*/ 776652 h 4231052"/>
                <a:gd name="connsiteX9" fmla="*/ 362190 w 5935010"/>
                <a:gd name="connsiteY9" fmla="*/ 804361 h 4231052"/>
                <a:gd name="connsiteX10" fmla="*/ 352954 w 5935010"/>
                <a:gd name="connsiteY10" fmla="*/ 850543 h 4231052"/>
                <a:gd name="connsiteX11" fmla="*/ 343717 w 5935010"/>
                <a:gd name="connsiteY11" fmla="*/ 1026034 h 4231052"/>
                <a:gd name="connsiteX12" fmla="*/ 334481 w 5935010"/>
                <a:gd name="connsiteY12" fmla="*/ 1053743 h 4231052"/>
                <a:gd name="connsiteX13" fmla="*/ 325245 w 5935010"/>
                <a:gd name="connsiteY13" fmla="*/ 1099925 h 4231052"/>
                <a:gd name="connsiteX14" fmla="*/ 306772 w 5935010"/>
                <a:gd name="connsiteY14" fmla="*/ 1127634 h 4231052"/>
                <a:gd name="connsiteX15" fmla="*/ 297536 w 5935010"/>
                <a:gd name="connsiteY15" fmla="*/ 1192288 h 4231052"/>
                <a:gd name="connsiteX16" fmla="*/ 288299 w 5935010"/>
                <a:gd name="connsiteY16" fmla="*/ 1247706 h 4231052"/>
                <a:gd name="connsiteX17" fmla="*/ 279063 w 5935010"/>
                <a:gd name="connsiteY17" fmla="*/ 1349306 h 4231052"/>
                <a:gd name="connsiteX18" fmla="*/ 269827 w 5935010"/>
                <a:gd name="connsiteY18" fmla="*/ 1377015 h 4231052"/>
                <a:gd name="connsiteX19" fmla="*/ 251354 w 5935010"/>
                <a:gd name="connsiteY19" fmla="*/ 1460143 h 4231052"/>
                <a:gd name="connsiteX20" fmla="*/ 242117 w 5935010"/>
                <a:gd name="connsiteY20" fmla="*/ 1487852 h 4231052"/>
                <a:gd name="connsiteX21" fmla="*/ 223645 w 5935010"/>
                <a:gd name="connsiteY21" fmla="*/ 1534034 h 4231052"/>
                <a:gd name="connsiteX22" fmla="*/ 214408 w 5935010"/>
                <a:gd name="connsiteY22" fmla="*/ 1580215 h 4231052"/>
                <a:gd name="connsiteX23" fmla="*/ 186699 w 5935010"/>
                <a:gd name="connsiteY23" fmla="*/ 1654106 h 4231052"/>
                <a:gd name="connsiteX24" fmla="*/ 177463 w 5935010"/>
                <a:gd name="connsiteY24" fmla="*/ 1792652 h 4231052"/>
                <a:gd name="connsiteX25" fmla="*/ 168227 w 5935010"/>
                <a:gd name="connsiteY25" fmla="*/ 2023561 h 4231052"/>
                <a:gd name="connsiteX26" fmla="*/ 149754 w 5935010"/>
                <a:gd name="connsiteY26" fmla="*/ 2097452 h 4231052"/>
                <a:gd name="connsiteX27" fmla="*/ 112808 w 5935010"/>
                <a:gd name="connsiteY27" fmla="*/ 2235997 h 4231052"/>
                <a:gd name="connsiteX28" fmla="*/ 85099 w 5935010"/>
                <a:gd name="connsiteY28" fmla="*/ 2291415 h 4231052"/>
                <a:gd name="connsiteX29" fmla="*/ 57390 w 5935010"/>
                <a:gd name="connsiteY29" fmla="*/ 2374543 h 4231052"/>
                <a:gd name="connsiteX30" fmla="*/ 29681 w 5935010"/>
                <a:gd name="connsiteY30" fmla="*/ 2494615 h 4231052"/>
                <a:gd name="connsiteX31" fmla="*/ 86534 w 5935010"/>
                <a:gd name="connsiteY31" fmla="*/ 2596215 h 4231052"/>
                <a:gd name="connsiteX32" fmla="*/ 1972 w 5935010"/>
                <a:gd name="connsiteY32" fmla="*/ 3011852 h 4231052"/>
                <a:gd name="connsiteX33" fmla="*/ 29681 w 5935010"/>
                <a:gd name="connsiteY33" fmla="*/ 3058034 h 4231052"/>
                <a:gd name="connsiteX34" fmla="*/ 122045 w 5935010"/>
                <a:gd name="connsiteY34" fmla="*/ 3159634 h 4231052"/>
                <a:gd name="connsiteX35" fmla="*/ 177463 w 5935010"/>
                <a:gd name="connsiteY35" fmla="*/ 3196579 h 4231052"/>
                <a:gd name="connsiteX36" fmla="*/ 205172 w 5935010"/>
                <a:gd name="connsiteY36" fmla="*/ 3224288 h 4231052"/>
                <a:gd name="connsiteX37" fmla="*/ 242117 w 5935010"/>
                <a:gd name="connsiteY37" fmla="*/ 3279706 h 4231052"/>
                <a:gd name="connsiteX38" fmla="*/ 279063 w 5935010"/>
                <a:gd name="connsiteY38" fmla="*/ 3316652 h 4231052"/>
                <a:gd name="connsiteX39" fmla="*/ 334481 w 5935010"/>
                <a:gd name="connsiteY39" fmla="*/ 3381306 h 4231052"/>
                <a:gd name="connsiteX40" fmla="*/ 399136 w 5935010"/>
                <a:gd name="connsiteY40" fmla="*/ 3418252 h 4231052"/>
                <a:gd name="connsiteX41" fmla="*/ 426845 w 5935010"/>
                <a:gd name="connsiteY41" fmla="*/ 3445961 h 4231052"/>
                <a:gd name="connsiteX42" fmla="*/ 473027 w 5935010"/>
                <a:gd name="connsiteY42" fmla="*/ 3529088 h 4231052"/>
                <a:gd name="connsiteX43" fmla="*/ 528445 w 5935010"/>
                <a:gd name="connsiteY43" fmla="*/ 3593743 h 4231052"/>
                <a:gd name="connsiteX44" fmla="*/ 565390 w 5935010"/>
                <a:gd name="connsiteY44" fmla="*/ 3649161 h 4231052"/>
                <a:gd name="connsiteX45" fmla="*/ 574627 w 5935010"/>
                <a:gd name="connsiteY45" fmla="*/ 3676870 h 4231052"/>
                <a:gd name="connsiteX46" fmla="*/ 611572 w 5935010"/>
                <a:gd name="connsiteY46" fmla="*/ 3732288 h 4231052"/>
                <a:gd name="connsiteX47" fmla="*/ 630045 w 5935010"/>
                <a:gd name="connsiteY47" fmla="*/ 3769234 h 4231052"/>
                <a:gd name="connsiteX48" fmla="*/ 648517 w 5935010"/>
                <a:gd name="connsiteY48" fmla="*/ 3824652 h 4231052"/>
                <a:gd name="connsiteX49" fmla="*/ 685463 w 5935010"/>
                <a:gd name="connsiteY49" fmla="*/ 3889306 h 4231052"/>
                <a:gd name="connsiteX50" fmla="*/ 703936 w 5935010"/>
                <a:gd name="connsiteY50" fmla="*/ 3944725 h 4231052"/>
                <a:gd name="connsiteX51" fmla="*/ 740881 w 5935010"/>
                <a:gd name="connsiteY51" fmla="*/ 4009379 h 4231052"/>
                <a:gd name="connsiteX52" fmla="*/ 787063 w 5935010"/>
                <a:gd name="connsiteY52" fmla="*/ 4064797 h 4231052"/>
                <a:gd name="connsiteX53" fmla="*/ 879427 w 5935010"/>
                <a:gd name="connsiteY53" fmla="*/ 4129452 h 4231052"/>
                <a:gd name="connsiteX54" fmla="*/ 907136 w 5935010"/>
                <a:gd name="connsiteY54" fmla="*/ 4147925 h 4231052"/>
                <a:gd name="connsiteX55" fmla="*/ 934845 w 5935010"/>
                <a:gd name="connsiteY55" fmla="*/ 4157161 h 4231052"/>
                <a:gd name="connsiteX56" fmla="*/ 1036445 w 5935010"/>
                <a:gd name="connsiteY56" fmla="*/ 4175634 h 4231052"/>
                <a:gd name="connsiteX57" fmla="*/ 2569681 w 5935010"/>
                <a:gd name="connsiteY57" fmla="*/ 4184870 h 4231052"/>
                <a:gd name="connsiteX58" fmla="*/ 2800590 w 5935010"/>
                <a:gd name="connsiteY58" fmla="*/ 4203343 h 4231052"/>
                <a:gd name="connsiteX59" fmla="*/ 2846772 w 5935010"/>
                <a:gd name="connsiteY59" fmla="*/ 4212579 h 4231052"/>
                <a:gd name="connsiteX60" fmla="*/ 2902190 w 5935010"/>
                <a:gd name="connsiteY60" fmla="*/ 4221815 h 4231052"/>
                <a:gd name="connsiteX61" fmla="*/ 3031499 w 5935010"/>
                <a:gd name="connsiteY61" fmla="*/ 4231052 h 4231052"/>
                <a:gd name="connsiteX62" fmla="*/ 3327063 w 5935010"/>
                <a:gd name="connsiteY62" fmla="*/ 4221815 h 4231052"/>
                <a:gd name="connsiteX63" fmla="*/ 3474845 w 5935010"/>
                <a:gd name="connsiteY63" fmla="*/ 4203343 h 4231052"/>
                <a:gd name="connsiteX64" fmla="*/ 5396008 w 5935010"/>
                <a:gd name="connsiteY64" fmla="*/ 4194106 h 4231052"/>
                <a:gd name="connsiteX65" fmla="*/ 5460663 w 5935010"/>
                <a:gd name="connsiteY65" fmla="*/ 4184870 h 4231052"/>
                <a:gd name="connsiteX66" fmla="*/ 5571499 w 5935010"/>
                <a:gd name="connsiteY66" fmla="*/ 4157161 h 4231052"/>
                <a:gd name="connsiteX67" fmla="*/ 5663863 w 5935010"/>
                <a:gd name="connsiteY67" fmla="*/ 4110979 h 4231052"/>
                <a:gd name="connsiteX68" fmla="*/ 5811645 w 5935010"/>
                <a:gd name="connsiteY68" fmla="*/ 4018615 h 4231052"/>
                <a:gd name="connsiteX69" fmla="*/ 5867063 w 5935010"/>
                <a:gd name="connsiteY69" fmla="*/ 4009379 h 4231052"/>
                <a:gd name="connsiteX70" fmla="*/ 5833918 w 5935010"/>
                <a:gd name="connsiteY70" fmla="*/ 3963198 h 4231052"/>
                <a:gd name="connsiteX71" fmla="*/ 5841821 w 5935010"/>
                <a:gd name="connsiteY71" fmla="*/ 3877395 h 4231052"/>
                <a:gd name="connsiteX72" fmla="*/ 5905242 w 5935010"/>
                <a:gd name="connsiteY72" fmla="*/ 3417717 h 4231052"/>
                <a:gd name="connsiteX73" fmla="*/ 5907909 w 5935010"/>
                <a:gd name="connsiteY73" fmla="*/ 3372070 h 4231052"/>
                <a:gd name="connsiteX74" fmla="*/ 5904008 w 5935010"/>
                <a:gd name="connsiteY74" fmla="*/ 3187343 h 4231052"/>
                <a:gd name="connsiteX75" fmla="*/ 5894772 w 5935010"/>
                <a:gd name="connsiteY75" fmla="*/ 3113452 h 4231052"/>
                <a:gd name="connsiteX76" fmla="*/ 5820881 w 5935010"/>
                <a:gd name="connsiteY76" fmla="*/ 2891779 h 4231052"/>
                <a:gd name="connsiteX77" fmla="*/ 5811645 w 5935010"/>
                <a:gd name="connsiteY77" fmla="*/ 2799415 h 4231052"/>
                <a:gd name="connsiteX78" fmla="*/ 5774699 w 5935010"/>
                <a:gd name="connsiteY78" fmla="*/ 2670106 h 4231052"/>
                <a:gd name="connsiteX79" fmla="*/ 5765463 w 5935010"/>
                <a:gd name="connsiteY79" fmla="*/ 2457670 h 4231052"/>
                <a:gd name="connsiteX80" fmla="*/ 5746990 w 5935010"/>
                <a:gd name="connsiteY80" fmla="*/ 2365306 h 4231052"/>
                <a:gd name="connsiteX81" fmla="*/ 5802408 w 5935010"/>
                <a:gd name="connsiteY81" fmla="*/ 1764943 h 4231052"/>
                <a:gd name="connsiteX82" fmla="*/ 5867063 w 5935010"/>
                <a:gd name="connsiteY82" fmla="*/ 1570979 h 4231052"/>
                <a:gd name="connsiteX83" fmla="*/ 5922481 w 5935010"/>
                <a:gd name="connsiteY83" fmla="*/ 1321597 h 4231052"/>
                <a:gd name="connsiteX84" fmla="*/ 5913245 w 5935010"/>
                <a:gd name="connsiteY84" fmla="*/ 721234 h 4231052"/>
                <a:gd name="connsiteX85" fmla="*/ 5894772 w 5935010"/>
                <a:gd name="connsiteY85" fmla="*/ 591925 h 4231052"/>
                <a:gd name="connsiteX86" fmla="*/ 5848590 w 5935010"/>
                <a:gd name="connsiteY86" fmla="*/ 499561 h 4231052"/>
                <a:gd name="connsiteX87" fmla="*/ 5728517 w 5935010"/>
                <a:gd name="connsiteY87" fmla="*/ 277888 h 4231052"/>
                <a:gd name="connsiteX88" fmla="*/ 5626917 w 5935010"/>
                <a:gd name="connsiteY88" fmla="*/ 148579 h 4231052"/>
                <a:gd name="connsiteX89" fmla="*/ 5580736 w 5935010"/>
                <a:gd name="connsiteY89" fmla="*/ 111634 h 4231052"/>
                <a:gd name="connsiteX90" fmla="*/ 5460663 w 5935010"/>
                <a:gd name="connsiteY90" fmla="*/ 74688 h 4231052"/>
                <a:gd name="connsiteX91" fmla="*/ 5414481 w 5935010"/>
                <a:gd name="connsiteY91" fmla="*/ 46979 h 4231052"/>
                <a:gd name="connsiteX92" fmla="*/ 5349827 w 5935010"/>
                <a:gd name="connsiteY92" fmla="*/ 37743 h 4231052"/>
                <a:gd name="connsiteX93" fmla="*/ 5294408 w 5935010"/>
                <a:gd name="connsiteY93" fmla="*/ 28506 h 4231052"/>
                <a:gd name="connsiteX94" fmla="*/ 4989608 w 5935010"/>
                <a:gd name="connsiteY94" fmla="*/ 46979 h 4231052"/>
                <a:gd name="connsiteX95" fmla="*/ 4878772 w 5935010"/>
                <a:gd name="connsiteY95" fmla="*/ 93161 h 4231052"/>
                <a:gd name="connsiteX96" fmla="*/ 4814117 w 5935010"/>
                <a:gd name="connsiteY96" fmla="*/ 102397 h 4231052"/>
                <a:gd name="connsiteX97" fmla="*/ 4703281 w 5935010"/>
                <a:gd name="connsiteY97" fmla="*/ 130106 h 4231052"/>
                <a:gd name="connsiteX98" fmla="*/ 4647863 w 5935010"/>
                <a:gd name="connsiteY98" fmla="*/ 139343 h 4231052"/>
                <a:gd name="connsiteX99" fmla="*/ 4195281 w 5935010"/>
                <a:gd name="connsiteY99" fmla="*/ 120870 h 4231052"/>
                <a:gd name="connsiteX100" fmla="*/ 4112154 w 5935010"/>
                <a:gd name="connsiteY100" fmla="*/ 93161 h 4231052"/>
                <a:gd name="connsiteX101" fmla="*/ 3982845 w 5935010"/>
                <a:gd name="connsiteY101" fmla="*/ 83925 h 4231052"/>
                <a:gd name="connsiteX102" fmla="*/ 3465608 w 5935010"/>
                <a:gd name="connsiteY102" fmla="*/ 93161 h 4231052"/>
                <a:gd name="connsiteX103" fmla="*/ 2218699 w 5935010"/>
                <a:gd name="connsiteY103" fmla="*/ 120870 h 4231052"/>
                <a:gd name="connsiteX104" fmla="*/ 1784590 w 5935010"/>
                <a:gd name="connsiteY104" fmla="*/ 111634 h 4231052"/>
                <a:gd name="connsiteX105" fmla="*/ 1655281 w 5935010"/>
                <a:gd name="connsiteY105" fmla="*/ 74688 h 4231052"/>
                <a:gd name="connsiteX106" fmla="*/ 1609099 w 5935010"/>
                <a:gd name="connsiteY106" fmla="*/ 65452 h 4231052"/>
                <a:gd name="connsiteX107" fmla="*/ 1470554 w 5935010"/>
                <a:gd name="connsiteY107" fmla="*/ 797 h 4231052"/>
                <a:gd name="connsiteX108" fmla="*/ 1350481 w 5935010"/>
                <a:gd name="connsiteY108" fmla="*/ 10034 h 4231052"/>
                <a:gd name="connsiteX109" fmla="*/ 1230408 w 5935010"/>
                <a:gd name="connsiteY109" fmla="*/ 56215 h 4231052"/>
                <a:gd name="connsiteX110" fmla="*/ 1156517 w 5935010"/>
                <a:gd name="connsiteY110" fmla="*/ 102397 h 4231052"/>
                <a:gd name="connsiteX111" fmla="*/ 971790 w 5935010"/>
                <a:gd name="connsiteY111" fmla="*/ 167052 h 4231052"/>
                <a:gd name="connsiteX112" fmla="*/ 944081 w 5935010"/>
                <a:gd name="connsiteY112" fmla="*/ 176288 h 4231052"/>
                <a:gd name="connsiteX113" fmla="*/ 805536 w 5935010"/>
                <a:gd name="connsiteY113" fmla="*/ 185525 h 4231052"/>
                <a:gd name="connsiteX114" fmla="*/ 436081 w 5935010"/>
                <a:gd name="connsiteY114" fmla="*/ 222470 h 4231052"/>
                <a:gd name="connsiteX115" fmla="*/ 417608 w 5935010"/>
                <a:gd name="connsiteY115" fmla="*/ 250179 h 4231052"/>
                <a:gd name="connsiteX116" fmla="*/ 408372 w 5935010"/>
                <a:gd name="connsiteY116" fmla="*/ 388725 h 4231052"/>
                <a:gd name="connsiteX117" fmla="*/ 399136 w 5935010"/>
                <a:gd name="connsiteY117" fmla="*/ 314834 h 4231052"/>
                <a:gd name="connsiteX0" fmla="*/ 399136 w 5935010"/>
                <a:gd name="connsiteY0" fmla="*/ 314834 h 4231052"/>
                <a:gd name="connsiteX1" fmla="*/ 399136 w 5935010"/>
                <a:gd name="connsiteY1" fmla="*/ 314834 h 4231052"/>
                <a:gd name="connsiteX2" fmla="*/ 445317 w 5935010"/>
                <a:gd name="connsiteY2" fmla="*/ 471852 h 4231052"/>
                <a:gd name="connsiteX3" fmla="*/ 473027 w 5935010"/>
                <a:gd name="connsiteY3" fmla="*/ 481088 h 4231052"/>
                <a:gd name="connsiteX4" fmla="*/ 473027 w 5935010"/>
                <a:gd name="connsiteY4" fmla="*/ 591925 h 4231052"/>
                <a:gd name="connsiteX5" fmla="*/ 436081 w 5935010"/>
                <a:gd name="connsiteY5" fmla="*/ 647343 h 4231052"/>
                <a:gd name="connsiteX6" fmla="*/ 399136 w 5935010"/>
                <a:gd name="connsiteY6" fmla="*/ 702761 h 4231052"/>
                <a:gd name="connsiteX7" fmla="*/ 380663 w 5935010"/>
                <a:gd name="connsiteY7" fmla="*/ 739706 h 4231052"/>
                <a:gd name="connsiteX8" fmla="*/ 371427 w 5935010"/>
                <a:gd name="connsiteY8" fmla="*/ 776652 h 4231052"/>
                <a:gd name="connsiteX9" fmla="*/ 362190 w 5935010"/>
                <a:gd name="connsiteY9" fmla="*/ 804361 h 4231052"/>
                <a:gd name="connsiteX10" fmla="*/ 352954 w 5935010"/>
                <a:gd name="connsiteY10" fmla="*/ 850543 h 4231052"/>
                <a:gd name="connsiteX11" fmla="*/ 343717 w 5935010"/>
                <a:gd name="connsiteY11" fmla="*/ 1026034 h 4231052"/>
                <a:gd name="connsiteX12" fmla="*/ 334481 w 5935010"/>
                <a:gd name="connsiteY12" fmla="*/ 1053743 h 4231052"/>
                <a:gd name="connsiteX13" fmla="*/ 325245 w 5935010"/>
                <a:gd name="connsiteY13" fmla="*/ 1099925 h 4231052"/>
                <a:gd name="connsiteX14" fmla="*/ 306772 w 5935010"/>
                <a:gd name="connsiteY14" fmla="*/ 1127634 h 4231052"/>
                <a:gd name="connsiteX15" fmla="*/ 297536 w 5935010"/>
                <a:gd name="connsiteY15" fmla="*/ 1192288 h 4231052"/>
                <a:gd name="connsiteX16" fmla="*/ 288299 w 5935010"/>
                <a:gd name="connsiteY16" fmla="*/ 1247706 h 4231052"/>
                <a:gd name="connsiteX17" fmla="*/ 279063 w 5935010"/>
                <a:gd name="connsiteY17" fmla="*/ 1349306 h 4231052"/>
                <a:gd name="connsiteX18" fmla="*/ 269827 w 5935010"/>
                <a:gd name="connsiteY18" fmla="*/ 1377015 h 4231052"/>
                <a:gd name="connsiteX19" fmla="*/ 251354 w 5935010"/>
                <a:gd name="connsiteY19" fmla="*/ 1460143 h 4231052"/>
                <a:gd name="connsiteX20" fmla="*/ 242117 w 5935010"/>
                <a:gd name="connsiteY20" fmla="*/ 1487852 h 4231052"/>
                <a:gd name="connsiteX21" fmla="*/ 223645 w 5935010"/>
                <a:gd name="connsiteY21" fmla="*/ 1534034 h 4231052"/>
                <a:gd name="connsiteX22" fmla="*/ 214408 w 5935010"/>
                <a:gd name="connsiteY22" fmla="*/ 1580215 h 4231052"/>
                <a:gd name="connsiteX23" fmla="*/ 186699 w 5935010"/>
                <a:gd name="connsiteY23" fmla="*/ 1654106 h 4231052"/>
                <a:gd name="connsiteX24" fmla="*/ 177463 w 5935010"/>
                <a:gd name="connsiteY24" fmla="*/ 1792652 h 4231052"/>
                <a:gd name="connsiteX25" fmla="*/ 168227 w 5935010"/>
                <a:gd name="connsiteY25" fmla="*/ 2023561 h 4231052"/>
                <a:gd name="connsiteX26" fmla="*/ 149754 w 5935010"/>
                <a:gd name="connsiteY26" fmla="*/ 2097452 h 4231052"/>
                <a:gd name="connsiteX27" fmla="*/ 112808 w 5935010"/>
                <a:gd name="connsiteY27" fmla="*/ 2235997 h 4231052"/>
                <a:gd name="connsiteX28" fmla="*/ 85099 w 5935010"/>
                <a:gd name="connsiteY28" fmla="*/ 2291415 h 4231052"/>
                <a:gd name="connsiteX29" fmla="*/ 57390 w 5935010"/>
                <a:gd name="connsiteY29" fmla="*/ 2374543 h 4231052"/>
                <a:gd name="connsiteX30" fmla="*/ 93102 w 5935010"/>
                <a:gd name="connsiteY30" fmla="*/ 2494615 h 4231052"/>
                <a:gd name="connsiteX31" fmla="*/ 86534 w 5935010"/>
                <a:gd name="connsiteY31" fmla="*/ 2596215 h 4231052"/>
                <a:gd name="connsiteX32" fmla="*/ 1972 w 5935010"/>
                <a:gd name="connsiteY32" fmla="*/ 3011852 h 4231052"/>
                <a:gd name="connsiteX33" fmla="*/ 29681 w 5935010"/>
                <a:gd name="connsiteY33" fmla="*/ 3058034 h 4231052"/>
                <a:gd name="connsiteX34" fmla="*/ 122045 w 5935010"/>
                <a:gd name="connsiteY34" fmla="*/ 3159634 h 4231052"/>
                <a:gd name="connsiteX35" fmla="*/ 177463 w 5935010"/>
                <a:gd name="connsiteY35" fmla="*/ 3196579 h 4231052"/>
                <a:gd name="connsiteX36" fmla="*/ 205172 w 5935010"/>
                <a:gd name="connsiteY36" fmla="*/ 3224288 h 4231052"/>
                <a:gd name="connsiteX37" fmla="*/ 242117 w 5935010"/>
                <a:gd name="connsiteY37" fmla="*/ 3279706 h 4231052"/>
                <a:gd name="connsiteX38" fmla="*/ 279063 w 5935010"/>
                <a:gd name="connsiteY38" fmla="*/ 3316652 h 4231052"/>
                <a:gd name="connsiteX39" fmla="*/ 334481 w 5935010"/>
                <a:gd name="connsiteY39" fmla="*/ 3381306 h 4231052"/>
                <a:gd name="connsiteX40" fmla="*/ 399136 w 5935010"/>
                <a:gd name="connsiteY40" fmla="*/ 3418252 h 4231052"/>
                <a:gd name="connsiteX41" fmla="*/ 426845 w 5935010"/>
                <a:gd name="connsiteY41" fmla="*/ 3445961 h 4231052"/>
                <a:gd name="connsiteX42" fmla="*/ 473027 w 5935010"/>
                <a:gd name="connsiteY42" fmla="*/ 3529088 h 4231052"/>
                <a:gd name="connsiteX43" fmla="*/ 528445 w 5935010"/>
                <a:gd name="connsiteY43" fmla="*/ 3593743 h 4231052"/>
                <a:gd name="connsiteX44" fmla="*/ 565390 w 5935010"/>
                <a:gd name="connsiteY44" fmla="*/ 3649161 h 4231052"/>
                <a:gd name="connsiteX45" fmla="*/ 574627 w 5935010"/>
                <a:gd name="connsiteY45" fmla="*/ 3676870 h 4231052"/>
                <a:gd name="connsiteX46" fmla="*/ 611572 w 5935010"/>
                <a:gd name="connsiteY46" fmla="*/ 3732288 h 4231052"/>
                <a:gd name="connsiteX47" fmla="*/ 630045 w 5935010"/>
                <a:gd name="connsiteY47" fmla="*/ 3769234 h 4231052"/>
                <a:gd name="connsiteX48" fmla="*/ 648517 w 5935010"/>
                <a:gd name="connsiteY48" fmla="*/ 3824652 h 4231052"/>
                <a:gd name="connsiteX49" fmla="*/ 685463 w 5935010"/>
                <a:gd name="connsiteY49" fmla="*/ 3889306 h 4231052"/>
                <a:gd name="connsiteX50" fmla="*/ 703936 w 5935010"/>
                <a:gd name="connsiteY50" fmla="*/ 3944725 h 4231052"/>
                <a:gd name="connsiteX51" fmla="*/ 740881 w 5935010"/>
                <a:gd name="connsiteY51" fmla="*/ 4009379 h 4231052"/>
                <a:gd name="connsiteX52" fmla="*/ 787063 w 5935010"/>
                <a:gd name="connsiteY52" fmla="*/ 4064797 h 4231052"/>
                <a:gd name="connsiteX53" fmla="*/ 879427 w 5935010"/>
                <a:gd name="connsiteY53" fmla="*/ 4129452 h 4231052"/>
                <a:gd name="connsiteX54" fmla="*/ 907136 w 5935010"/>
                <a:gd name="connsiteY54" fmla="*/ 4147925 h 4231052"/>
                <a:gd name="connsiteX55" fmla="*/ 934845 w 5935010"/>
                <a:gd name="connsiteY55" fmla="*/ 4157161 h 4231052"/>
                <a:gd name="connsiteX56" fmla="*/ 1036445 w 5935010"/>
                <a:gd name="connsiteY56" fmla="*/ 4175634 h 4231052"/>
                <a:gd name="connsiteX57" fmla="*/ 2569681 w 5935010"/>
                <a:gd name="connsiteY57" fmla="*/ 4184870 h 4231052"/>
                <a:gd name="connsiteX58" fmla="*/ 2800590 w 5935010"/>
                <a:gd name="connsiteY58" fmla="*/ 4203343 h 4231052"/>
                <a:gd name="connsiteX59" fmla="*/ 2846772 w 5935010"/>
                <a:gd name="connsiteY59" fmla="*/ 4212579 h 4231052"/>
                <a:gd name="connsiteX60" fmla="*/ 2902190 w 5935010"/>
                <a:gd name="connsiteY60" fmla="*/ 4221815 h 4231052"/>
                <a:gd name="connsiteX61" fmla="*/ 3031499 w 5935010"/>
                <a:gd name="connsiteY61" fmla="*/ 4231052 h 4231052"/>
                <a:gd name="connsiteX62" fmla="*/ 3327063 w 5935010"/>
                <a:gd name="connsiteY62" fmla="*/ 4221815 h 4231052"/>
                <a:gd name="connsiteX63" fmla="*/ 3474845 w 5935010"/>
                <a:gd name="connsiteY63" fmla="*/ 4203343 h 4231052"/>
                <a:gd name="connsiteX64" fmla="*/ 5396008 w 5935010"/>
                <a:gd name="connsiteY64" fmla="*/ 4194106 h 4231052"/>
                <a:gd name="connsiteX65" fmla="*/ 5460663 w 5935010"/>
                <a:gd name="connsiteY65" fmla="*/ 4184870 h 4231052"/>
                <a:gd name="connsiteX66" fmla="*/ 5571499 w 5935010"/>
                <a:gd name="connsiteY66" fmla="*/ 4157161 h 4231052"/>
                <a:gd name="connsiteX67" fmla="*/ 5663863 w 5935010"/>
                <a:gd name="connsiteY67" fmla="*/ 4110979 h 4231052"/>
                <a:gd name="connsiteX68" fmla="*/ 5811645 w 5935010"/>
                <a:gd name="connsiteY68" fmla="*/ 4018615 h 4231052"/>
                <a:gd name="connsiteX69" fmla="*/ 5867063 w 5935010"/>
                <a:gd name="connsiteY69" fmla="*/ 4009379 h 4231052"/>
                <a:gd name="connsiteX70" fmla="*/ 5833918 w 5935010"/>
                <a:gd name="connsiteY70" fmla="*/ 3963198 h 4231052"/>
                <a:gd name="connsiteX71" fmla="*/ 5841821 w 5935010"/>
                <a:gd name="connsiteY71" fmla="*/ 3877395 h 4231052"/>
                <a:gd name="connsiteX72" fmla="*/ 5905242 w 5935010"/>
                <a:gd name="connsiteY72" fmla="*/ 3417717 h 4231052"/>
                <a:gd name="connsiteX73" fmla="*/ 5907909 w 5935010"/>
                <a:gd name="connsiteY73" fmla="*/ 3372070 h 4231052"/>
                <a:gd name="connsiteX74" fmla="*/ 5904008 w 5935010"/>
                <a:gd name="connsiteY74" fmla="*/ 3187343 h 4231052"/>
                <a:gd name="connsiteX75" fmla="*/ 5894772 w 5935010"/>
                <a:gd name="connsiteY75" fmla="*/ 3113452 h 4231052"/>
                <a:gd name="connsiteX76" fmla="*/ 5820881 w 5935010"/>
                <a:gd name="connsiteY76" fmla="*/ 2891779 h 4231052"/>
                <a:gd name="connsiteX77" fmla="*/ 5811645 w 5935010"/>
                <a:gd name="connsiteY77" fmla="*/ 2799415 h 4231052"/>
                <a:gd name="connsiteX78" fmla="*/ 5774699 w 5935010"/>
                <a:gd name="connsiteY78" fmla="*/ 2670106 h 4231052"/>
                <a:gd name="connsiteX79" fmla="*/ 5765463 w 5935010"/>
                <a:gd name="connsiteY79" fmla="*/ 2457670 h 4231052"/>
                <a:gd name="connsiteX80" fmla="*/ 5746990 w 5935010"/>
                <a:gd name="connsiteY80" fmla="*/ 2365306 h 4231052"/>
                <a:gd name="connsiteX81" fmla="*/ 5802408 w 5935010"/>
                <a:gd name="connsiteY81" fmla="*/ 1764943 h 4231052"/>
                <a:gd name="connsiteX82" fmla="*/ 5867063 w 5935010"/>
                <a:gd name="connsiteY82" fmla="*/ 1570979 h 4231052"/>
                <a:gd name="connsiteX83" fmla="*/ 5922481 w 5935010"/>
                <a:gd name="connsiteY83" fmla="*/ 1321597 h 4231052"/>
                <a:gd name="connsiteX84" fmla="*/ 5913245 w 5935010"/>
                <a:gd name="connsiteY84" fmla="*/ 721234 h 4231052"/>
                <a:gd name="connsiteX85" fmla="*/ 5894772 w 5935010"/>
                <a:gd name="connsiteY85" fmla="*/ 591925 h 4231052"/>
                <a:gd name="connsiteX86" fmla="*/ 5848590 w 5935010"/>
                <a:gd name="connsiteY86" fmla="*/ 499561 h 4231052"/>
                <a:gd name="connsiteX87" fmla="*/ 5728517 w 5935010"/>
                <a:gd name="connsiteY87" fmla="*/ 277888 h 4231052"/>
                <a:gd name="connsiteX88" fmla="*/ 5626917 w 5935010"/>
                <a:gd name="connsiteY88" fmla="*/ 148579 h 4231052"/>
                <a:gd name="connsiteX89" fmla="*/ 5580736 w 5935010"/>
                <a:gd name="connsiteY89" fmla="*/ 111634 h 4231052"/>
                <a:gd name="connsiteX90" fmla="*/ 5460663 w 5935010"/>
                <a:gd name="connsiteY90" fmla="*/ 74688 h 4231052"/>
                <a:gd name="connsiteX91" fmla="*/ 5414481 w 5935010"/>
                <a:gd name="connsiteY91" fmla="*/ 46979 h 4231052"/>
                <a:gd name="connsiteX92" fmla="*/ 5349827 w 5935010"/>
                <a:gd name="connsiteY92" fmla="*/ 37743 h 4231052"/>
                <a:gd name="connsiteX93" fmla="*/ 5294408 w 5935010"/>
                <a:gd name="connsiteY93" fmla="*/ 28506 h 4231052"/>
                <a:gd name="connsiteX94" fmla="*/ 4989608 w 5935010"/>
                <a:gd name="connsiteY94" fmla="*/ 46979 h 4231052"/>
                <a:gd name="connsiteX95" fmla="*/ 4878772 w 5935010"/>
                <a:gd name="connsiteY95" fmla="*/ 93161 h 4231052"/>
                <a:gd name="connsiteX96" fmla="*/ 4814117 w 5935010"/>
                <a:gd name="connsiteY96" fmla="*/ 102397 h 4231052"/>
                <a:gd name="connsiteX97" fmla="*/ 4703281 w 5935010"/>
                <a:gd name="connsiteY97" fmla="*/ 130106 h 4231052"/>
                <a:gd name="connsiteX98" fmla="*/ 4647863 w 5935010"/>
                <a:gd name="connsiteY98" fmla="*/ 139343 h 4231052"/>
                <a:gd name="connsiteX99" fmla="*/ 4195281 w 5935010"/>
                <a:gd name="connsiteY99" fmla="*/ 120870 h 4231052"/>
                <a:gd name="connsiteX100" fmla="*/ 4112154 w 5935010"/>
                <a:gd name="connsiteY100" fmla="*/ 93161 h 4231052"/>
                <a:gd name="connsiteX101" fmla="*/ 3982845 w 5935010"/>
                <a:gd name="connsiteY101" fmla="*/ 83925 h 4231052"/>
                <a:gd name="connsiteX102" fmla="*/ 3465608 w 5935010"/>
                <a:gd name="connsiteY102" fmla="*/ 93161 h 4231052"/>
                <a:gd name="connsiteX103" fmla="*/ 2218699 w 5935010"/>
                <a:gd name="connsiteY103" fmla="*/ 120870 h 4231052"/>
                <a:gd name="connsiteX104" fmla="*/ 1784590 w 5935010"/>
                <a:gd name="connsiteY104" fmla="*/ 111634 h 4231052"/>
                <a:gd name="connsiteX105" fmla="*/ 1655281 w 5935010"/>
                <a:gd name="connsiteY105" fmla="*/ 74688 h 4231052"/>
                <a:gd name="connsiteX106" fmla="*/ 1609099 w 5935010"/>
                <a:gd name="connsiteY106" fmla="*/ 65452 h 4231052"/>
                <a:gd name="connsiteX107" fmla="*/ 1470554 w 5935010"/>
                <a:gd name="connsiteY107" fmla="*/ 797 h 4231052"/>
                <a:gd name="connsiteX108" fmla="*/ 1350481 w 5935010"/>
                <a:gd name="connsiteY108" fmla="*/ 10034 h 4231052"/>
                <a:gd name="connsiteX109" fmla="*/ 1230408 w 5935010"/>
                <a:gd name="connsiteY109" fmla="*/ 56215 h 4231052"/>
                <a:gd name="connsiteX110" fmla="*/ 1156517 w 5935010"/>
                <a:gd name="connsiteY110" fmla="*/ 102397 h 4231052"/>
                <a:gd name="connsiteX111" fmla="*/ 971790 w 5935010"/>
                <a:gd name="connsiteY111" fmla="*/ 167052 h 4231052"/>
                <a:gd name="connsiteX112" fmla="*/ 944081 w 5935010"/>
                <a:gd name="connsiteY112" fmla="*/ 176288 h 4231052"/>
                <a:gd name="connsiteX113" fmla="*/ 805536 w 5935010"/>
                <a:gd name="connsiteY113" fmla="*/ 185525 h 4231052"/>
                <a:gd name="connsiteX114" fmla="*/ 436081 w 5935010"/>
                <a:gd name="connsiteY114" fmla="*/ 222470 h 4231052"/>
                <a:gd name="connsiteX115" fmla="*/ 417608 w 5935010"/>
                <a:gd name="connsiteY115" fmla="*/ 250179 h 4231052"/>
                <a:gd name="connsiteX116" fmla="*/ 408372 w 5935010"/>
                <a:gd name="connsiteY116" fmla="*/ 388725 h 4231052"/>
                <a:gd name="connsiteX117" fmla="*/ 399136 w 5935010"/>
                <a:gd name="connsiteY117" fmla="*/ 314834 h 4231052"/>
                <a:gd name="connsiteX0" fmla="*/ 371031 w 5906905"/>
                <a:gd name="connsiteY0" fmla="*/ 314834 h 4231052"/>
                <a:gd name="connsiteX1" fmla="*/ 371031 w 5906905"/>
                <a:gd name="connsiteY1" fmla="*/ 314834 h 4231052"/>
                <a:gd name="connsiteX2" fmla="*/ 417212 w 5906905"/>
                <a:gd name="connsiteY2" fmla="*/ 471852 h 4231052"/>
                <a:gd name="connsiteX3" fmla="*/ 444922 w 5906905"/>
                <a:gd name="connsiteY3" fmla="*/ 481088 h 4231052"/>
                <a:gd name="connsiteX4" fmla="*/ 444922 w 5906905"/>
                <a:gd name="connsiteY4" fmla="*/ 591925 h 4231052"/>
                <a:gd name="connsiteX5" fmla="*/ 407976 w 5906905"/>
                <a:gd name="connsiteY5" fmla="*/ 647343 h 4231052"/>
                <a:gd name="connsiteX6" fmla="*/ 371031 w 5906905"/>
                <a:gd name="connsiteY6" fmla="*/ 702761 h 4231052"/>
                <a:gd name="connsiteX7" fmla="*/ 352558 w 5906905"/>
                <a:gd name="connsiteY7" fmla="*/ 739706 h 4231052"/>
                <a:gd name="connsiteX8" fmla="*/ 343322 w 5906905"/>
                <a:gd name="connsiteY8" fmla="*/ 776652 h 4231052"/>
                <a:gd name="connsiteX9" fmla="*/ 334085 w 5906905"/>
                <a:gd name="connsiteY9" fmla="*/ 804361 h 4231052"/>
                <a:gd name="connsiteX10" fmla="*/ 324849 w 5906905"/>
                <a:gd name="connsiteY10" fmla="*/ 850543 h 4231052"/>
                <a:gd name="connsiteX11" fmla="*/ 315612 w 5906905"/>
                <a:gd name="connsiteY11" fmla="*/ 1026034 h 4231052"/>
                <a:gd name="connsiteX12" fmla="*/ 306376 w 5906905"/>
                <a:gd name="connsiteY12" fmla="*/ 1053743 h 4231052"/>
                <a:gd name="connsiteX13" fmla="*/ 297140 w 5906905"/>
                <a:gd name="connsiteY13" fmla="*/ 1099925 h 4231052"/>
                <a:gd name="connsiteX14" fmla="*/ 278667 w 5906905"/>
                <a:gd name="connsiteY14" fmla="*/ 1127634 h 4231052"/>
                <a:gd name="connsiteX15" fmla="*/ 269431 w 5906905"/>
                <a:gd name="connsiteY15" fmla="*/ 1192288 h 4231052"/>
                <a:gd name="connsiteX16" fmla="*/ 260194 w 5906905"/>
                <a:gd name="connsiteY16" fmla="*/ 1247706 h 4231052"/>
                <a:gd name="connsiteX17" fmla="*/ 250958 w 5906905"/>
                <a:gd name="connsiteY17" fmla="*/ 1349306 h 4231052"/>
                <a:gd name="connsiteX18" fmla="*/ 241722 w 5906905"/>
                <a:gd name="connsiteY18" fmla="*/ 1377015 h 4231052"/>
                <a:gd name="connsiteX19" fmla="*/ 223249 w 5906905"/>
                <a:gd name="connsiteY19" fmla="*/ 1460143 h 4231052"/>
                <a:gd name="connsiteX20" fmla="*/ 214012 w 5906905"/>
                <a:gd name="connsiteY20" fmla="*/ 1487852 h 4231052"/>
                <a:gd name="connsiteX21" fmla="*/ 195540 w 5906905"/>
                <a:gd name="connsiteY21" fmla="*/ 1534034 h 4231052"/>
                <a:gd name="connsiteX22" fmla="*/ 186303 w 5906905"/>
                <a:gd name="connsiteY22" fmla="*/ 1580215 h 4231052"/>
                <a:gd name="connsiteX23" fmla="*/ 158594 w 5906905"/>
                <a:gd name="connsiteY23" fmla="*/ 1654106 h 4231052"/>
                <a:gd name="connsiteX24" fmla="*/ 149358 w 5906905"/>
                <a:gd name="connsiteY24" fmla="*/ 1792652 h 4231052"/>
                <a:gd name="connsiteX25" fmla="*/ 140122 w 5906905"/>
                <a:gd name="connsiteY25" fmla="*/ 2023561 h 4231052"/>
                <a:gd name="connsiteX26" fmla="*/ 121649 w 5906905"/>
                <a:gd name="connsiteY26" fmla="*/ 2097452 h 4231052"/>
                <a:gd name="connsiteX27" fmla="*/ 84703 w 5906905"/>
                <a:gd name="connsiteY27" fmla="*/ 2235997 h 4231052"/>
                <a:gd name="connsiteX28" fmla="*/ 56994 w 5906905"/>
                <a:gd name="connsiteY28" fmla="*/ 2291415 h 4231052"/>
                <a:gd name="connsiteX29" fmla="*/ 29285 w 5906905"/>
                <a:gd name="connsiteY29" fmla="*/ 2374543 h 4231052"/>
                <a:gd name="connsiteX30" fmla="*/ 64997 w 5906905"/>
                <a:gd name="connsiteY30" fmla="*/ 2494615 h 4231052"/>
                <a:gd name="connsiteX31" fmla="*/ 58429 w 5906905"/>
                <a:gd name="connsiteY31" fmla="*/ 2596215 h 4231052"/>
                <a:gd name="connsiteX32" fmla="*/ 37288 w 5906905"/>
                <a:gd name="connsiteY32" fmla="*/ 2962995 h 4231052"/>
                <a:gd name="connsiteX33" fmla="*/ 1576 w 5906905"/>
                <a:gd name="connsiteY33" fmla="*/ 3058034 h 4231052"/>
                <a:gd name="connsiteX34" fmla="*/ 93940 w 5906905"/>
                <a:gd name="connsiteY34" fmla="*/ 3159634 h 4231052"/>
                <a:gd name="connsiteX35" fmla="*/ 149358 w 5906905"/>
                <a:gd name="connsiteY35" fmla="*/ 3196579 h 4231052"/>
                <a:gd name="connsiteX36" fmla="*/ 177067 w 5906905"/>
                <a:gd name="connsiteY36" fmla="*/ 3224288 h 4231052"/>
                <a:gd name="connsiteX37" fmla="*/ 214012 w 5906905"/>
                <a:gd name="connsiteY37" fmla="*/ 3279706 h 4231052"/>
                <a:gd name="connsiteX38" fmla="*/ 250958 w 5906905"/>
                <a:gd name="connsiteY38" fmla="*/ 3316652 h 4231052"/>
                <a:gd name="connsiteX39" fmla="*/ 306376 w 5906905"/>
                <a:gd name="connsiteY39" fmla="*/ 3381306 h 4231052"/>
                <a:gd name="connsiteX40" fmla="*/ 371031 w 5906905"/>
                <a:gd name="connsiteY40" fmla="*/ 3418252 h 4231052"/>
                <a:gd name="connsiteX41" fmla="*/ 398740 w 5906905"/>
                <a:gd name="connsiteY41" fmla="*/ 3445961 h 4231052"/>
                <a:gd name="connsiteX42" fmla="*/ 444922 w 5906905"/>
                <a:gd name="connsiteY42" fmla="*/ 3529088 h 4231052"/>
                <a:gd name="connsiteX43" fmla="*/ 500340 w 5906905"/>
                <a:gd name="connsiteY43" fmla="*/ 3593743 h 4231052"/>
                <a:gd name="connsiteX44" fmla="*/ 537285 w 5906905"/>
                <a:gd name="connsiteY44" fmla="*/ 3649161 h 4231052"/>
                <a:gd name="connsiteX45" fmla="*/ 546522 w 5906905"/>
                <a:gd name="connsiteY45" fmla="*/ 3676870 h 4231052"/>
                <a:gd name="connsiteX46" fmla="*/ 583467 w 5906905"/>
                <a:gd name="connsiteY46" fmla="*/ 3732288 h 4231052"/>
                <a:gd name="connsiteX47" fmla="*/ 601940 w 5906905"/>
                <a:gd name="connsiteY47" fmla="*/ 3769234 h 4231052"/>
                <a:gd name="connsiteX48" fmla="*/ 620412 w 5906905"/>
                <a:gd name="connsiteY48" fmla="*/ 3824652 h 4231052"/>
                <a:gd name="connsiteX49" fmla="*/ 657358 w 5906905"/>
                <a:gd name="connsiteY49" fmla="*/ 3889306 h 4231052"/>
                <a:gd name="connsiteX50" fmla="*/ 675831 w 5906905"/>
                <a:gd name="connsiteY50" fmla="*/ 3944725 h 4231052"/>
                <a:gd name="connsiteX51" fmla="*/ 712776 w 5906905"/>
                <a:gd name="connsiteY51" fmla="*/ 4009379 h 4231052"/>
                <a:gd name="connsiteX52" fmla="*/ 758958 w 5906905"/>
                <a:gd name="connsiteY52" fmla="*/ 4064797 h 4231052"/>
                <a:gd name="connsiteX53" fmla="*/ 851322 w 5906905"/>
                <a:gd name="connsiteY53" fmla="*/ 4129452 h 4231052"/>
                <a:gd name="connsiteX54" fmla="*/ 879031 w 5906905"/>
                <a:gd name="connsiteY54" fmla="*/ 4147925 h 4231052"/>
                <a:gd name="connsiteX55" fmla="*/ 906740 w 5906905"/>
                <a:gd name="connsiteY55" fmla="*/ 4157161 h 4231052"/>
                <a:gd name="connsiteX56" fmla="*/ 1008340 w 5906905"/>
                <a:gd name="connsiteY56" fmla="*/ 4175634 h 4231052"/>
                <a:gd name="connsiteX57" fmla="*/ 2541576 w 5906905"/>
                <a:gd name="connsiteY57" fmla="*/ 4184870 h 4231052"/>
                <a:gd name="connsiteX58" fmla="*/ 2772485 w 5906905"/>
                <a:gd name="connsiteY58" fmla="*/ 4203343 h 4231052"/>
                <a:gd name="connsiteX59" fmla="*/ 2818667 w 5906905"/>
                <a:gd name="connsiteY59" fmla="*/ 4212579 h 4231052"/>
                <a:gd name="connsiteX60" fmla="*/ 2874085 w 5906905"/>
                <a:gd name="connsiteY60" fmla="*/ 4221815 h 4231052"/>
                <a:gd name="connsiteX61" fmla="*/ 3003394 w 5906905"/>
                <a:gd name="connsiteY61" fmla="*/ 4231052 h 4231052"/>
                <a:gd name="connsiteX62" fmla="*/ 3298958 w 5906905"/>
                <a:gd name="connsiteY62" fmla="*/ 4221815 h 4231052"/>
                <a:gd name="connsiteX63" fmla="*/ 3446740 w 5906905"/>
                <a:gd name="connsiteY63" fmla="*/ 4203343 h 4231052"/>
                <a:gd name="connsiteX64" fmla="*/ 5367903 w 5906905"/>
                <a:gd name="connsiteY64" fmla="*/ 4194106 h 4231052"/>
                <a:gd name="connsiteX65" fmla="*/ 5432558 w 5906905"/>
                <a:gd name="connsiteY65" fmla="*/ 4184870 h 4231052"/>
                <a:gd name="connsiteX66" fmla="*/ 5543394 w 5906905"/>
                <a:gd name="connsiteY66" fmla="*/ 4157161 h 4231052"/>
                <a:gd name="connsiteX67" fmla="*/ 5635758 w 5906905"/>
                <a:gd name="connsiteY67" fmla="*/ 4110979 h 4231052"/>
                <a:gd name="connsiteX68" fmla="*/ 5783540 w 5906905"/>
                <a:gd name="connsiteY68" fmla="*/ 4018615 h 4231052"/>
                <a:gd name="connsiteX69" fmla="*/ 5838958 w 5906905"/>
                <a:gd name="connsiteY69" fmla="*/ 4009379 h 4231052"/>
                <a:gd name="connsiteX70" fmla="*/ 5805813 w 5906905"/>
                <a:gd name="connsiteY70" fmla="*/ 3963198 h 4231052"/>
                <a:gd name="connsiteX71" fmla="*/ 5813716 w 5906905"/>
                <a:gd name="connsiteY71" fmla="*/ 3877395 h 4231052"/>
                <a:gd name="connsiteX72" fmla="*/ 5877137 w 5906905"/>
                <a:gd name="connsiteY72" fmla="*/ 3417717 h 4231052"/>
                <a:gd name="connsiteX73" fmla="*/ 5879804 w 5906905"/>
                <a:gd name="connsiteY73" fmla="*/ 3372070 h 4231052"/>
                <a:gd name="connsiteX74" fmla="*/ 5875903 w 5906905"/>
                <a:gd name="connsiteY74" fmla="*/ 3187343 h 4231052"/>
                <a:gd name="connsiteX75" fmla="*/ 5866667 w 5906905"/>
                <a:gd name="connsiteY75" fmla="*/ 3113452 h 4231052"/>
                <a:gd name="connsiteX76" fmla="*/ 5792776 w 5906905"/>
                <a:gd name="connsiteY76" fmla="*/ 2891779 h 4231052"/>
                <a:gd name="connsiteX77" fmla="*/ 5783540 w 5906905"/>
                <a:gd name="connsiteY77" fmla="*/ 2799415 h 4231052"/>
                <a:gd name="connsiteX78" fmla="*/ 5746594 w 5906905"/>
                <a:gd name="connsiteY78" fmla="*/ 2670106 h 4231052"/>
                <a:gd name="connsiteX79" fmla="*/ 5737358 w 5906905"/>
                <a:gd name="connsiteY79" fmla="*/ 2457670 h 4231052"/>
                <a:gd name="connsiteX80" fmla="*/ 5718885 w 5906905"/>
                <a:gd name="connsiteY80" fmla="*/ 2365306 h 4231052"/>
                <a:gd name="connsiteX81" fmla="*/ 5774303 w 5906905"/>
                <a:gd name="connsiteY81" fmla="*/ 1764943 h 4231052"/>
                <a:gd name="connsiteX82" fmla="*/ 5838958 w 5906905"/>
                <a:gd name="connsiteY82" fmla="*/ 1570979 h 4231052"/>
                <a:gd name="connsiteX83" fmla="*/ 5894376 w 5906905"/>
                <a:gd name="connsiteY83" fmla="*/ 1321597 h 4231052"/>
                <a:gd name="connsiteX84" fmla="*/ 5885140 w 5906905"/>
                <a:gd name="connsiteY84" fmla="*/ 721234 h 4231052"/>
                <a:gd name="connsiteX85" fmla="*/ 5866667 w 5906905"/>
                <a:gd name="connsiteY85" fmla="*/ 591925 h 4231052"/>
                <a:gd name="connsiteX86" fmla="*/ 5820485 w 5906905"/>
                <a:gd name="connsiteY86" fmla="*/ 499561 h 4231052"/>
                <a:gd name="connsiteX87" fmla="*/ 5700412 w 5906905"/>
                <a:gd name="connsiteY87" fmla="*/ 277888 h 4231052"/>
                <a:gd name="connsiteX88" fmla="*/ 5598812 w 5906905"/>
                <a:gd name="connsiteY88" fmla="*/ 148579 h 4231052"/>
                <a:gd name="connsiteX89" fmla="*/ 5552631 w 5906905"/>
                <a:gd name="connsiteY89" fmla="*/ 111634 h 4231052"/>
                <a:gd name="connsiteX90" fmla="*/ 5432558 w 5906905"/>
                <a:gd name="connsiteY90" fmla="*/ 74688 h 4231052"/>
                <a:gd name="connsiteX91" fmla="*/ 5386376 w 5906905"/>
                <a:gd name="connsiteY91" fmla="*/ 46979 h 4231052"/>
                <a:gd name="connsiteX92" fmla="*/ 5321722 w 5906905"/>
                <a:gd name="connsiteY92" fmla="*/ 37743 h 4231052"/>
                <a:gd name="connsiteX93" fmla="*/ 5266303 w 5906905"/>
                <a:gd name="connsiteY93" fmla="*/ 28506 h 4231052"/>
                <a:gd name="connsiteX94" fmla="*/ 4961503 w 5906905"/>
                <a:gd name="connsiteY94" fmla="*/ 46979 h 4231052"/>
                <a:gd name="connsiteX95" fmla="*/ 4850667 w 5906905"/>
                <a:gd name="connsiteY95" fmla="*/ 93161 h 4231052"/>
                <a:gd name="connsiteX96" fmla="*/ 4786012 w 5906905"/>
                <a:gd name="connsiteY96" fmla="*/ 102397 h 4231052"/>
                <a:gd name="connsiteX97" fmla="*/ 4675176 w 5906905"/>
                <a:gd name="connsiteY97" fmla="*/ 130106 h 4231052"/>
                <a:gd name="connsiteX98" fmla="*/ 4619758 w 5906905"/>
                <a:gd name="connsiteY98" fmla="*/ 139343 h 4231052"/>
                <a:gd name="connsiteX99" fmla="*/ 4167176 w 5906905"/>
                <a:gd name="connsiteY99" fmla="*/ 120870 h 4231052"/>
                <a:gd name="connsiteX100" fmla="*/ 4084049 w 5906905"/>
                <a:gd name="connsiteY100" fmla="*/ 93161 h 4231052"/>
                <a:gd name="connsiteX101" fmla="*/ 3954740 w 5906905"/>
                <a:gd name="connsiteY101" fmla="*/ 83925 h 4231052"/>
                <a:gd name="connsiteX102" fmla="*/ 3437503 w 5906905"/>
                <a:gd name="connsiteY102" fmla="*/ 93161 h 4231052"/>
                <a:gd name="connsiteX103" fmla="*/ 2190594 w 5906905"/>
                <a:gd name="connsiteY103" fmla="*/ 120870 h 4231052"/>
                <a:gd name="connsiteX104" fmla="*/ 1756485 w 5906905"/>
                <a:gd name="connsiteY104" fmla="*/ 111634 h 4231052"/>
                <a:gd name="connsiteX105" fmla="*/ 1627176 w 5906905"/>
                <a:gd name="connsiteY105" fmla="*/ 74688 h 4231052"/>
                <a:gd name="connsiteX106" fmla="*/ 1580994 w 5906905"/>
                <a:gd name="connsiteY106" fmla="*/ 65452 h 4231052"/>
                <a:gd name="connsiteX107" fmla="*/ 1442449 w 5906905"/>
                <a:gd name="connsiteY107" fmla="*/ 797 h 4231052"/>
                <a:gd name="connsiteX108" fmla="*/ 1322376 w 5906905"/>
                <a:gd name="connsiteY108" fmla="*/ 10034 h 4231052"/>
                <a:gd name="connsiteX109" fmla="*/ 1202303 w 5906905"/>
                <a:gd name="connsiteY109" fmla="*/ 56215 h 4231052"/>
                <a:gd name="connsiteX110" fmla="*/ 1128412 w 5906905"/>
                <a:gd name="connsiteY110" fmla="*/ 102397 h 4231052"/>
                <a:gd name="connsiteX111" fmla="*/ 943685 w 5906905"/>
                <a:gd name="connsiteY111" fmla="*/ 167052 h 4231052"/>
                <a:gd name="connsiteX112" fmla="*/ 915976 w 5906905"/>
                <a:gd name="connsiteY112" fmla="*/ 176288 h 4231052"/>
                <a:gd name="connsiteX113" fmla="*/ 777431 w 5906905"/>
                <a:gd name="connsiteY113" fmla="*/ 185525 h 4231052"/>
                <a:gd name="connsiteX114" fmla="*/ 407976 w 5906905"/>
                <a:gd name="connsiteY114" fmla="*/ 222470 h 4231052"/>
                <a:gd name="connsiteX115" fmla="*/ 389503 w 5906905"/>
                <a:gd name="connsiteY115" fmla="*/ 250179 h 4231052"/>
                <a:gd name="connsiteX116" fmla="*/ 380267 w 5906905"/>
                <a:gd name="connsiteY116" fmla="*/ 388725 h 4231052"/>
                <a:gd name="connsiteX117" fmla="*/ 371031 w 5906905"/>
                <a:gd name="connsiteY117" fmla="*/ 314834 h 4231052"/>
                <a:gd name="connsiteX0" fmla="*/ 341816 w 5877690"/>
                <a:gd name="connsiteY0" fmla="*/ 314834 h 4231052"/>
                <a:gd name="connsiteX1" fmla="*/ 341816 w 5877690"/>
                <a:gd name="connsiteY1" fmla="*/ 314834 h 4231052"/>
                <a:gd name="connsiteX2" fmla="*/ 387997 w 5877690"/>
                <a:gd name="connsiteY2" fmla="*/ 471852 h 4231052"/>
                <a:gd name="connsiteX3" fmla="*/ 415707 w 5877690"/>
                <a:gd name="connsiteY3" fmla="*/ 481088 h 4231052"/>
                <a:gd name="connsiteX4" fmla="*/ 415707 w 5877690"/>
                <a:gd name="connsiteY4" fmla="*/ 591925 h 4231052"/>
                <a:gd name="connsiteX5" fmla="*/ 378761 w 5877690"/>
                <a:gd name="connsiteY5" fmla="*/ 647343 h 4231052"/>
                <a:gd name="connsiteX6" fmla="*/ 341816 w 5877690"/>
                <a:gd name="connsiteY6" fmla="*/ 702761 h 4231052"/>
                <a:gd name="connsiteX7" fmla="*/ 323343 w 5877690"/>
                <a:gd name="connsiteY7" fmla="*/ 739706 h 4231052"/>
                <a:gd name="connsiteX8" fmla="*/ 314107 w 5877690"/>
                <a:gd name="connsiteY8" fmla="*/ 776652 h 4231052"/>
                <a:gd name="connsiteX9" fmla="*/ 304870 w 5877690"/>
                <a:gd name="connsiteY9" fmla="*/ 804361 h 4231052"/>
                <a:gd name="connsiteX10" fmla="*/ 295634 w 5877690"/>
                <a:gd name="connsiteY10" fmla="*/ 850543 h 4231052"/>
                <a:gd name="connsiteX11" fmla="*/ 286397 w 5877690"/>
                <a:gd name="connsiteY11" fmla="*/ 1026034 h 4231052"/>
                <a:gd name="connsiteX12" fmla="*/ 277161 w 5877690"/>
                <a:gd name="connsiteY12" fmla="*/ 1053743 h 4231052"/>
                <a:gd name="connsiteX13" fmla="*/ 267925 w 5877690"/>
                <a:gd name="connsiteY13" fmla="*/ 1099925 h 4231052"/>
                <a:gd name="connsiteX14" fmla="*/ 249452 w 5877690"/>
                <a:gd name="connsiteY14" fmla="*/ 1127634 h 4231052"/>
                <a:gd name="connsiteX15" fmla="*/ 240216 w 5877690"/>
                <a:gd name="connsiteY15" fmla="*/ 1192288 h 4231052"/>
                <a:gd name="connsiteX16" fmla="*/ 230979 w 5877690"/>
                <a:gd name="connsiteY16" fmla="*/ 1247706 h 4231052"/>
                <a:gd name="connsiteX17" fmla="*/ 221743 w 5877690"/>
                <a:gd name="connsiteY17" fmla="*/ 1349306 h 4231052"/>
                <a:gd name="connsiteX18" fmla="*/ 212507 w 5877690"/>
                <a:gd name="connsiteY18" fmla="*/ 1377015 h 4231052"/>
                <a:gd name="connsiteX19" fmla="*/ 194034 w 5877690"/>
                <a:gd name="connsiteY19" fmla="*/ 1460143 h 4231052"/>
                <a:gd name="connsiteX20" fmla="*/ 184797 w 5877690"/>
                <a:gd name="connsiteY20" fmla="*/ 1487852 h 4231052"/>
                <a:gd name="connsiteX21" fmla="*/ 166325 w 5877690"/>
                <a:gd name="connsiteY21" fmla="*/ 1534034 h 4231052"/>
                <a:gd name="connsiteX22" fmla="*/ 157088 w 5877690"/>
                <a:gd name="connsiteY22" fmla="*/ 1580215 h 4231052"/>
                <a:gd name="connsiteX23" fmla="*/ 129379 w 5877690"/>
                <a:gd name="connsiteY23" fmla="*/ 1654106 h 4231052"/>
                <a:gd name="connsiteX24" fmla="*/ 120143 w 5877690"/>
                <a:gd name="connsiteY24" fmla="*/ 1792652 h 4231052"/>
                <a:gd name="connsiteX25" fmla="*/ 110907 w 5877690"/>
                <a:gd name="connsiteY25" fmla="*/ 2023561 h 4231052"/>
                <a:gd name="connsiteX26" fmla="*/ 92434 w 5877690"/>
                <a:gd name="connsiteY26" fmla="*/ 2097452 h 4231052"/>
                <a:gd name="connsiteX27" fmla="*/ 55488 w 5877690"/>
                <a:gd name="connsiteY27" fmla="*/ 2235997 h 4231052"/>
                <a:gd name="connsiteX28" fmla="*/ 27779 w 5877690"/>
                <a:gd name="connsiteY28" fmla="*/ 2291415 h 4231052"/>
                <a:gd name="connsiteX29" fmla="*/ 70 w 5877690"/>
                <a:gd name="connsiteY29" fmla="*/ 2374543 h 4231052"/>
                <a:gd name="connsiteX30" fmla="*/ 35782 w 5877690"/>
                <a:gd name="connsiteY30" fmla="*/ 2494615 h 4231052"/>
                <a:gd name="connsiteX31" fmla="*/ 29214 w 5877690"/>
                <a:gd name="connsiteY31" fmla="*/ 2596215 h 4231052"/>
                <a:gd name="connsiteX32" fmla="*/ 8073 w 5877690"/>
                <a:gd name="connsiteY32" fmla="*/ 2962995 h 4231052"/>
                <a:gd name="connsiteX33" fmla="*/ 25212 w 5877690"/>
                <a:gd name="connsiteY33" fmla="*/ 3048263 h 4231052"/>
                <a:gd name="connsiteX34" fmla="*/ 64725 w 5877690"/>
                <a:gd name="connsiteY34" fmla="*/ 3159634 h 4231052"/>
                <a:gd name="connsiteX35" fmla="*/ 120143 w 5877690"/>
                <a:gd name="connsiteY35" fmla="*/ 3196579 h 4231052"/>
                <a:gd name="connsiteX36" fmla="*/ 147852 w 5877690"/>
                <a:gd name="connsiteY36" fmla="*/ 3224288 h 4231052"/>
                <a:gd name="connsiteX37" fmla="*/ 184797 w 5877690"/>
                <a:gd name="connsiteY37" fmla="*/ 3279706 h 4231052"/>
                <a:gd name="connsiteX38" fmla="*/ 221743 w 5877690"/>
                <a:gd name="connsiteY38" fmla="*/ 3316652 h 4231052"/>
                <a:gd name="connsiteX39" fmla="*/ 277161 w 5877690"/>
                <a:gd name="connsiteY39" fmla="*/ 3381306 h 4231052"/>
                <a:gd name="connsiteX40" fmla="*/ 341816 w 5877690"/>
                <a:gd name="connsiteY40" fmla="*/ 3418252 h 4231052"/>
                <a:gd name="connsiteX41" fmla="*/ 369525 w 5877690"/>
                <a:gd name="connsiteY41" fmla="*/ 3445961 h 4231052"/>
                <a:gd name="connsiteX42" fmla="*/ 415707 w 5877690"/>
                <a:gd name="connsiteY42" fmla="*/ 3529088 h 4231052"/>
                <a:gd name="connsiteX43" fmla="*/ 471125 w 5877690"/>
                <a:gd name="connsiteY43" fmla="*/ 3593743 h 4231052"/>
                <a:gd name="connsiteX44" fmla="*/ 508070 w 5877690"/>
                <a:gd name="connsiteY44" fmla="*/ 3649161 h 4231052"/>
                <a:gd name="connsiteX45" fmla="*/ 517307 w 5877690"/>
                <a:gd name="connsiteY45" fmla="*/ 3676870 h 4231052"/>
                <a:gd name="connsiteX46" fmla="*/ 554252 w 5877690"/>
                <a:gd name="connsiteY46" fmla="*/ 3732288 h 4231052"/>
                <a:gd name="connsiteX47" fmla="*/ 572725 w 5877690"/>
                <a:gd name="connsiteY47" fmla="*/ 3769234 h 4231052"/>
                <a:gd name="connsiteX48" fmla="*/ 591197 w 5877690"/>
                <a:gd name="connsiteY48" fmla="*/ 3824652 h 4231052"/>
                <a:gd name="connsiteX49" fmla="*/ 628143 w 5877690"/>
                <a:gd name="connsiteY49" fmla="*/ 3889306 h 4231052"/>
                <a:gd name="connsiteX50" fmla="*/ 646616 w 5877690"/>
                <a:gd name="connsiteY50" fmla="*/ 3944725 h 4231052"/>
                <a:gd name="connsiteX51" fmla="*/ 683561 w 5877690"/>
                <a:gd name="connsiteY51" fmla="*/ 4009379 h 4231052"/>
                <a:gd name="connsiteX52" fmla="*/ 729743 w 5877690"/>
                <a:gd name="connsiteY52" fmla="*/ 4064797 h 4231052"/>
                <a:gd name="connsiteX53" fmla="*/ 822107 w 5877690"/>
                <a:gd name="connsiteY53" fmla="*/ 4129452 h 4231052"/>
                <a:gd name="connsiteX54" fmla="*/ 849816 w 5877690"/>
                <a:gd name="connsiteY54" fmla="*/ 4147925 h 4231052"/>
                <a:gd name="connsiteX55" fmla="*/ 877525 w 5877690"/>
                <a:gd name="connsiteY55" fmla="*/ 4157161 h 4231052"/>
                <a:gd name="connsiteX56" fmla="*/ 979125 w 5877690"/>
                <a:gd name="connsiteY56" fmla="*/ 4175634 h 4231052"/>
                <a:gd name="connsiteX57" fmla="*/ 2512361 w 5877690"/>
                <a:gd name="connsiteY57" fmla="*/ 4184870 h 4231052"/>
                <a:gd name="connsiteX58" fmla="*/ 2743270 w 5877690"/>
                <a:gd name="connsiteY58" fmla="*/ 4203343 h 4231052"/>
                <a:gd name="connsiteX59" fmla="*/ 2789452 w 5877690"/>
                <a:gd name="connsiteY59" fmla="*/ 4212579 h 4231052"/>
                <a:gd name="connsiteX60" fmla="*/ 2844870 w 5877690"/>
                <a:gd name="connsiteY60" fmla="*/ 4221815 h 4231052"/>
                <a:gd name="connsiteX61" fmla="*/ 2974179 w 5877690"/>
                <a:gd name="connsiteY61" fmla="*/ 4231052 h 4231052"/>
                <a:gd name="connsiteX62" fmla="*/ 3269743 w 5877690"/>
                <a:gd name="connsiteY62" fmla="*/ 4221815 h 4231052"/>
                <a:gd name="connsiteX63" fmla="*/ 3417525 w 5877690"/>
                <a:gd name="connsiteY63" fmla="*/ 4203343 h 4231052"/>
                <a:gd name="connsiteX64" fmla="*/ 5338688 w 5877690"/>
                <a:gd name="connsiteY64" fmla="*/ 4194106 h 4231052"/>
                <a:gd name="connsiteX65" fmla="*/ 5403343 w 5877690"/>
                <a:gd name="connsiteY65" fmla="*/ 4184870 h 4231052"/>
                <a:gd name="connsiteX66" fmla="*/ 5514179 w 5877690"/>
                <a:gd name="connsiteY66" fmla="*/ 4157161 h 4231052"/>
                <a:gd name="connsiteX67" fmla="*/ 5606543 w 5877690"/>
                <a:gd name="connsiteY67" fmla="*/ 4110979 h 4231052"/>
                <a:gd name="connsiteX68" fmla="*/ 5754325 w 5877690"/>
                <a:gd name="connsiteY68" fmla="*/ 4018615 h 4231052"/>
                <a:gd name="connsiteX69" fmla="*/ 5809743 w 5877690"/>
                <a:gd name="connsiteY69" fmla="*/ 4009379 h 4231052"/>
                <a:gd name="connsiteX70" fmla="*/ 5776598 w 5877690"/>
                <a:gd name="connsiteY70" fmla="*/ 3963198 h 4231052"/>
                <a:gd name="connsiteX71" fmla="*/ 5784501 w 5877690"/>
                <a:gd name="connsiteY71" fmla="*/ 3877395 h 4231052"/>
                <a:gd name="connsiteX72" fmla="*/ 5847922 w 5877690"/>
                <a:gd name="connsiteY72" fmla="*/ 3417717 h 4231052"/>
                <a:gd name="connsiteX73" fmla="*/ 5850589 w 5877690"/>
                <a:gd name="connsiteY73" fmla="*/ 3372070 h 4231052"/>
                <a:gd name="connsiteX74" fmla="*/ 5846688 w 5877690"/>
                <a:gd name="connsiteY74" fmla="*/ 3187343 h 4231052"/>
                <a:gd name="connsiteX75" fmla="*/ 5837452 w 5877690"/>
                <a:gd name="connsiteY75" fmla="*/ 3113452 h 4231052"/>
                <a:gd name="connsiteX76" fmla="*/ 5763561 w 5877690"/>
                <a:gd name="connsiteY76" fmla="*/ 2891779 h 4231052"/>
                <a:gd name="connsiteX77" fmla="*/ 5754325 w 5877690"/>
                <a:gd name="connsiteY77" fmla="*/ 2799415 h 4231052"/>
                <a:gd name="connsiteX78" fmla="*/ 5717379 w 5877690"/>
                <a:gd name="connsiteY78" fmla="*/ 2670106 h 4231052"/>
                <a:gd name="connsiteX79" fmla="*/ 5708143 w 5877690"/>
                <a:gd name="connsiteY79" fmla="*/ 2457670 h 4231052"/>
                <a:gd name="connsiteX80" fmla="*/ 5689670 w 5877690"/>
                <a:gd name="connsiteY80" fmla="*/ 2365306 h 4231052"/>
                <a:gd name="connsiteX81" fmla="*/ 5745088 w 5877690"/>
                <a:gd name="connsiteY81" fmla="*/ 1764943 h 4231052"/>
                <a:gd name="connsiteX82" fmla="*/ 5809743 w 5877690"/>
                <a:gd name="connsiteY82" fmla="*/ 1570979 h 4231052"/>
                <a:gd name="connsiteX83" fmla="*/ 5865161 w 5877690"/>
                <a:gd name="connsiteY83" fmla="*/ 1321597 h 4231052"/>
                <a:gd name="connsiteX84" fmla="*/ 5855925 w 5877690"/>
                <a:gd name="connsiteY84" fmla="*/ 721234 h 4231052"/>
                <a:gd name="connsiteX85" fmla="*/ 5837452 w 5877690"/>
                <a:gd name="connsiteY85" fmla="*/ 591925 h 4231052"/>
                <a:gd name="connsiteX86" fmla="*/ 5791270 w 5877690"/>
                <a:gd name="connsiteY86" fmla="*/ 499561 h 4231052"/>
                <a:gd name="connsiteX87" fmla="*/ 5671197 w 5877690"/>
                <a:gd name="connsiteY87" fmla="*/ 277888 h 4231052"/>
                <a:gd name="connsiteX88" fmla="*/ 5569597 w 5877690"/>
                <a:gd name="connsiteY88" fmla="*/ 148579 h 4231052"/>
                <a:gd name="connsiteX89" fmla="*/ 5523416 w 5877690"/>
                <a:gd name="connsiteY89" fmla="*/ 111634 h 4231052"/>
                <a:gd name="connsiteX90" fmla="*/ 5403343 w 5877690"/>
                <a:gd name="connsiteY90" fmla="*/ 74688 h 4231052"/>
                <a:gd name="connsiteX91" fmla="*/ 5357161 w 5877690"/>
                <a:gd name="connsiteY91" fmla="*/ 46979 h 4231052"/>
                <a:gd name="connsiteX92" fmla="*/ 5292507 w 5877690"/>
                <a:gd name="connsiteY92" fmla="*/ 37743 h 4231052"/>
                <a:gd name="connsiteX93" fmla="*/ 5237088 w 5877690"/>
                <a:gd name="connsiteY93" fmla="*/ 28506 h 4231052"/>
                <a:gd name="connsiteX94" fmla="*/ 4932288 w 5877690"/>
                <a:gd name="connsiteY94" fmla="*/ 46979 h 4231052"/>
                <a:gd name="connsiteX95" fmla="*/ 4821452 w 5877690"/>
                <a:gd name="connsiteY95" fmla="*/ 93161 h 4231052"/>
                <a:gd name="connsiteX96" fmla="*/ 4756797 w 5877690"/>
                <a:gd name="connsiteY96" fmla="*/ 102397 h 4231052"/>
                <a:gd name="connsiteX97" fmla="*/ 4645961 w 5877690"/>
                <a:gd name="connsiteY97" fmla="*/ 130106 h 4231052"/>
                <a:gd name="connsiteX98" fmla="*/ 4590543 w 5877690"/>
                <a:gd name="connsiteY98" fmla="*/ 139343 h 4231052"/>
                <a:gd name="connsiteX99" fmla="*/ 4137961 w 5877690"/>
                <a:gd name="connsiteY99" fmla="*/ 120870 h 4231052"/>
                <a:gd name="connsiteX100" fmla="*/ 4054834 w 5877690"/>
                <a:gd name="connsiteY100" fmla="*/ 93161 h 4231052"/>
                <a:gd name="connsiteX101" fmla="*/ 3925525 w 5877690"/>
                <a:gd name="connsiteY101" fmla="*/ 83925 h 4231052"/>
                <a:gd name="connsiteX102" fmla="*/ 3408288 w 5877690"/>
                <a:gd name="connsiteY102" fmla="*/ 93161 h 4231052"/>
                <a:gd name="connsiteX103" fmla="*/ 2161379 w 5877690"/>
                <a:gd name="connsiteY103" fmla="*/ 120870 h 4231052"/>
                <a:gd name="connsiteX104" fmla="*/ 1727270 w 5877690"/>
                <a:gd name="connsiteY104" fmla="*/ 111634 h 4231052"/>
                <a:gd name="connsiteX105" fmla="*/ 1597961 w 5877690"/>
                <a:gd name="connsiteY105" fmla="*/ 74688 h 4231052"/>
                <a:gd name="connsiteX106" fmla="*/ 1551779 w 5877690"/>
                <a:gd name="connsiteY106" fmla="*/ 65452 h 4231052"/>
                <a:gd name="connsiteX107" fmla="*/ 1413234 w 5877690"/>
                <a:gd name="connsiteY107" fmla="*/ 797 h 4231052"/>
                <a:gd name="connsiteX108" fmla="*/ 1293161 w 5877690"/>
                <a:gd name="connsiteY108" fmla="*/ 10034 h 4231052"/>
                <a:gd name="connsiteX109" fmla="*/ 1173088 w 5877690"/>
                <a:gd name="connsiteY109" fmla="*/ 56215 h 4231052"/>
                <a:gd name="connsiteX110" fmla="*/ 1099197 w 5877690"/>
                <a:gd name="connsiteY110" fmla="*/ 102397 h 4231052"/>
                <a:gd name="connsiteX111" fmla="*/ 914470 w 5877690"/>
                <a:gd name="connsiteY111" fmla="*/ 167052 h 4231052"/>
                <a:gd name="connsiteX112" fmla="*/ 886761 w 5877690"/>
                <a:gd name="connsiteY112" fmla="*/ 176288 h 4231052"/>
                <a:gd name="connsiteX113" fmla="*/ 748216 w 5877690"/>
                <a:gd name="connsiteY113" fmla="*/ 185525 h 4231052"/>
                <a:gd name="connsiteX114" fmla="*/ 378761 w 5877690"/>
                <a:gd name="connsiteY114" fmla="*/ 222470 h 4231052"/>
                <a:gd name="connsiteX115" fmla="*/ 360288 w 5877690"/>
                <a:gd name="connsiteY115" fmla="*/ 250179 h 4231052"/>
                <a:gd name="connsiteX116" fmla="*/ 351052 w 5877690"/>
                <a:gd name="connsiteY116" fmla="*/ 388725 h 4231052"/>
                <a:gd name="connsiteX117" fmla="*/ 341816 w 5877690"/>
                <a:gd name="connsiteY117" fmla="*/ 314834 h 4231052"/>
                <a:gd name="connsiteX0" fmla="*/ 333782 w 5869656"/>
                <a:gd name="connsiteY0" fmla="*/ 314834 h 4231052"/>
                <a:gd name="connsiteX1" fmla="*/ 333782 w 5869656"/>
                <a:gd name="connsiteY1" fmla="*/ 314834 h 4231052"/>
                <a:gd name="connsiteX2" fmla="*/ 379963 w 5869656"/>
                <a:gd name="connsiteY2" fmla="*/ 471852 h 4231052"/>
                <a:gd name="connsiteX3" fmla="*/ 407673 w 5869656"/>
                <a:gd name="connsiteY3" fmla="*/ 481088 h 4231052"/>
                <a:gd name="connsiteX4" fmla="*/ 407673 w 5869656"/>
                <a:gd name="connsiteY4" fmla="*/ 591925 h 4231052"/>
                <a:gd name="connsiteX5" fmla="*/ 370727 w 5869656"/>
                <a:gd name="connsiteY5" fmla="*/ 647343 h 4231052"/>
                <a:gd name="connsiteX6" fmla="*/ 333782 w 5869656"/>
                <a:gd name="connsiteY6" fmla="*/ 702761 h 4231052"/>
                <a:gd name="connsiteX7" fmla="*/ 315309 w 5869656"/>
                <a:gd name="connsiteY7" fmla="*/ 739706 h 4231052"/>
                <a:gd name="connsiteX8" fmla="*/ 306073 w 5869656"/>
                <a:gd name="connsiteY8" fmla="*/ 776652 h 4231052"/>
                <a:gd name="connsiteX9" fmla="*/ 296836 w 5869656"/>
                <a:gd name="connsiteY9" fmla="*/ 804361 h 4231052"/>
                <a:gd name="connsiteX10" fmla="*/ 287600 w 5869656"/>
                <a:gd name="connsiteY10" fmla="*/ 850543 h 4231052"/>
                <a:gd name="connsiteX11" fmla="*/ 278363 w 5869656"/>
                <a:gd name="connsiteY11" fmla="*/ 1026034 h 4231052"/>
                <a:gd name="connsiteX12" fmla="*/ 269127 w 5869656"/>
                <a:gd name="connsiteY12" fmla="*/ 1053743 h 4231052"/>
                <a:gd name="connsiteX13" fmla="*/ 259891 w 5869656"/>
                <a:gd name="connsiteY13" fmla="*/ 1099925 h 4231052"/>
                <a:gd name="connsiteX14" fmla="*/ 241418 w 5869656"/>
                <a:gd name="connsiteY14" fmla="*/ 1127634 h 4231052"/>
                <a:gd name="connsiteX15" fmla="*/ 232182 w 5869656"/>
                <a:gd name="connsiteY15" fmla="*/ 1192288 h 4231052"/>
                <a:gd name="connsiteX16" fmla="*/ 222945 w 5869656"/>
                <a:gd name="connsiteY16" fmla="*/ 1247706 h 4231052"/>
                <a:gd name="connsiteX17" fmla="*/ 213709 w 5869656"/>
                <a:gd name="connsiteY17" fmla="*/ 1349306 h 4231052"/>
                <a:gd name="connsiteX18" fmla="*/ 204473 w 5869656"/>
                <a:gd name="connsiteY18" fmla="*/ 1377015 h 4231052"/>
                <a:gd name="connsiteX19" fmla="*/ 186000 w 5869656"/>
                <a:gd name="connsiteY19" fmla="*/ 1460143 h 4231052"/>
                <a:gd name="connsiteX20" fmla="*/ 176763 w 5869656"/>
                <a:gd name="connsiteY20" fmla="*/ 1487852 h 4231052"/>
                <a:gd name="connsiteX21" fmla="*/ 158291 w 5869656"/>
                <a:gd name="connsiteY21" fmla="*/ 1534034 h 4231052"/>
                <a:gd name="connsiteX22" fmla="*/ 149054 w 5869656"/>
                <a:gd name="connsiteY22" fmla="*/ 1580215 h 4231052"/>
                <a:gd name="connsiteX23" fmla="*/ 121345 w 5869656"/>
                <a:gd name="connsiteY23" fmla="*/ 1654106 h 4231052"/>
                <a:gd name="connsiteX24" fmla="*/ 112109 w 5869656"/>
                <a:gd name="connsiteY24" fmla="*/ 1792652 h 4231052"/>
                <a:gd name="connsiteX25" fmla="*/ 102873 w 5869656"/>
                <a:gd name="connsiteY25" fmla="*/ 2023561 h 4231052"/>
                <a:gd name="connsiteX26" fmla="*/ 84400 w 5869656"/>
                <a:gd name="connsiteY26" fmla="*/ 2097452 h 4231052"/>
                <a:gd name="connsiteX27" fmla="*/ 47454 w 5869656"/>
                <a:gd name="connsiteY27" fmla="*/ 2235997 h 4231052"/>
                <a:gd name="connsiteX28" fmla="*/ 19745 w 5869656"/>
                <a:gd name="connsiteY28" fmla="*/ 2291415 h 4231052"/>
                <a:gd name="connsiteX29" fmla="*/ 55457 w 5869656"/>
                <a:gd name="connsiteY29" fmla="*/ 2374544 h 4231052"/>
                <a:gd name="connsiteX30" fmla="*/ 27748 w 5869656"/>
                <a:gd name="connsiteY30" fmla="*/ 2494615 h 4231052"/>
                <a:gd name="connsiteX31" fmla="*/ 21180 w 5869656"/>
                <a:gd name="connsiteY31" fmla="*/ 2596215 h 4231052"/>
                <a:gd name="connsiteX32" fmla="*/ 39 w 5869656"/>
                <a:gd name="connsiteY32" fmla="*/ 2962995 h 4231052"/>
                <a:gd name="connsiteX33" fmla="*/ 17178 w 5869656"/>
                <a:gd name="connsiteY33" fmla="*/ 3048263 h 4231052"/>
                <a:gd name="connsiteX34" fmla="*/ 56691 w 5869656"/>
                <a:gd name="connsiteY34" fmla="*/ 3159634 h 4231052"/>
                <a:gd name="connsiteX35" fmla="*/ 112109 w 5869656"/>
                <a:gd name="connsiteY35" fmla="*/ 3196579 h 4231052"/>
                <a:gd name="connsiteX36" fmla="*/ 139818 w 5869656"/>
                <a:gd name="connsiteY36" fmla="*/ 3224288 h 4231052"/>
                <a:gd name="connsiteX37" fmla="*/ 176763 w 5869656"/>
                <a:gd name="connsiteY37" fmla="*/ 3279706 h 4231052"/>
                <a:gd name="connsiteX38" fmla="*/ 213709 w 5869656"/>
                <a:gd name="connsiteY38" fmla="*/ 3316652 h 4231052"/>
                <a:gd name="connsiteX39" fmla="*/ 269127 w 5869656"/>
                <a:gd name="connsiteY39" fmla="*/ 3381306 h 4231052"/>
                <a:gd name="connsiteX40" fmla="*/ 333782 w 5869656"/>
                <a:gd name="connsiteY40" fmla="*/ 3418252 h 4231052"/>
                <a:gd name="connsiteX41" fmla="*/ 361491 w 5869656"/>
                <a:gd name="connsiteY41" fmla="*/ 3445961 h 4231052"/>
                <a:gd name="connsiteX42" fmla="*/ 407673 w 5869656"/>
                <a:gd name="connsiteY42" fmla="*/ 3529088 h 4231052"/>
                <a:gd name="connsiteX43" fmla="*/ 463091 w 5869656"/>
                <a:gd name="connsiteY43" fmla="*/ 3593743 h 4231052"/>
                <a:gd name="connsiteX44" fmla="*/ 500036 w 5869656"/>
                <a:gd name="connsiteY44" fmla="*/ 3649161 h 4231052"/>
                <a:gd name="connsiteX45" fmla="*/ 509273 w 5869656"/>
                <a:gd name="connsiteY45" fmla="*/ 3676870 h 4231052"/>
                <a:gd name="connsiteX46" fmla="*/ 546218 w 5869656"/>
                <a:gd name="connsiteY46" fmla="*/ 3732288 h 4231052"/>
                <a:gd name="connsiteX47" fmla="*/ 564691 w 5869656"/>
                <a:gd name="connsiteY47" fmla="*/ 3769234 h 4231052"/>
                <a:gd name="connsiteX48" fmla="*/ 583163 w 5869656"/>
                <a:gd name="connsiteY48" fmla="*/ 3824652 h 4231052"/>
                <a:gd name="connsiteX49" fmla="*/ 620109 w 5869656"/>
                <a:gd name="connsiteY49" fmla="*/ 3889306 h 4231052"/>
                <a:gd name="connsiteX50" fmla="*/ 638582 w 5869656"/>
                <a:gd name="connsiteY50" fmla="*/ 3944725 h 4231052"/>
                <a:gd name="connsiteX51" fmla="*/ 675527 w 5869656"/>
                <a:gd name="connsiteY51" fmla="*/ 4009379 h 4231052"/>
                <a:gd name="connsiteX52" fmla="*/ 721709 w 5869656"/>
                <a:gd name="connsiteY52" fmla="*/ 4064797 h 4231052"/>
                <a:gd name="connsiteX53" fmla="*/ 814073 w 5869656"/>
                <a:gd name="connsiteY53" fmla="*/ 4129452 h 4231052"/>
                <a:gd name="connsiteX54" fmla="*/ 841782 w 5869656"/>
                <a:gd name="connsiteY54" fmla="*/ 4147925 h 4231052"/>
                <a:gd name="connsiteX55" fmla="*/ 869491 w 5869656"/>
                <a:gd name="connsiteY55" fmla="*/ 4157161 h 4231052"/>
                <a:gd name="connsiteX56" fmla="*/ 971091 w 5869656"/>
                <a:gd name="connsiteY56" fmla="*/ 4175634 h 4231052"/>
                <a:gd name="connsiteX57" fmla="*/ 2504327 w 5869656"/>
                <a:gd name="connsiteY57" fmla="*/ 4184870 h 4231052"/>
                <a:gd name="connsiteX58" fmla="*/ 2735236 w 5869656"/>
                <a:gd name="connsiteY58" fmla="*/ 4203343 h 4231052"/>
                <a:gd name="connsiteX59" fmla="*/ 2781418 w 5869656"/>
                <a:gd name="connsiteY59" fmla="*/ 4212579 h 4231052"/>
                <a:gd name="connsiteX60" fmla="*/ 2836836 w 5869656"/>
                <a:gd name="connsiteY60" fmla="*/ 4221815 h 4231052"/>
                <a:gd name="connsiteX61" fmla="*/ 2966145 w 5869656"/>
                <a:gd name="connsiteY61" fmla="*/ 4231052 h 4231052"/>
                <a:gd name="connsiteX62" fmla="*/ 3261709 w 5869656"/>
                <a:gd name="connsiteY62" fmla="*/ 4221815 h 4231052"/>
                <a:gd name="connsiteX63" fmla="*/ 3409491 w 5869656"/>
                <a:gd name="connsiteY63" fmla="*/ 4203343 h 4231052"/>
                <a:gd name="connsiteX64" fmla="*/ 5330654 w 5869656"/>
                <a:gd name="connsiteY64" fmla="*/ 4194106 h 4231052"/>
                <a:gd name="connsiteX65" fmla="*/ 5395309 w 5869656"/>
                <a:gd name="connsiteY65" fmla="*/ 4184870 h 4231052"/>
                <a:gd name="connsiteX66" fmla="*/ 5506145 w 5869656"/>
                <a:gd name="connsiteY66" fmla="*/ 4157161 h 4231052"/>
                <a:gd name="connsiteX67" fmla="*/ 5598509 w 5869656"/>
                <a:gd name="connsiteY67" fmla="*/ 4110979 h 4231052"/>
                <a:gd name="connsiteX68" fmla="*/ 5746291 w 5869656"/>
                <a:gd name="connsiteY68" fmla="*/ 4018615 h 4231052"/>
                <a:gd name="connsiteX69" fmla="*/ 5801709 w 5869656"/>
                <a:gd name="connsiteY69" fmla="*/ 4009379 h 4231052"/>
                <a:gd name="connsiteX70" fmla="*/ 5768564 w 5869656"/>
                <a:gd name="connsiteY70" fmla="*/ 3963198 h 4231052"/>
                <a:gd name="connsiteX71" fmla="*/ 5776467 w 5869656"/>
                <a:gd name="connsiteY71" fmla="*/ 3877395 h 4231052"/>
                <a:gd name="connsiteX72" fmla="*/ 5839888 w 5869656"/>
                <a:gd name="connsiteY72" fmla="*/ 3417717 h 4231052"/>
                <a:gd name="connsiteX73" fmla="*/ 5842555 w 5869656"/>
                <a:gd name="connsiteY73" fmla="*/ 3372070 h 4231052"/>
                <a:gd name="connsiteX74" fmla="*/ 5838654 w 5869656"/>
                <a:gd name="connsiteY74" fmla="*/ 3187343 h 4231052"/>
                <a:gd name="connsiteX75" fmla="*/ 5829418 w 5869656"/>
                <a:gd name="connsiteY75" fmla="*/ 3113452 h 4231052"/>
                <a:gd name="connsiteX76" fmla="*/ 5755527 w 5869656"/>
                <a:gd name="connsiteY76" fmla="*/ 2891779 h 4231052"/>
                <a:gd name="connsiteX77" fmla="*/ 5746291 w 5869656"/>
                <a:gd name="connsiteY77" fmla="*/ 2799415 h 4231052"/>
                <a:gd name="connsiteX78" fmla="*/ 5709345 w 5869656"/>
                <a:gd name="connsiteY78" fmla="*/ 2670106 h 4231052"/>
                <a:gd name="connsiteX79" fmla="*/ 5700109 w 5869656"/>
                <a:gd name="connsiteY79" fmla="*/ 2457670 h 4231052"/>
                <a:gd name="connsiteX80" fmla="*/ 5681636 w 5869656"/>
                <a:gd name="connsiteY80" fmla="*/ 2365306 h 4231052"/>
                <a:gd name="connsiteX81" fmla="*/ 5737054 w 5869656"/>
                <a:gd name="connsiteY81" fmla="*/ 1764943 h 4231052"/>
                <a:gd name="connsiteX82" fmla="*/ 5801709 w 5869656"/>
                <a:gd name="connsiteY82" fmla="*/ 1570979 h 4231052"/>
                <a:gd name="connsiteX83" fmla="*/ 5857127 w 5869656"/>
                <a:gd name="connsiteY83" fmla="*/ 1321597 h 4231052"/>
                <a:gd name="connsiteX84" fmla="*/ 5847891 w 5869656"/>
                <a:gd name="connsiteY84" fmla="*/ 721234 h 4231052"/>
                <a:gd name="connsiteX85" fmla="*/ 5829418 w 5869656"/>
                <a:gd name="connsiteY85" fmla="*/ 591925 h 4231052"/>
                <a:gd name="connsiteX86" fmla="*/ 5783236 w 5869656"/>
                <a:gd name="connsiteY86" fmla="*/ 499561 h 4231052"/>
                <a:gd name="connsiteX87" fmla="*/ 5663163 w 5869656"/>
                <a:gd name="connsiteY87" fmla="*/ 277888 h 4231052"/>
                <a:gd name="connsiteX88" fmla="*/ 5561563 w 5869656"/>
                <a:gd name="connsiteY88" fmla="*/ 148579 h 4231052"/>
                <a:gd name="connsiteX89" fmla="*/ 5515382 w 5869656"/>
                <a:gd name="connsiteY89" fmla="*/ 111634 h 4231052"/>
                <a:gd name="connsiteX90" fmla="*/ 5395309 w 5869656"/>
                <a:gd name="connsiteY90" fmla="*/ 74688 h 4231052"/>
                <a:gd name="connsiteX91" fmla="*/ 5349127 w 5869656"/>
                <a:gd name="connsiteY91" fmla="*/ 46979 h 4231052"/>
                <a:gd name="connsiteX92" fmla="*/ 5284473 w 5869656"/>
                <a:gd name="connsiteY92" fmla="*/ 37743 h 4231052"/>
                <a:gd name="connsiteX93" fmla="*/ 5229054 w 5869656"/>
                <a:gd name="connsiteY93" fmla="*/ 28506 h 4231052"/>
                <a:gd name="connsiteX94" fmla="*/ 4924254 w 5869656"/>
                <a:gd name="connsiteY94" fmla="*/ 46979 h 4231052"/>
                <a:gd name="connsiteX95" fmla="*/ 4813418 w 5869656"/>
                <a:gd name="connsiteY95" fmla="*/ 93161 h 4231052"/>
                <a:gd name="connsiteX96" fmla="*/ 4748763 w 5869656"/>
                <a:gd name="connsiteY96" fmla="*/ 102397 h 4231052"/>
                <a:gd name="connsiteX97" fmla="*/ 4637927 w 5869656"/>
                <a:gd name="connsiteY97" fmla="*/ 130106 h 4231052"/>
                <a:gd name="connsiteX98" fmla="*/ 4582509 w 5869656"/>
                <a:gd name="connsiteY98" fmla="*/ 139343 h 4231052"/>
                <a:gd name="connsiteX99" fmla="*/ 4129927 w 5869656"/>
                <a:gd name="connsiteY99" fmla="*/ 120870 h 4231052"/>
                <a:gd name="connsiteX100" fmla="*/ 4046800 w 5869656"/>
                <a:gd name="connsiteY100" fmla="*/ 93161 h 4231052"/>
                <a:gd name="connsiteX101" fmla="*/ 3917491 w 5869656"/>
                <a:gd name="connsiteY101" fmla="*/ 83925 h 4231052"/>
                <a:gd name="connsiteX102" fmla="*/ 3400254 w 5869656"/>
                <a:gd name="connsiteY102" fmla="*/ 93161 h 4231052"/>
                <a:gd name="connsiteX103" fmla="*/ 2153345 w 5869656"/>
                <a:gd name="connsiteY103" fmla="*/ 120870 h 4231052"/>
                <a:gd name="connsiteX104" fmla="*/ 1719236 w 5869656"/>
                <a:gd name="connsiteY104" fmla="*/ 111634 h 4231052"/>
                <a:gd name="connsiteX105" fmla="*/ 1589927 w 5869656"/>
                <a:gd name="connsiteY105" fmla="*/ 74688 h 4231052"/>
                <a:gd name="connsiteX106" fmla="*/ 1543745 w 5869656"/>
                <a:gd name="connsiteY106" fmla="*/ 65452 h 4231052"/>
                <a:gd name="connsiteX107" fmla="*/ 1405200 w 5869656"/>
                <a:gd name="connsiteY107" fmla="*/ 797 h 4231052"/>
                <a:gd name="connsiteX108" fmla="*/ 1285127 w 5869656"/>
                <a:gd name="connsiteY108" fmla="*/ 10034 h 4231052"/>
                <a:gd name="connsiteX109" fmla="*/ 1165054 w 5869656"/>
                <a:gd name="connsiteY109" fmla="*/ 56215 h 4231052"/>
                <a:gd name="connsiteX110" fmla="*/ 1091163 w 5869656"/>
                <a:gd name="connsiteY110" fmla="*/ 102397 h 4231052"/>
                <a:gd name="connsiteX111" fmla="*/ 906436 w 5869656"/>
                <a:gd name="connsiteY111" fmla="*/ 167052 h 4231052"/>
                <a:gd name="connsiteX112" fmla="*/ 878727 w 5869656"/>
                <a:gd name="connsiteY112" fmla="*/ 176288 h 4231052"/>
                <a:gd name="connsiteX113" fmla="*/ 740182 w 5869656"/>
                <a:gd name="connsiteY113" fmla="*/ 185525 h 4231052"/>
                <a:gd name="connsiteX114" fmla="*/ 370727 w 5869656"/>
                <a:gd name="connsiteY114" fmla="*/ 222470 h 4231052"/>
                <a:gd name="connsiteX115" fmla="*/ 352254 w 5869656"/>
                <a:gd name="connsiteY115" fmla="*/ 250179 h 4231052"/>
                <a:gd name="connsiteX116" fmla="*/ 343018 w 5869656"/>
                <a:gd name="connsiteY116" fmla="*/ 388725 h 4231052"/>
                <a:gd name="connsiteX117" fmla="*/ 333782 w 5869656"/>
                <a:gd name="connsiteY117" fmla="*/ 314834 h 4231052"/>
                <a:gd name="connsiteX0" fmla="*/ 316911 w 5852785"/>
                <a:gd name="connsiteY0" fmla="*/ 314834 h 4231052"/>
                <a:gd name="connsiteX1" fmla="*/ 316911 w 5852785"/>
                <a:gd name="connsiteY1" fmla="*/ 314834 h 4231052"/>
                <a:gd name="connsiteX2" fmla="*/ 363092 w 5852785"/>
                <a:gd name="connsiteY2" fmla="*/ 471852 h 4231052"/>
                <a:gd name="connsiteX3" fmla="*/ 390802 w 5852785"/>
                <a:gd name="connsiteY3" fmla="*/ 481088 h 4231052"/>
                <a:gd name="connsiteX4" fmla="*/ 390802 w 5852785"/>
                <a:gd name="connsiteY4" fmla="*/ 591925 h 4231052"/>
                <a:gd name="connsiteX5" fmla="*/ 353856 w 5852785"/>
                <a:gd name="connsiteY5" fmla="*/ 647343 h 4231052"/>
                <a:gd name="connsiteX6" fmla="*/ 316911 w 5852785"/>
                <a:gd name="connsiteY6" fmla="*/ 702761 h 4231052"/>
                <a:gd name="connsiteX7" fmla="*/ 298438 w 5852785"/>
                <a:gd name="connsiteY7" fmla="*/ 739706 h 4231052"/>
                <a:gd name="connsiteX8" fmla="*/ 289202 w 5852785"/>
                <a:gd name="connsiteY8" fmla="*/ 776652 h 4231052"/>
                <a:gd name="connsiteX9" fmla="*/ 279965 w 5852785"/>
                <a:gd name="connsiteY9" fmla="*/ 804361 h 4231052"/>
                <a:gd name="connsiteX10" fmla="*/ 270729 w 5852785"/>
                <a:gd name="connsiteY10" fmla="*/ 850543 h 4231052"/>
                <a:gd name="connsiteX11" fmla="*/ 261492 w 5852785"/>
                <a:gd name="connsiteY11" fmla="*/ 1026034 h 4231052"/>
                <a:gd name="connsiteX12" fmla="*/ 252256 w 5852785"/>
                <a:gd name="connsiteY12" fmla="*/ 1053743 h 4231052"/>
                <a:gd name="connsiteX13" fmla="*/ 243020 w 5852785"/>
                <a:gd name="connsiteY13" fmla="*/ 1099925 h 4231052"/>
                <a:gd name="connsiteX14" fmla="*/ 224547 w 5852785"/>
                <a:gd name="connsiteY14" fmla="*/ 1127634 h 4231052"/>
                <a:gd name="connsiteX15" fmla="*/ 215311 w 5852785"/>
                <a:gd name="connsiteY15" fmla="*/ 1192288 h 4231052"/>
                <a:gd name="connsiteX16" fmla="*/ 206074 w 5852785"/>
                <a:gd name="connsiteY16" fmla="*/ 1247706 h 4231052"/>
                <a:gd name="connsiteX17" fmla="*/ 196838 w 5852785"/>
                <a:gd name="connsiteY17" fmla="*/ 1349306 h 4231052"/>
                <a:gd name="connsiteX18" fmla="*/ 187602 w 5852785"/>
                <a:gd name="connsiteY18" fmla="*/ 1377015 h 4231052"/>
                <a:gd name="connsiteX19" fmla="*/ 169129 w 5852785"/>
                <a:gd name="connsiteY19" fmla="*/ 1460143 h 4231052"/>
                <a:gd name="connsiteX20" fmla="*/ 159892 w 5852785"/>
                <a:gd name="connsiteY20" fmla="*/ 1487852 h 4231052"/>
                <a:gd name="connsiteX21" fmla="*/ 141420 w 5852785"/>
                <a:gd name="connsiteY21" fmla="*/ 1534034 h 4231052"/>
                <a:gd name="connsiteX22" fmla="*/ 132183 w 5852785"/>
                <a:gd name="connsiteY22" fmla="*/ 1580215 h 4231052"/>
                <a:gd name="connsiteX23" fmla="*/ 104474 w 5852785"/>
                <a:gd name="connsiteY23" fmla="*/ 1654106 h 4231052"/>
                <a:gd name="connsiteX24" fmla="*/ 95238 w 5852785"/>
                <a:gd name="connsiteY24" fmla="*/ 1792652 h 4231052"/>
                <a:gd name="connsiteX25" fmla="*/ 86002 w 5852785"/>
                <a:gd name="connsiteY25" fmla="*/ 2023561 h 4231052"/>
                <a:gd name="connsiteX26" fmla="*/ 67529 w 5852785"/>
                <a:gd name="connsiteY26" fmla="*/ 2097452 h 4231052"/>
                <a:gd name="connsiteX27" fmla="*/ 30583 w 5852785"/>
                <a:gd name="connsiteY27" fmla="*/ 2235997 h 4231052"/>
                <a:gd name="connsiteX28" fmla="*/ 2874 w 5852785"/>
                <a:gd name="connsiteY28" fmla="*/ 2291415 h 4231052"/>
                <a:gd name="connsiteX29" fmla="*/ 38586 w 5852785"/>
                <a:gd name="connsiteY29" fmla="*/ 2374544 h 4231052"/>
                <a:gd name="connsiteX30" fmla="*/ 10877 w 5852785"/>
                <a:gd name="connsiteY30" fmla="*/ 2494615 h 4231052"/>
                <a:gd name="connsiteX31" fmla="*/ 4309 w 5852785"/>
                <a:gd name="connsiteY31" fmla="*/ 2596215 h 4231052"/>
                <a:gd name="connsiteX32" fmla="*/ 57159 w 5852785"/>
                <a:gd name="connsiteY32" fmla="*/ 2962995 h 4231052"/>
                <a:gd name="connsiteX33" fmla="*/ 307 w 5852785"/>
                <a:gd name="connsiteY33" fmla="*/ 3048263 h 4231052"/>
                <a:gd name="connsiteX34" fmla="*/ 39820 w 5852785"/>
                <a:gd name="connsiteY34" fmla="*/ 3159634 h 4231052"/>
                <a:gd name="connsiteX35" fmla="*/ 95238 w 5852785"/>
                <a:gd name="connsiteY35" fmla="*/ 3196579 h 4231052"/>
                <a:gd name="connsiteX36" fmla="*/ 122947 w 5852785"/>
                <a:gd name="connsiteY36" fmla="*/ 3224288 h 4231052"/>
                <a:gd name="connsiteX37" fmla="*/ 159892 w 5852785"/>
                <a:gd name="connsiteY37" fmla="*/ 3279706 h 4231052"/>
                <a:gd name="connsiteX38" fmla="*/ 196838 w 5852785"/>
                <a:gd name="connsiteY38" fmla="*/ 3316652 h 4231052"/>
                <a:gd name="connsiteX39" fmla="*/ 252256 w 5852785"/>
                <a:gd name="connsiteY39" fmla="*/ 3381306 h 4231052"/>
                <a:gd name="connsiteX40" fmla="*/ 316911 w 5852785"/>
                <a:gd name="connsiteY40" fmla="*/ 3418252 h 4231052"/>
                <a:gd name="connsiteX41" fmla="*/ 344620 w 5852785"/>
                <a:gd name="connsiteY41" fmla="*/ 3445961 h 4231052"/>
                <a:gd name="connsiteX42" fmla="*/ 390802 w 5852785"/>
                <a:gd name="connsiteY42" fmla="*/ 3529088 h 4231052"/>
                <a:gd name="connsiteX43" fmla="*/ 446220 w 5852785"/>
                <a:gd name="connsiteY43" fmla="*/ 3593743 h 4231052"/>
                <a:gd name="connsiteX44" fmla="*/ 483165 w 5852785"/>
                <a:gd name="connsiteY44" fmla="*/ 3649161 h 4231052"/>
                <a:gd name="connsiteX45" fmla="*/ 492402 w 5852785"/>
                <a:gd name="connsiteY45" fmla="*/ 3676870 h 4231052"/>
                <a:gd name="connsiteX46" fmla="*/ 529347 w 5852785"/>
                <a:gd name="connsiteY46" fmla="*/ 3732288 h 4231052"/>
                <a:gd name="connsiteX47" fmla="*/ 547820 w 5852785"/>
                <a:gd name="connsiteY47" fmla="*/ 3769234 h 4231052"/>
                <a:gd name="connsiteX48" fmla="*/ 566292 w 5852785"/>
                <a:gd name="connsiteY48" fmla="*/ 3824652 h 4231052"/>
                <a:gd name="connsiteX49" fmla="*/ 603238 w 5852785"/>
                <a:gd name="connsiteY49" fmla="*/ 3889306 h 4231052"/>
                <a:gd name="connsiteX50" fmla="*/ 621711 w 5852785"/>
                <a:gd name="connsiteY50" fmla="*/ 3944725 h 4231052"/>
                <a:gd name="connsiteX51" fmla="*/ 658656 w 5852785"/>
                <a:gd name="connsiteY51" fmla="*/ 4009379 h 4231052"/>
                <a:gd name="connsiteX52" fmla="*/ 704838 w 5852785"/>
                <a:gd name="connsiteY52" fmla="*/ 4064797 h 4231052"/>
                <a:gd name="connsiteX53" fmla="*/ 797202 w 5852785"/>
                <a:gd name="connsiteY53" fmla="*/ 4129452 h 4231052"/>
                <a:gd name="connsiteX54" fmla="*/ 824911 w 5852785"/>
                <a:gd name="connsiteY54" fmla="*/ 4147925 h 4231052"/>
                <a:gd name="connsiteX55" fmla="*/ 852620 w 5852785"/>
                <a:gd name="connsiteY55" fmla="*/ 4157161 h 4231052"/>
                <a:gd name="connsiteX56" fmla="*/ 954220 w 5852785"/>
                <a:gd name="connsiteY56" fmla="*/ 4175634 h 4231052"/>
                <a:gd name="connsiteX57" fmla="*/ 2487456 w 5852785"/>
                <a:gd name="connsiteY57" fmla="*/ 4184870 h 4231052"/>
                <a:gd name="connsiteX58" fmla="*/ 2718365 w 5852785"/>
                <a:gd name="connsiteY58" fmla="*/ 4203343 h 4231052"/>
                <a:gd name="connsiteX59" fmla="*/ 2764547 w 5852785"/>
                <a:gd name="connsiteY59" fmla="*/ 4212579 h 4231052"/>
                <a:gd name="connsiteX60" fmla="*/ 2819965 w 5852785"/>
                <a:gd name="connsiteY60" fmla="*/ 4221815 h 4231052"/>
                <a:gd name="connsiteX61" fmla="*/ 2949274 w 5852785"/>
                <a:gd name="connsiteY61" fmla="*/ 4231052 h 4231052"/>
                <a:gd name="connsiteX62" fmla="*/ 3244838 w 5852785"/>
                <a:gd name="connsiteY62" fmla="*/ 4221815 h 4231052"/>
                <a:gd name="connsiteX63" fmla="*/ 3392620 w 5852785"/>
                <a:gd name="connsiteY63" fmla="*/ 4203343 h 4231052"/>
                <a:gd name="connsiteX64" fmla="*/ 5313783 w 5852785"/>
                <a:gd name="connsiteY64" fmla="*/ 4194106 h 4231052"/>
                <a:gd name="connsiteX65" fmla="*/ 5378438 w 5852785"/>
                <a:gd name="connsiteY65" fmla="*/ 4184870 h 4231052"/>
                <a:gd name="connsiteX66" fmla="*/ 5489274 w 5852785"/>
                <a:gd name="connsiteY66" fmla="*/ 4157161 h 4231052"/>
                <a:gd name="connsiteX67" fmla="*/ 5581638 w 5852785"/>
                <a:gd name="connsiteY67" fmla="*/ 4110979 h 4231052"/>
                <a:gd name="connsiteX68" fmla="*/ 5729420 w 5852785"/>
                <a:gd name="connsiteY68" fmla="*/ 4018615 h 4231052"/>
                <a:gd name="connsiteX69" fmla="*/ 5784838 w 5852785"/>
                <a:gd name="connsiteY69" fmla="*/ 4009379 h 4231052"/>
                <a:gd name="connsiteX70" fmla="*/ 5751693 w 5852785"/>
                <a:gd name="connsiteY70" fmla="*/ 3963198 h 4231052"/>
                <a:gd name="connsiteX71" fmla="*/ 5759596 w 5852785"/>
                <a:gd name="connsiteY71" fmla="*/ 3877395 h 4231052"/>
                <a:gd name="connsiteX72" fmla="*/ 5823017 w 5852785"/>
                <a:gd name="connsiteY72" fmla="*/ 3417717 h 4231052"/>
                <a:gd name="connsiteX73" fmla="*/ 5825684 w 5852785"/>
                <a:gd name="connsiteY73" fmla="*/ 3372070 h 4231052"/>
                <a:gd name="connsiteX74" fmla="*/ 5821783 w 5852785"/>
                <a:gd name="connsiteY74" fmla="*/ 3187343 h 4231052"/>
                <a:gd name="connsiteX75" fmla="*/ 5812547 w 5852785"/>
                <a:gd name="connsiteY75" fmla="*/ 3113452 h 4231052"/>
                <a:gd name="connsiteX76" fmla="*/ 5738656 w 5852785"/>
                <a:gd name="connsiteY76" fmla="*/ 2891779 h 4231052"/>
                <a:gd name="connsiteX77" fmla="*/ 5729420 w 5852785"/>
                <a:gd name="connsiteY77" fmla="*/ 2799415 h 4231052"/>
                <a:gd name="connsiteX78" fmla="*/ 5692474 w 5852785"/>
                <a:gd name="connsiteY78" fmla="*/ 2670106 h 4231052"/>
                <a:gd name="connsiteX79" fmla="*/ 5683238 w 5852785"/>
                <a:gd name="connsiteY79" fmla="*/ 2457670 h 4231052"/>
                <a:gd name="connsiteX80" fmla="*/ 5664765 w 5852785"/>
                <a:gd name="connsiteY80" fmla="*/ 2365306 h 4231052"/>
                <a:gd name="connsiteX81" fmla="*/ 5720183 w 5852785"/>
                <a:gd name="connsiteY81" fmla="*/ 1764943 h 4231052"/>
                <a:gd name="connsiteX82" fmla="*/ 5784838 w 5852785"/>
                <a:gd name="connsiteY82" fmla="*/ 1570979 h 4231052"/>
                <a:gd name="connsiteX83" fmla="*/ 5840256 w 5852785"/>
                <a:gd name="connsiteY83" fmla="*/ 1321597 h 4231052"/>
                <a:gd name="connsiteX84" fmla="*/ 5831020 w 5852785"/>
                <a:gd name="connsiteY84" fmla="*/ 721234 h 4231052"/>
                <a:gd name="connsiteX85" fmla="*/ 5812547 w 5852785"/>
                <a:gd name="connsiteY85" fmla="*/ 591925 h 4231052"/>
                <a:gd name="connsiteX86" fmla="*/ 5766365 w 5852785"/>
                <a:gd name="connsiteY86" fmla="*/ 499561 h 4231052"/>
                <a:gd name="connsiteX87" fmla="*/ 5646292 w 5852785"/>
                <a:gd name="connsiteY87" fmla="*/ 277888 h 4231052"/>
                <a:gd name="connsiteX88" fmla="*/ 5544692 w 5852785"/>
                <a:gd name="connsiteY88" fmla="*/ 148579 h 4231052"/>
                <a:gd name="connsiteX89" fmla="*/ 5498511 w 5852785"/>
                <a:gd name="connsiteY89" fmla="*/ 111634 h 4231052"/>
                <a:gd name="connsiteX90" fmla="*/ 5378438 w 5852785"/>
                <a:gd name="connsiteY90" fmla="*/ 74688 h 4231052"/>
                <a:gd name="connsiteX91" fmla="*/ 5332256 w 5852785"/>
                <a:gd name="connsiteY91" fmla="*/ 46979 h 4231052"/>
                <a:gd name="connsiteX92" fmla="*/ 5267602 w 5852785"/>
                <a:gd name="connsiteY92" fmla="*/ 37743 h 4231052"/>
                <a:gd name="connsiteX93" fmla="*/ 5212183 w 5852785"/>
                <a:gd name="connsiteY93" fmla="*/ 28506 h 4231052"/>
                <a:gd name="connsiteX94" fmla="*/ 4907383 w 5852785"/>
                <a:gd name="connsiteY94" fmla="*/ 46979 h 4231052"/>
                <a:gd name="connsiteX95" fmla="*/ 4796547 w 5852785"/>
                <a:gd name="connsiteY95" fmla="*/ 93161 h 4231052"/>
                <a:gd name="connsiteX96" fmla="*/ 4731892 w 5852785"/>
                <a:gd name="connsiteY96" fmla="*/ 102397 h 4231052"/>
                <a:gd name="connsiteX97" fmla="*/ 4621056 w 5852785"/>
                <a:gd name="connsiteY97" fmla="*/ 130106 h 4231052"/>
                <a:gd name="connsiteX98" fmla="*/ 4565638 w 5852785"/>
                <a:gd name="connsiteY98" fmla="*/ 139343 h 4231052"/>
                <a:gd name="connsiteX99" fmla="*/ 4113056 w 5852785"/>
                <a:gd name="connsiteY99" fmla="*/ 120870 h 4231052"/>
                <a:gd name="connsiteX100" fmla="*/ 4029929 w 5852785"/>
                <a:gd name="connsiteY100" fmla="*/ 93161 h 4231052"/>
                <a:gd name="connsiteX101" fmla="*/ 3900620 w 5852785"/>
                <a:gd name="connsiteY101" fmla="*/ 83925 h 4231052"/>
                <a:gd name="connsiteX102" fmla="*/ 3383383 w 5852785"/>
                <a:gd name="connsiteY102" fmla="*/ 93161 h 4231052"/>
                <a:gd name="connsiteX103" fmla="*/ 2136474 w 5852785"/>
                <a:gd name="connsiteY103" fmla="*/ 120870 h 4231052"/>
                <a:gd name="connsiteX104" fmla="*/ 1702365 w 5852785"/>
                <a:gd name="connsiteY104" fmla="*/ 111634 h 4231052"/>
                <a:gd name="connsiteX105" fmla="*/ 1573056 w 5852785"/>
                <a:gd name="connsiteY105" fmla="*/ 74688 h 4231052"/>
                <a:gd name="connsiteX106" fmla="*/ 1526874 w 5852785"/>
                <a:gd name="connsiteY106" fmla="*/ 65452 h 4231052"/>
                <a:gd name="connsiteX107" fmla="*/ 1388329 w 5852785"/>
                <a:gd name="connsiteY107" fmla="*/ 797 h 4231052"/>
                <a:gd name="connsiteX108" fmla="*/ 1268256 w 5852785"/>
                <a:gd name="connsiteY108" fmla="*/ 10034 h 4231052"/>
                <a:gd name="connsiteX109" fmla="*/ 1148183 w 5852785"/>
                <a:gd name="connsiteY109" fmla="*/ 56215 h 4231052"/>
                <a:gd name="connsiteX110" fmla="*/ 1074292 w 5852785"/>
                <a:gd name="connsiteY110" fmla="*/ 102397 h 4231052"/>
                <a:gd name="connsiteX111" fmla="*/ 889565 w 5852785"/>
                <a:gd name="connsiteY111" fmla="*/ 167052 h 4231052"/>
                <a:gd name="connsiteX112" fmla="*/ 861856 w 5852785"/>
                <a:gd name="connsiteY112" fmla="*/ 176288 h 4231052"/>
                <a:gd name="connsiteX113" fmla="*/ 723311 w 5852785"/>
                <a:gd name="connsiteY113" fmla="*/ 185525 h 4231052"/>
                <a:gd name="connsiteX114" fmla="*/ 353856 w 5852785"/>
                <a:gd name="connsiteY114" fmla="*/ 222470 h 4231052"/>
                <a:gd name="connsiteX115" fmla="*/ 335383 w 5852785"/>
                <a:gd name="connsiteY115" fmla="*/ 250179 h 4231052"/>
                <a:gd name="connsiteX116" fmla="*/ 326147 w 5852785"/>
                <a:gd name="connsiteY116" fmla="*/ 388725 h 4231052"/>
                <a:gd name="connsiteX117" fmla="*/ 316911 w 5852785"/>
                <a:gd name="connsiteY117" fmla="*/ 314834 h 4231052"/>
                <a:gd name="connsiteX0" fmla="*/ 316822 w 5852696"/>
                <a:gd name="connsiteY0" fmla="*/ 314834 h 4231052"/>
                <a:gd name="connsiteX1" fmla="*/ 316822 w 5852696"/>
                <a:gd name="connsiteY1" fmla="*/ 314834 h 4231052"/>
                <a:gd name="connsiteX2" fmla="*/ 363003 w 5852696"/>
                <a:gd name="connsiteY2" fmla="*/ 471852 h 4231052"/>
                <a:gd name="connsiteX3" fmla="*/ 390713 w 5852696"/>
                <a:gd name="connsiteY3" fmla="*/ 481088 h 4231052"/>
                <a:gd name="connsiteX4" fmla="*/ 390713 w 5852696"/>
                <a:gd name="connsiteY4" fmla="*/ 591925 h 4231052"/>
                <a:gd name="connsiteX5" fmla="*/ 353767 w 5852696"/>
                <a:gd name="connsiteY5" fmla="*/ 647343 h 4231052"/>
                <a:gd name="connsiteX6" fmla="*/ 316822 w 5852696"/>
                <a:gd name="connsiteY6" fmla="*/ 702761 h 4231052"/>
                <a:gd name="connsiteX7" fmla="*/ 298349 w 5852696"/>
                <a:gd name="connsiteY7" fmla="*/ 739706 h 4231052"/>
                <a:gd name="connsiteX8" fmla="*/ 289113 w 5852696"/>
                <a:gd name="connsiteY8" fmla="*/ 776652 h 4231052"/>
                <a:gd name="connsiteX9" fmla="*/ 279876 w 5852696"/>
                <a:gd name="connsiteY9" fmla="*/ 804361 h 4231052"/>
                <a:gd name="connsiteX10" fmla="*/ 270640 w 5852696"/>
                <a:gd name="connsiteY10" fmla="*/ 850543 h 4231052"/>
                <a:gd name="connsiteX11" fmla="*/ 261403 w 5852696"/>
                <a:gd name="connsiteY11" fmla="*/ 1026034 h 4231052"/>
                <a:gd name="connsiteX12" fmla="*/ 252167 w 5852696"/>
                <a:gd name="connsiteY12" fmla="*/ 1053743 h 4231052"/>
                <a:gd name="connsiteX13" fmla="*/ 242931 w 5852696"/>
                <a:gd name="connsiteY13" fmla="*/ 1099925 h 4231052"/>
                <a:gd name="connsiteX14" fmla="*/ 224458 w 5852696"/>
                <a:gd name="connsiteY14" fmla="*/ 1127634 h 4231052"/>
                <a:gd name="connsiteX15" fmla="*/ 215222 w 5852696"/>
                <a:gd name="connsiteY15" fmla="*/ 1192288 h 4231052"/>
                <a:gd name="connsiteX16" fmla="*/ 205985 w 5852696"/>
                <a:gd name="connsiteY16" fmla="*/ 1247706 h 4231052"/>
                <a:gd name="connsiteX17" fmla="*/ 196749 w 5852696"/>
                <a:gd name="connsiteY17" fmla="*/ 1349306 h 4231052"/>
                <a:gd name="connsiteX18" fmla="*/ 187513 w 5852696"/>
                <a:gd name="connsiteY18" fmla="*/ 1377015 h 4231052"/>
                <a:gd name="connsiteX19" fmla="*/ 169040 w 5852696"/>
                <a:gd name="connsiteY19" fmla="*/ 1460143 h 4231052"/>
                <a:gd name="connsiteX20" fmla="*/ 159803 w 5852696"/>
                <a:gd name="connsiteY20" fmla="*/ 1487852 h 4231052"/>
                <a:gd name="connsiteX21" fmla="*/ 141331 w 5852696"/>
                <a:gd name="connsiteY21" fmla="*/ 1534034 h 4231052"/>
                <a:gd name="connsiteX22" fmla="*/ 132094 w 5852696"/>
                <a:gd name="connsiteY22" fmla="*/ 1580215 h 4231052"/>
                <a:gd name="connsiteX23" fmla="*/ 104385 w 5852696"/>
                <a:gd name="connsiteY23" fmla="*/ 1654106 h 4231052"/>
                <a:gd name="connsiteX24" fmla="*/ 95149 w 5852696"/>
                <a:gd name="connsiteY24" fmla="*/ 1792652 h 4231052"/>
                <a:gd name="connsiteX25" fmla="*/ 85913 w 5852696"/>
                <a:gd name="connsiteY25" fmla="*/ 2023561 h 4231052"/>
                <a:gd name="connsiteX26" fmla="*/ 67440 w 5852696"/>
                <a:gd name="connsiteY26" fmla="*/ 2097452 h 4231052"/>
                <a:gd name="connsiteX27" fmla="*/ 30494 w 5852696"/>
                <a:gd name="connsiteY27" fmla="*/ 2235997 h 4231052"/>
                <a:gd name="connsiteX28" fmla="*/ 2785 w 5852696"/>
                <a:gd name="connsiteY28" fmla="*/ 2291415 h 4231052"/>
                <a:gd name="connsiteX29" fmla="*/ 38497 w 5852696"/>
                <a:gd name="connsiteY29" fmla="*/ 2374544 h 4231052"/>
                <a:gd name="connsiteX30" fmla="*/ 10788 w 5852696"/>
                <a:gd name="connsiteY30" fmla="*/ 2494615 h 4231052"/>
                <a:gd name="connsiteX31" fmla="*/ 57071 w 5852696"/>
                <a:gd name="connsiteY31" fmla="*/ 2586444 h 4231052"/>
                <a:gd name="connsiteX32" fmla="*/ 57070 w 5852696"/>
                <a:gd name="connsiteY32" fmla="*/ 2962995 h 4231052"/>
                <a:gd name="connsiteX33" fmla="*/ 218 w 5852696"/>
                <a:gd name="connsiteY33" fmla="*/ 3048263 h 4231052"/>
                <a:gd name="connsiteX34" fmla="*/ 39731 w 5852696"/>
                <a:gd name="connsiteY34" fmla="*/ 3159634 h 4231052"/>
                <a:gd name="connsiteX35" fmla="*/ 95149 w 5852696"/>
                <a:gd name="connsiteY35" fmla="*/ 3196579 h 4231052"/>
                <a:gd name="connsiteX36" fmla="*/ 122858 w 5852696"/>
                <a:gd name="connsiteY36" fmla="*/ 3224288 h 4231052"/>
                <a:gd name="connsiteX37" fmla="*/ 159803 w 5852696"/>
                <a:gd name="connsiteY37" fmla="*/ 3279706 h 4231052"/>
                <a:gd name="connsiteX38" fmla="*/ 196749 w 5852696"/>
                <a:gd name="connsiteY38" fmla="*/ 3316652 h 4231052"/>
                <a:gd name="connsiteX39" fmla="*/ 252167 w 5852696"/>
                <a:gd name="connsiteY39" fmla="*/ 3381306 h 4231052"/>
                <a:gd name="connsiteX40" fmla="*/ 316822 w 5852696"/>
                <a:gd name="connsiteY40" fmla="*/ 3418252 h 4231052"/>
                <a:gd name="connsiteX41" fmla="*/ 344531 w 5852696"/>
                <a:gd name="connsiteY41" fmla="*/ 3445961 h 4231052"/>
                <a:gd name="connsiteX42" fmla="*/ 390713 w 5852696"/>
                <a:gd name="connsiteY42" fmla="*/ 3529088 h 4231052"/>
                <a:gd name="connsiteX43" fmla="*/ 446131 w 5852696"/>
                <a:gd name="connsiteY43" fmla="*/ 3593743 h 4231052"/>
                <a:gd name="connsiteX44" fmla="*/ 483076 w 5852696"/>
                <a:gd name="connsiteY44" fmla="*/ 3649161 h 4231052"/>
                <a:gd name="connsiteX45" fmla="*/ 492313 w 5852696"/>
                <a:gd name="connsiteY45" fmla="*/ 3676870 h 4231052"/>
                <a:gd name="connsiteX46" fmla="*/ 529258 w 5852696"/>
                <a:gd name="connsiteY46" fmla="*/ 3732288 h 4231052"/>
                <a:gd name="connsiteX47" fmla="*/ 547731 w 5852696"/>
                <a:gd name="connsiteY47" fmla="*/ 3769234 h 4231052"/>
                <a:gd name="connsiteX48" fmla="*/ 566203 w 5852696"/>
                <a:gd name="connsiteY48" fmla="*/ 3824652 h 4231052"/>
                <a:gd name="connsiteX49" fmla="*/ 603149 w 5852696"/>
                <a:gd name="connsiteY49" fmla="*/ 3889306 h 4231052"/>
                <a:gd name="connsiteX50" fmla="*/ 621622 w 5852696"/>
                <a:gd name="connsiteY50" fmla="*/ 3944725 h 4231052"/>
                <a:gd name="connsiteX51" fmla="*/ 658567 w 5852696"/>
                <a:gd name="connsiteY51" fmla="*/ 4009379 h 4231052"/>
                <a:gd name="connsiteX52" fmla="*/ 704749 w 5852696"/>
                <a:gd name="connsiteY52" fmla="*/ 4064797 h 4231052"/>
                <a:gd name="connsiteX53" fmla="*/ 797113 w 5852696"/>
                <a:gd name="connsiteY53" fmla="*/ 4129452 h 4231052"/>
                <a:gd name="connsiteX54" fmla="*/ 824822 w 5852696"/>
                <a:gd name="connsiteY54" fmla="*/ 4147925 h 4231052"/>
                <a:gd name="connsiteX55" fmla="*/ 852531 w 5852696"/>
                <a:gd name="connsiteY55" fmla="*/ 4157161 h 4231052"/>
                <a:gd name="connsiteX56" fmla="*/ 954131 w 5852696"/>
                <a:gd name="connsiteY56" fmla="*/ 4175634 h 4231052"/>
                <a:gd name="connsiteX57" fmla="*/ 2487367 w 5852696"/>
                <a:gd name="connsiteY57" fmla="*/ 4184870 h 4231052"/>
                <a:gd name="connsiteX58" fmla="*/ 2718276 w 5852696"/>
                <a:gd name="connsiteY58" fmla="*/ 4203343 h 4231052"/>
                <a:gd name="connsiteX59" fmla="*/ 2764458 w 5852696"/>
                <a:gd name="connsiteY59" fmla="*/ 4212579 h 4231052"/>
                <a:gd name="connsiteX60" fmla="*/ 2819876 w 5852696"/>
                <a:gd name="connsiteY60" fmla="*/ 4221815 h 4231052"/>
                <a:gd name="connsiteX61" fmla="*/ 2949185 w 5852696"/>
                <a:gd name="connsiteY61" fmla="*/ 4231052 h 4231052"/>
                <a:gd name="connsiteX62" fmla="*/ 3244749 w 5852696"/>
                <a:gd name="connsiteY62" fmla="*/ 4221815 h 4231052"/>
                <a:gd name="connsiteX63" fmla="*/ 3392531 w 5852696"/>
                <a:gd name="connsiteY63" fmla="*/ 4203343 h 4231052"/>
                <a:gd name="connsiteX64" fmla="*/ 5313694 w 5852696"/>
                <a:gd name="connsiteY64" fmla="*/ 4194106 h 4231052"/>
                <a:gd name="connsiteX65" fmla="*/ 5378349 w 5852696"/>
                <a:gd name="connsiteY65" fmla="*/ 4184870 h 4231052"/>
                <a:gd name="connsiteX66" fmla="*/ 5489185 w 5852696"/>
                <a:gd name="connsiteY66" fmla="*/ 4157161 h 4231052"/>
                <a:gd name="connsiteX67" fmla="*/ 5581549 w 5852696"/>
                <a:gd name="connsiteY67" fmla="*/ 4110979 h 4231052"/>
                <a:gd name="connsiteX68" fmla="*/ 5729331 w 5852696"/>
                <a:gd name="connsiteY68" fmla="*/ 4018615 h 4231052"/>
                <a:gd name="connsiteX69" fmla="*/ 5784749 w 5852696"/>
                <a:gd name="connsiteY69" fmla="*/ 4009379 h 4231052"/>
                <a:gd name="connsiteX70" fmla="*/ 5751604 w 5852696"/>
                <a:gd name="connsiteY70" fmla="*/ 3963198 h 4231052"/>
                <a:gd name="connsiteX71" fmla="*/ 5759507 w 5852696"/>
                <a:gd name="connsiteY71" fmla="*/ 3877395 h 4231052"/>
                <a:gd name="connsiteX72" fmla="*/ 5822928 w 5852696"/>
                <a:gd name="connsiteY72" fmla="*/ 3417717 h 4231052"/>
                <a:gd name="connsiteX73" fmla="*/ 5825595 w 5852696"/>
                <a:gd name="connsiteY73" fmla="*/ 3372070 h 4231052"/>
                <a:gd name="connsiteX74" fmla="*/ 5821694 w 5852696"/>
                <a:gd name="connsiteY74" fmla="*/ 3187343 h 4231052"/>
                <a:gd name="connsiteX75" fmla="*/ 5812458 w 5852696"/>
                <a:gd name="connsiteY75" fmla="*/ 3113452 h 4231052"/>
                <a:gd name="connsiteX76" fmla="*/ 5738567 w 5852696"/>
                <a:gd name="connsiteY76" fmla="*/ 2891779 h 4231052"/>
                <a:gd name="connsiteX77" fmla="*/ 5729331 w 5852696"/>
                <a:gd name="connsiteY77" fmla="*/ 2799415 h 4231052"/>
                <a:gd name="connsiteX78" fmla="*/ 5692385 w 5852696"/>
                <a:gd name="connsiteY78" fmla="*/ 2670106 h 4231052"/>
                <a:gd name="connsiteX79" fmla="*/ 5683149 w 5852696"/>
                <a:gd name="connsiteY79" fmla="*/ 2457670 h 4231052"/>
                <a:gd name="connsiteX80" fmla="*/ 5664676 w 5852696"/>
                <a:gd name="connsiteY80" fmla="*/ 2365306 h 4231052"/>
                <a:gd name="connsiteX81" fmla="*/ 5720094 w 5852696"/>
                <a:gd name="connsiteY81" fmla="*/ 1764943 h 4231052"/>
                <a:gd name="connsiteX82" fmla="*/ 5784749 w 5852696"/>
                <a:gd name="connsiteY82" fmla="*/ 1570979 h 4231052"/>
                <a:gd name="connsiteX83" fmla="*/ 5840167 w 5852696"/>
                <a:gd name="connsiteY83" fmla="*/ 1321597 h 4231052"/>
                <a:gd name="connsiteX84" fmla="*/ 5830931 w 5852696"/>
                <a:gd name="connsiteY84" fmla="*/ 721234 h 4231052"/>
                <a:gd name="connsiteX85" fmla="*/ 5812458 w 5852696"/>
                <a:gd name="connsiteY85" fmla="*/ 591925 h 4231052"/>
                <a:gd name="connsiteX86" fmla="*/ 5766276 w 5852696"/>
                <a:gd name="connsiteY86" fmla="*/ 499561 h 4231052"/>
                <a:gd name="connsiteX87" fmla="*/ 5646203 w 5852696"/>
                <a:gd name="connsiteY87" fmla="*/ 277888 h 4231052"/>
                <a:gd name="connsiteX88" fmla="*/ 5544603 w 5852696"/>
                <a:gd name="connsiteY88" fmla="*/ 148579 h 4231052"/>
                <a:gd name="connsiteX89" fmla="*/ 5498422 w 5852696"/>
                <a:gd name="connsiteY89" fmla="*/ 111634 h 4231052"/>
                <a:gd name="connsiteX90" fmla="*/ 5378349 w 5852696"/>
                <a:gd name="connsiteY90" fmla="*/ 74688 h 4231052"/>
                <a:gd name="connsiteX91" fmla="*/ 5332167 w 5852696"/>
                <a:gd name="connsiteY91" fmla="*/ 46979 h 4231052"/>
                <a:gd name="connsiteX92" fmla="*/ 5267513 w 5852696"/>
                <a:gd name="connsiteY92" fmla="*/ 37743 h 4231052"/>
                <a:gd name="connsiteX93" fmla="*/ 5212094 w 5852696"/>
                <a:gd name="connsiteY93" fmla="*/ 28506 h 4231052"/>
                <a:gd name="connsiteX94" fmla="*/ 4907294 w 5852696"/>
                <a:gd name="connsiteY94" fmla="*/ 46979 h 4231052"/>
                <a:gd name="connsiteX95" fmla="*/ 4796458 w 5852696"/>
                <a:gd name="connsiteY95" fmla="*/ 93161 h 4231052"/>
                <a:gd name="connsiteX96" fmla="*/ 4731803 w 5852696"/>
                <a:gd name="connsiteY96" fmla="*/ 102397 h 4231052"/>
                <a:gd name="connsiteX97" fmla="*/ 4620967 w 5852696"/>
                <a:gd name="connsiteY97" fmla="*/ 130106 h 4231052"/>
                <a:gd name="connsiteX98" fmla="*/ 4565549 w 5852696"/>
                <a:gd name="connsiteY98" fmla="*/ 139343 h 4231052"/>
                <a:gd name="connsiteX99" fmla="*/ 4112967 w 5852696"/>
                <a:gd name="connsiteY99" fmla="*/ 120870 h 4231052"/>
                <a:gd name="connsiteX100" fmla="*/ 4029840 w 5852696"/>
                <a:gd name="connsiteY100" fmla="*/ 93161 h 4231052"/>
                <a:gd name="connsiteX101" fmla="*/ 3900531 w 5852696"/>
                <a:gd name="connsiteY101" fmla="*/ 83925 h 4231052"/>
                <a:gd name="connsiteX102" fmla="*/ 3383294 w 5852696"/>
                <a:gd name="connsiteY102" fmla="*/ 93161 h 4231052"/>
                <a:gd name="connsiteX103" fmla="*/ 2136385 w 5852696"/>
                <a:gd name="connsiteY103" fmla="*/ 120870 h 4231052"/>
                <a:gd name="connsiteX104" fmla="*/ 1702276 w 5852696"/>
                <a:gd name="connsiteY104" fmla="*/ 111634 h 4231052"/>
                <a:gd name="connsiteX105" fmla="*/ 1572967 w 5852696"/>
                <a:gd name="connsiteY105" fmla="*/ 74688 h 4231052"/>
                <a:gd name="connsiteX106" fmla="*/ 1526785 w 5852696"/>
                <a:gd name="connsiteY106" fmla="*/ 65452 h 4231052"/>
                <a:gd name="connsiteX107" fmla="*/ 1388240 w 5852696"/>
                <a:gd name="connsiteY107" fmla="*/ 797 h 4231052"/>
                <a:gd name="connsiteX108" fmla="*/ 1268167 w 5852696"/>
                <a:gd name="connsiteY108" fmla="*/ 10034 h 4231052"/>
                <a:gd name="connsiteX109" fmla="*/ 1148094 w 5852696"/>
                <a:gd name="connsiteY109" fmla="*/ 56215 h 4231052"/>
                <a:gd name="connsiteX110" fmla="*/ 1074203 w 5852696"/>
                <a:gd name="connsiteY110" fmla="*/ 102397 h 4231052"/>
                <a:gd name="connsiteX111" fmla="*/ 889476 w 5852696"/>
                <a:gd name="connsiteY111" fmla="*/ 167052 h 4231052"/>
                <a:gd name="connsiteX112" fmla="*/ 861767 w 5852696"/>
                <a:gd name="connsiteY112" fmla="*/ 176288 h 4231052"/>
                <a:gd name="connsiteX113" fmla="*/ 723222 w 5852696"/>
                <a:gd name="connsiteY113" fmla="*/ 185525 h 4231052"/>
                <a:gd name="connsiteX114" fmla="*/ 353767 w 5852696"/>
                <a:gd name="connsiteY114" fmla="*/ 222470 h 4231052"/>
                <a:gd name="connsiteX115" fmla="*/ 335294 w 5852696"/>
                <a:gd name="connsiteY115" fmla="*/ 250179 h 4231052"/>
                <a:gd name="connsiteX116" fmla="*/ 326058 w 5852696"/>
                <a:gd name="connsiteY116" fmla="*/ 388725 h 4231052"/>
                <a:gd name="connsiteX117" fmla="*/ 316822 w 5852696"/>
                <a:gd name="connsiteY117" fmla="*/ 314834 h 4231052"/>
                <a:gd name="connsiteX0" fmla="*/ 316822 w 5852696"/>
                <a:gd name="connsiteY0" fmla="*/ 314834 h 4231052"/>
                <a:gd name="connsiteX1" fmla="*/ 316822 w 5852696"/>
                <a:gd name="connsiteY1" fmla="*/ 314834 h 4231052"/>
                <a:gd name="connsiteX2" fmla="*/ 363003 w 5852696"/>
                <a:gd name="connsiteY2" fmla="*/ 471852 h 4231052"/>
                <a:gd name="connsiteX3" fmla="*/ 390713 w 5852696"/>
                <a:gd name="connsiteY3" fmla="*/ 481088 h 4231052"/>
                <a:gd name="connsiteX4" fmla="*/ 390713 w 5852696"/>
                <a:gd name="connsiteY4" fmla="*/ 591925 h 4231052"/>
                <a:gd name="connsiteX5" fmla="*/ 353767 w 5852696"/>
                <a:gd name="connsiteY5" fmla="*/ 647343 h 4231052"/>
                <a:gd name="connsiteX6" fmla="*/ 316822 w 5852696"/>
                <a:gd name="connsiteY6" fmla="*/ 702761 h 4231052"/>
                <a:gd name="connsiteX7" fmla="*/ 298349 w 5852696"/>
                <a:gd name="connsiteY7" fmla="*/ 739706 h 4231052"/>
                <a:gd name="connsiteX8" fmla="*/ 289113 w 5852696"/>
                <a:gd name="connsiteY8" fmla="*/ 776652 h 4231052"/>
                <a:gd name="connsiteX9" fmla="*/ 279876 w 5852696"/>
                <a:gd name="connsiteY9" fmla="*/ 804361 h 4231052"/>
                <a:gd name="connsiteX10" fmla="*/ 270640 w 5852696"/>
                <a:gd name="connsiteY10" fmla="*/ 850543 h 4231052"/>
                <a:gd name="connsiteX11" fmla="*/ 261403 w 5852696"/>
                <a:gd name="connsiteY11" fmla="*/ 1026034 h 4231052"/>
                <a:gd name="connsiteX12" fmla="*/ 252167 w 5852696"/>
                <a:gd name="connsiteY12" fmla="*/ 1053743 h 4231052"/>
                <a:gd name="connsiteX13" fmla="*/ 242931 w 5852696"/>
                <a:gd name="connsiteY13" fmla="*/ 1099925 h 4231052"/>
                <a:gd name="connsiteX14" fmla="*/ 224458 w 5852696"/>
                <a:gd name="connsiteY14" fmla="*/ 1127634 h 4231052"/>
                <a:gd name="connsiteX15" fmla="*/ 215222 w 5852696"/>
                <a:gd name="connsiteY15" fmla="*/ 1192288 h 4231052"/>
                <a:gd name="connsiteX16" fmla="*/ 205985 w 5852696"/>
                <a:gd name="connsiteY16" fmla="*/ 1247706 h 4231052"/>
                <a:gd name="connsiteX17" fmla="*/ 196749 w 5852696"/>
                <a:gd name="connsiteY17" fmla="*/ 1349306 h 4231052"/>
                <a:gd name="connsiteX18" fmla="*/ 187513 w 5852696"/>
                <a:gd name="connsiteY18" fmla="*/ 1377015 h 4231052"/>
                <a:gd name="connsiteX19" fmla="*/ 169040 w 5852696"/>
                <a:gd name="connsiteY19" fmla="*/ 1460143 h 4231052"/>
                <a:gd name="connsiteX20" fmla="*/ 159803 w 5852696"/>
                <a:gd name="connsiteY20" fmla="*/ 1487852 h 4231052"/>
                <a:gd name="connsiteX21" fmla="*/ 141331 w 5852696"/>
                <a:gd name="connsiteY21" fmla="*/ 1534034 h 4231052"/>
                <a:gd name="connsiteX22" fmla="*/ 132094 w 5852696"/>
                <a:gd name="connsiteY22" fmla="*/ 1580215 h 4231052"/>
                <a:gd name="connsiteX23" fmla="*/ 104385 w 5852696"/>
                <a:gd name="connsiteY23" fmla="*/ 1654106 h 4231052"/>
                <a:gd name="connsiteX24" fmla="*/ 95149 w 5852696"/>
                <a:gd name="connsiteY24" fmla="*/ 1792652 h 4231052"/>
                <a:gd name="connsiteX25" fmla="*/ 85913 w 5852696"/>
                <a:gd name="connsiteY25" fmla="*/ 2023561 h 4231052"/>
                <a:gd name="connsiteX26" fmla="*/ 67440 w 5852696"/>
                <a:gd name="connsiteY26" fmla="*/ 2097452 h 4231052"/>
                <a:gd name="connsiteX27" fmla="*/ 30494 w 5852696"/>
                <a:gd name="connsiteY27" fmla="*/ 2235997 h 4231052"/>
                <a:gd name="connsiteX28" fmla="*/ 2785 w 5852696"/>
                <a:gd name="connsiteY28" fmla="*/ 2291415 h 4231052"/>
                <a:gd name="connsiteX29" fmla="*/ 38497 w 5852696"/>
                <a:gd name="connsiteY29" fmla="*/ 2374544 h 4231052"/>
                <a:gd name="connsiteX30" fmla="*/ 42498 w 5852696"/>
                <a:gd name="connsiteY30" fmla="*/ 2484844 h 4231052"/>
                <a:gd name="connsiteX31" fmla="*/ 57071 w 5852696"/>
                <a:gd name="connsiteY31" fmla="*/ 2586444 h 4231052"/>
                <a:gd name="connsiteX32" fmla="*/ 57070 w 5852696"/>
                <a:gd name="connsiteY32" fmla="*/ 2962995 h 4231052"/>
                <a:gd name="connsiteX33" fmla="*/ 218 w 5852696"/>
                <a:gd name="connsiteY33" fmla="*/ 3048263 h 4231052"/>
                <a:gd name="connsiteX34" fmla="*/ 39731 w 5852696"/>
                <a:gd name="connsiteY34" fmla="*/ 3159634 h 4231052"/>
                <a:gd name="connsiteX35" fmla="*/ 95149 w 5852696"/>
                <a:gd name="connsiteY35" fmla="*/ 3196579 h 4231052"/>
                <a:gd name="connsiteX36" fmla="*/ 122858 w 5852696"/>
                <a:gd name="connsiteY36" fmla="*/ 3224288 h 4231052"/>
                <a:gd name="connsiteX37" fmla="*/ 159803 w 5852696"/>
                <a:gd name="connsiteY37" fmla="*/ 3279706 h 4231052"/>
                <a:gd name="connsiteX38" fmla="*/ 196749 w 5852696"/>
                <a:gd name="connsiteY38" fmla="*/ 3316652 h 4231052"/>
                <a:gd name="connsiteX39" fmla="*/ 252167 w 5852696"/>
                <a:gd name="connsiteY39" fmla="*/ 3381306 h 4231052"/>
                <a:gd name="connsiteX40" fmla="*/ 316822 w 5852696"/>
                <a:gd name="connsiteY40" fmla="*/ 3418252 h 4231052"/>
                <a:gd name="connsiteX41" fmla="*/ 344531 w 5852696"/>
                <a:gd name="connsiteY41" fmla="*/ 3445961 h 4231052"/>
                <a:gd name="connsiteX42" fmla="*/ 390713 w 5852696"/>
                <a:gd name="connsiteY42" fmla="*/ 3529088 h 4231052"/>
                <a:gd name="connsiteX43" fmla="*/ 446131 w 5852696"/>
                <a:gd name="connsiteY43" fmla="*/ 3593743 h 4231052"/>
                <a:gd name="connsiteX44" fmla="*/ 483076 w 5852696"/>
                <a:gd name="connsiteY44" fmla="*/ 3649161 h 4231052"/>
                <a:gd name="connsiteX45" fmla="*/ 492313 w 5852696"/>
                <a:gd name="connsiteY45" fmla="*/ 3676870 h 4231052"/>
                <a:gd name="connsiteX46" fmla="*/ 529258 w 5852696"/>
                <a:gd name="connsiteY46" fmla="*/ 3732288 h 4231052"/>
                <a:gd name="connsiteX47" fmla="*/ 547731 w 5852696"/>
                <a:gd name="connsiteY47" fmla="*/ 3769234 h 4231052"/>
                <a:gd name="connsiteX48" fmla="*/ 566203 w 5852696"/>
                <a:gd name="connsiteY48" fmla="*/ 3824652 h 4231052"/>
                <a:gd name="connsiteX49" fmla="*/ 603149 w 5852696"/>
                <a:gd name="connsiteY49" fmla="*/ 3889306 h 4231052"/>
                <a:gd name="connsiteX50" fmla="*/ 621622 w 5852696"/>
                <a:gd name="connsiteY50" fmla="*/ 3944725 h 4231052"/>
                <a:gd name="connsiteX51" fmla="*/ 658567 w 5852696"/>
                <a:gd name="connsiteY51" fmla="*/ 4009379 h 4231052"/>
                <a:gd name="connsiteX52" fmla="*/ 704749 w 5852696"/>
                <a:gd name="connsiteY52" fmla="*/ 4064797 h 4231052"/>
                <a:gd name="connsiteX53" fmla="*/ 797113 w 5852696"/>
                <a:gd name="connsiteY53" fmla="*/ 4129452 h 4231052"/>
                <a:gd name="connsiteX54" fmla="*/ 824822 w 5852696"/>
                <a:gd name="connsiteY54" fmla="*/ 4147925 h 4231052"/>
                <a:gd name="connsiteX55" fmla="*/ 852531 w 5852696"/>
                <a:gd name="connsiteY55" fmla="*/ 4157161 h 4231052"/>
                <a:gd name="connsiteX56" fmla="*/ 954131 w 5852696"/>
                <a:gd name="connsiteY56" fmla="*/ 4175634 h 4231052"/>
                <a:gd name="connsiteX57" fmla="*/ 2487367 w 5852696"/>
                <a:gd name="connsiteY57" fmla="*/ 4184870 h 4231052"/>
                <a:gd name="connsiteX58" fmla="*/ 2718276 w 5852696"/>
                <a:gd name="connsiteY58" fmla="*/ 4203343 h 4231052"/>
                <a:gd name="connsiteX59" fmla="*/ 2764458 w 5852696"/>
                <a:gd name="connsiteY59" fmla="*/ 4212579 h 4231052"/>
                <a:gd name="connsiteX60" fmla="*/ 2819876 w 5852696"/>
                <a:gd name="connsiteY60" fmla="*/ 4221815 h 4231052"/>
                <a:gd name="connsiteX61" fmla="*/ 2949185 w 5852696"/>
                <a:gd name="connsiteY61" fmla="*/ 4231052 h 4231052"/>
                <a:gd name="connsiteX62" fmla="*/ 3244749 w 5852696"/>
                <a:gd name="connsiteY62" fmla="*/ 4221815 h 4231052"/>
                <a:gd name="connsiteX63" fmla="*/ 3392531 w 5852696"/>
                <a:gd name="connsiteY63" fmla="*/ 4203343 h 4231052"/>
                <a:gd name="connsiteX64" fmla="*/ 5313694 w 5852696"/>
                <a:gd name="connsiteY64" fmla="*/ 4194106 h 4231052"/>
                <a:gd name="connsiteX65" fmla="*/ 5378349 w 5852696"/>
                <a:gd name="connsiteY65" fmla="*/ 4184870 h 4231052"/>
                <a:gd name="connsiteX66" fmla="*/ 5489185 w 5852696"/>
                <a:gd name="connsiteY66" fmla="*/ 4157161 h 4231052"/>
                <a:gd name="connsiteX67" fmla="*/ 5581549 w 5852696"/>
                <a:gd name="connsiteY67" fmla="*/ 4110979 h 4231052"/>
                <a:gd name="connsiteX68" fmla="*/ 5729331 w 5852696"/>
                <a:gd name="connsiteY68" fmla="*/ 4018615 h 4231052"/>
                <a:gd name="connsiteX69" fmla="*/ 5784749 w 5852696"/>
                <a:gd name="connsiteY69" fmla="*/ 4009379 h 4231052"/>
                <a:gd name="connsiteX70" fmla="*/ 5751604 w 5852696"/>
                <a:gd name="connsiteY70" fmla="*/ 3963198 h 4231052"/>
                <a:gd name="connsiteX71" fmla="*/ 5759507 w 5852696"/>
                <a:gd name="connsiteY71" fmla="*/ 3877395 h 4231052"/>
                <a:gd name="connsiteX72" fmla="*/ 5822928 w 5852696"/>
                <a:gd name="connsiteY72" fmla="*/ 3417717 h 4231052"/>
                <a:gd name="connsiteX73" fmla="*/ 5825595 w 5852696"/>
                <a:gd name="connsiteY73" fmla="*/ 3372070 h 4231052"/>
                <a:gd name="connsiteX74" fmla="*/ 5821694 w 5852696"/>
                <a:gd name="connsiteY74" fmla="*/ 3187343 h 4231052"/>
                <a:gd name="connsiteX75" fmla="*/ 5812458 w 5852696"/>
                <a:gd name="connsiteY75" fmla="*/ 3113452 h 4231052"/>
                <a:gd name="connsiteX76" fmla="*/ 5738567 w 5852696"/>
                <a:gd name="connsiteY76" fmla="*/ 2891779 h 4231052"/>
                <a:gd name="connsiteX77" fmla="*/ 5729331 w 5852696"/>
                <a:gd name="connsiteY77" fmla="*/ 2799415 h 4231052"/>
                <a:gd name="connsiteX78" fmla="*/ 5692385 w 5852696"/>
                <a:gd name="connsiteY78" fmla="*/ 2670106 h 4231052"/>
                <a:gd name="connsiteX79" fmla="*/ 5683149 w 5852696"/>
                <a:gd name="connsiteY79" fmla="*/ 2457670 h 4231052"/>
                <a:gd name="connsiteX80" fmla="*/ 5664676 w 5852696"/>
                <a:gd name="connsiteY80" fmla="*/ 2365306 h 4231052"/>
                <a:gd name="connsiteX81" fmla="*/ 5720094 w 5852696"/>
                <a:gd name="connsiteY81" fmla="*/ 1764943 h 4231052"/>
                <a:gd name="connsiteX82" fmla="*/ 5784749 w 5852696"/>
                <a:gd name="connsiteY82" fmla="*/ 1570979 h 4231052"/>
                <a:gd name="connsiteX83" fmla="*/ 5840167 w 5852696"/>
                <a:gd name="connsiteY83" fmla="*/ 1321597 h 4231052"/>
                <a:gd name="connsiteX84" fmla="*/ 5830931 w 5852696"/>
                <a:gd name="connsiteY84" fmla="*/ 721234 h 4231052"/>
                <a:gd name="connsiteX85" fmla="*/ 5812458 w 5852696"/>
                <a:gd name="connsiteY85" fmla="*/ 591925 h 4231052"/>
                <a:gd name="connsiteX86" fmla="*/ 5766276 w 5852696"/>
                <a:gd name="connsiteY86" fmla="*/ 499561 h 4231052"/>
                <a:gd name="connsiteX87" fmla="*/ 5646203 w 5852696"/>
                <a:gd name="connsiteY87" fmla="*/ 277888 h 4231052"/>
                <a:gd name="connsiteX88" fmla="*/ 5544603 w 5852696"/>
                <a:gd name="connsiteY88" fmla="*/ 148579 h 4231052"/>
                <a:gd name="connsiteX89" fmla="*/ 5498422 w 5852696"/>
                <a:gd name="connsiteY89" fmla="*/ 111634 h 4231052"/>
                <a:gd name="connsiteX90" fmla="*/ 5378349 w 5852696"/>
                <a:gd name="connsiteY90" fmla="*/ 74688 h 4231052"/>
                <a:gd name="connsiteX91" fmla="*/ 5332167 w 5852696"/>
                <a:gd name="connsiteY91" fmla="*/ 46979 h 4231052"/>
                <a:gd name="connsiteX92" fmla="*/ 5267513 w 5852696"/>
                <a:gd name="connsiteY92" fmla="*/ 37743 h 4231052"/>
                <a:gd name="connsiteX93" fmla="*/ 5212094 w 5852696"/>
                <a:gd name="connsiteY93" fmla="*/ 28506 h 4231052"/>
                <a:gd name="connsiteX94" fmla="*/ 4907294 w 5852696"/>
                <a:gd name="connsiteY94" fmla="*/ 46979 h 4231052"/>
                <a:gd name="connsiteX95" fmla="*/ 4796458 w 5852696"/>
                <a:gd name="connsiteY95" fmla="*/ 93161 h 4231052"/>
                <a:gd name="connsiteX96" fmla="*/ 4731803 w 5852696"/>
                <a:gd name="connsiteY96" fmla="*/ 102397 h 4231052"/>
                <a:gd name="connsiteX97" fmla="*/ 4620967 w 5852696"/>
                <a:gd name="connsiteY97" fmla="*/ 130106 h 4231052"/>
                <a:gd name="connsiteX98" fmla="*/ 4565549 w 5852696"/>
                <a:gd name="connsiteY98" fmla="*/ 139343 h 4231052"/>
                <a:gd name="connsiteX99" fmla="*/ 4112967 w 5852696"/>
                <a:gd name="connsiteY99" fmla="*/ 120870 h 4231052"/>
                <a:gd name="connsiteX100" fmla="*/ 4029840 w 5852696"/>
                <a:gd name="connsiteY100" fmla="*/ 93161 h 4231052"/>
                <a:gd name="connsiteX101" fmla="*/ 3900531 w 5852696"/>
                <a:gd name="connsiteY101" fmla="*/ 83925 h 4231052"/>
                <a:gd name="connsiteX102" fmla="*/ 3383294 w 5852696"/>
                <a:gd name="connsiteY102" fmla="*/ 93161 h 4231052"/>
                <a:gd name="connsiteX103" fmla="*/ 2136385 w 5852696"/>
                <a:gd name="connsiteY103" fmla="*/ 120870 h 4231052"/>
                <a:gd name="connsiteX104" fmla="*/ 1702276 w 5852696"/>
                <a:gd name="connsiteY104" fmla="*/ 111634 h 4231052"/>
                <a:gd name="connsiteX105" fmla="*/ 1572967 w 5852696"/>
                <a:gd name="connsiteY105" fmla="*/ 74688 h 4231052"/>
                <a:gd name="connsiteX106" fmla="*/ 1526785 w 5852696"/>
                <a:gd name="connsiteY106" fmla="*/ 65452 h 4231052"/>
                <a:gd name="connsiteX107" fmla="*/ 1388240 w 5852696"/>
                <a:gd name="connsiteY107" fmla="*/ 797 h 4231052"/>
                <a:gd name="connsiteX108" fmla="*/ 1268167 w 5852696"/>
                <a:gd name="connsiteY108" fmla="*/ 10034 h 4231052"/>
                <a:gd name="connsiteX109" fmla="*/ 1148094 w 5852696"/>
                <a:gd name="connsiteY109" fmla="*/ 56215 h 4231052"/>
                <a:gd name="connsiteX110" fmla="*/ 1074203 w 5852696"/>
                <a:gd name="connsiteY110" fmla="*/ 102397 h 4231052"/>
                <a:gd name="connsiteX111" fmla="*/ 889476 w 5852696"/>
                <a:gd name="connsiteY111" fmla="*/ 167052 h 4231052"/>
                <a:gd name="connsiteX112" fmla="*/ 861767 w 5852696"/>
                <a:gd name="connsiteY112" fmla="*/ 176288 h 4231052"/>
                <a:gd name="connsiteX113" fmla="*/ 723222 w 5852696"/>
                <a:gd name="connsiteY113" fmla="*/ 185525 h 4231052"/>
                <a:gd name="connsiteX114" fmla="*/ 353767 w 5852696"/>
                <a:gd name="connsiteY114" fmla="*/ 222470 h 4231052"/>
                <a:gd name="connsiteX115" fmla="*/ 335294 w 5852696"/>
                <a:gd name="connsiteY115" fmla="*/ 250179 h 4231052"/>
                <a:gd name="connsiteX116" fmla="*/ 326058 w 5852696"/>
                <a:gd name="connsiteY116" fmla="*/ 388725 h 4231052"/>
                <a:gd name="connsiteX117" fmla="*/ 316822 w 5852696"/>
                <a:gd name="connsiteY117" fmla="*/ 314834 h 4231052"/>
                <a:gd name="connsiteX0" fmla="*/ 314098 w 5849972"/>
                <a:gd name="connsiteY0" fmla="*/ 314834 h 4231052"/>
                <a:gd name="connsiteX1" fmla="*/ 314098 w 5849972"/>
                <a:gd name="connsiteY1" fmla="*/ 314834 h 4231052"/>
                <a:gd name="connsiteX2" fmla="*/ 360279 w 5849972"/>
                <a:gd name="connsiteY2" fmla="*/ 471852 h 4231052"/>
                <a:gd name="connsiteX3" fmla="*/ 387989 w 5849972"/>
                <a:gd name="connsiteY3" fmla="*/ 481088 h 4231052"/>
                <a:gd name="connsiteX4" fmla="*/ 387989 w 5849972"/>
                <a:gd name="connsiteY4" fmla="*/ 591925 h 4231052"/>
                <a:gd name="connsiteX5" fmla="*/ 351043 w 5849972"/>
                <a:gd name="connsiteY5" fmla="*/ 647343 h 4231052"/>
                <a:gd name="connsiteX6" fmla="*/ 314098 w 5849972"/>
                <a:gd name="connsiteY6" fmla="*/ 702761 h 4231052"/>
                <a:gd name="connsiteX7" fmla="*/ 295625 w 5849972"/>
                <a:gd name="connsiteY7" fmla="*/ 739706 h 4231052"/>
                <a:gd name="connsiteX8" fmla="*/ 286389 w 5849972"/>
                <a:gd name="connsiteY8" fmla="*/ 776652 h 4231052"/>
                <a:gd name="connsiteX9" fmla="*/ 277152 w 5849972"/>
                <a:gd name="connsiteY9" fmla="*/ 804361 h 4231052"/>
                <a:gd name="connsiteX10" fmla="*/ 267916 w 5849972"/>
                <a:gd name="connsiteY10" fmla="*/ 850543 h 4231052"/>
                <a:gd name="connsiteX11" fmla="*/ 258679 w 5849972"/>
                <a:gd name="connsiteY11" fmla="*/ 1026034 h 4231052"/>
                <a:gd name="connsiteX12" fmla="*/ 249443 w 5849972"/>
                <a:gd name="connsiteY12" fmla="*/ 1053743 h 4231052"/>
                <a:gd name="connsiteX13" fmla="*/ 240207 w 5849972"/>
                <a:gd name="connsiteY13" fmla="*/ 1099925 h 4231052"/>
                <a:gd name="connsiteX14" fmla="*/ 221734 w 5849972"/>
                <a:gd name="connsiteY14" fmla="*/ 1127634 h 4231052"/>
                <a:gd name="connsiteX15" fmla="*/ 212498 w 5849972"/>
                <a:gd name="connsiteY15" fmla="*/ 1192288 h 4231052"/>
                <a:gd name="connsiteX16" fmla="*/ 203261 w 5849972"/>
                <a:gd name="connsiteY16" fmla="*/ 1247706 h 4231052"/>
                <a:gd name="connsiteX17" fmla="*/ 194025 w 5849972"/>
                <a:gd name="connsiteY17" fmla="*/ 1349306 h 4231052"/>
                <a:gd name="connsiteX18" fmla="*/ 184789 w 5849972"/>
                <a:gd name="connsiteY18" fmla="*/ 1377015 h 4231052"/>
                <a:gd name="connsiteX19" fmla="*/ 166316 w 5849972"/>
                <a:gd name="connsiteY19" fmla="*/ 1460143 h 4231052"/>
                <a:gd name="connsiteX20" fmla="*/ 157079 w 5849972"/>
                <a:gd name="connsiteY20" fmla="*/ 1487852 h 4231052"/>
                <a:gd name="connsiteX21" fmla="*/ 138607 w 5849972"/>
                <a:gd name="connsiteY21" fmla="*/ 1534034 h 4231052"/>
                <a:gd name="connsiteX22" fmla="*/ 129370 w 5849972"/>
                <a:gd name="connsiteY22" fmla="*/ 1580215 h 4231052"/>
                <a:gd name="connsiteX23" fmla="*/ 101661 w 5849972"/>
                <a:gd name="connsiteY23" fmla="*/ 1654106 h 4231052"/>
                <a:gd name="connsiteX24" fmla="*/ 92425 w 5849972"/>
                <a:gd name="connsiteY24" fmla="*/ 1792652 h 4231052"/>
                <a:gd name="connsiteX25" fmla="*/ 83189 w 5849972"/>
                <a:gd name="connsiteY25" fmla="*/ 2023561 h 4231052"/>
                <a:gd name="connsiteX26" fmla="*/ 64716 w 5849972"/>
                <a:gd name="connsiteY26" fmla="*/ 2097452 h 4231052"/>
                <a:gd name="connsiteX27" fmla="*/ 27770 w 5849972"/>
                <a:gd name="connsiteY27" fmla="*/ 2235997 h 4231052"/>
                <a:gd name="connsiteX28" fmla="*/ 61 w 5849972"/>
                <a:gd name="connsiteY28" fmla="*/ 2291415 h 4231052"/>
                <a:gd name="connsiteX29" fmla="*/ 35773 w 5849972"/>
                <a:gd name="connsiteY29" fmla="*/ 2374544 h 4231052"/>
                <a:gd name="connsiteX30" fmla="*/ 39774 w 5849972"/>
                <a:gd name="connsiteY30" fmla="*/ 2484844 h 4231052"/>
                <a:gd name="connsiteX31" fmla="*/ 54347 w 5849972"/>
                <a:gd name="connsiteY31" fmla="*/ 2586444 h 4231052"/>
                <a:gd name="connsiteX32" fmla="*/ 54346 w 5849972"/>
                <a:gd name="connsiteY32" fmla="*/ 2962995 h 4231052"/>
                <a:gd name="connsiteX33" fmla="*/ 82055 w 5849972"/>
                <a:gd name="connsiteY33" fmla="*/ 3058034 h 4231052"/>
                <a:gd name="connsiteX34" fmla="*/ 37007 w 5849972"/>
                <a:gd name="connsiteY34" fmla="*/ 3159634 h 4231052"/>
                <a:gd name="connsiteX35" fmla="*/ 92425 w 5849972"/>
                <a:gd name="connsiteY35" fmla="*/ 3196579 h 4231052"/>
                <a:gd name="connsiteX36" fmla="*/ 120134 w 5849972"/>
                <a:gd name="connsiteY36" fmla="*/ 3224288 h 4231052"/>
                <a:gd name="connsiteX37" fmla="*/ 157079 w 5849972"/>
                <a:gd name="connsiteY37" fmla="*/ 3279706 h 4231052"/>
                <a:gd name="connsiteX38" fmla="*/ 194025 w 5849972"/>
                <a:gd name="connsiteY38" fmla="*/ 3316652 h 4231052"/>
                <a:gd name="connsiteX39" fmla="*/ 249443 w 5849972"/>
                <a:gd name="connsiteY39" fmla="*/ 3381306 h 4231052"/>
                <a:gd name="connsiteX40" fmla="*/ 314098 w 5849972"/>
                <a:gd name="connsiteY40" fmla="*/ 3418252 h 4231052"/>
                <a:gd name="connsiteX41" fmla="*/ 341807 w 5849972"/>
                <a:gd name="connsiteY41" fmla="*/ 3445961 h 4231052"/>
                <a:gd name="connsiteX42" fmla="*/ 387989 w 5849972"/>
                <a:gd name="connsiteY42" fmla="*/ 3529088 h 4231052"/>
                <a:gd name="connsiteX43" fmla="*/ 443407 w 5849972"/>
                <a:gd name="connsiteY43" fmla="*/ 3593743 h 4231052"/>
                <a:gd name="connsiteX44" fmla="*/ 480352 w 5849972"/>
                <a:gd name="connsiteY44" fmla="*/ 3649161 h 4231052"/>
                <a:gd name="connsiteX45" fmla="*/ 489589 w 5849972"/>
                <a:gd name="connsiteY45" fmla="*/ 3676870 h 4231052"/>
                <a:gd name="connsiteX46" fmla="*/ 526534 w 5849972"/>
                <a:gd name="connsiteY46" fmla="*/ 3732288 h 4231052"/>
                <a:gd name="connsiteX47" fmla="*/ 545007 w 5849972"/>
                <a:gd name="connsiteY47" fmla="*/ 3769234 h 4231052"/>
                <a:gd name="connsiteX48" fmla="*/ 563479 w 5849972"/>
                <a:gd name="connsiteY48" fmla="*/ 3824652 h 4231052"/>
                <a:gd name="connsiteX49" fmla="*/ 600425 w 5849972"/>
                <a:gd name="connsiteY49" fmla="*/ 3889306 h 4231052"/>
                <a:gd name="connsiteX50" fmla="*/ 618898 w 5849972"/>
                <a:gd name="connsiteY50" fmla="*/ 3944725 h 4231052"/>
                <a:gd name="connsiteX51" fmla="*/ 655843 w 5849972"/>
                <a:gd name="connsiteY51" fmla="*/ 4009379 h 4231052"/>
                <a:gd name="connsiteX52" fmla="*/ 702025 w 5849972"/>
                <a:gd name="connsiteY52" fmla="*/ 4064797 h 4231052"/>
                <a:gd name="connsiteX53" fmla="*/ 794389 w 5849972"/>
                <a:gd name="connsiteY53" fmla="*/ 4129452 h 4231052"/>
                <a:gd name="connsiteX54" fmla="*/ 822098 w 5849972"/>
                <a:gd name="connsiteY54" fmla="*/ 4147925 h 4231052"/>
                <a:gd name="connsiteX55" fmla="*/ 849807 w 5849972"/>
                <a:gd name="connsiteY55" fmla="*/ 4157161 h 4231052"/>
                <a:gd name="connsiteX56" fmla="*/ 951407 w 5849972"/>
                <a:gd name="connsiteY56" fmla="*/ 4175634 h 4231052"/>
                <a:gd name="connsiteX57" fmla="*/ 2484643 w 5849972"/>
                <a:gd name="connsiteY57" fmla="*/ 4184870 h 4231052"/>
                <a:gd name="connsiteX58" fmla="*/ 2715552 w 5849972"/>
                <a:gd name="connsiteY58" fmla="*/ 4203343 h 4231052"/>
                <a:gd name="connsiteX59" fmla="*/ 2761734 w 5849972"/>
                <a:gd name="connsiteY59" fmla="*/ 4212579 h 4231052"/>
                <a:gd name="connsiteX60" fmla="*/ 2817152 w 5849972"/>
                <a:gd name="connsiteY60" fmla="*/ 4221815 h 4231052"/>
                <a:gd name="connsiteX61" fmla="*/ 2946461 w 5849972"/>
                <a:gd name="connsiteY61" fmla="*/ 4231052 h 4231052"/>
                <a:gd name="connsiteX62" fmla="*/ 3242025 w 5849972"/>
                <a:gd name="connsiteY62" fmla="*/ 4221815 h 4231052"/>
                <a:gd name="connsiteX63" fmla="*/ 3389807 w 5849972"/>
                <a:gd name="connsiteY63" fmla="*/ 4203343 h 4231052"/>
                <a:gd name="connsiteX64" fmla="*/ 5310970 w 5849972"/>
                <a:gd name="connsiteY64" fmla="*/ 4194106 h 4231052"/>
                <a:gd name="connsiteX65" fmla="*/ 5375625 w 5849972"/>
                <a:gd name="connsiteY65" fmla="*/ 4184870 h 4231052"/>
                <a:gd name="connsiteX66" fmla="*/ 5486461 w 5849972"/>
                <a:gd name="connsiteY66" fmla="*/ 4157161 h 4231052"/>
                <a:gd name="connsiteX67" fmla="*/ 5578825 w 5849972"/>
                <a:gd name="connsiteY67" fmla="*/ 4110979 h 4231052"/>
                <a:gd name="connsiteX68" fmla="*/ 5726607 w 5849972"/>
                <a:gd name="connsiteY68" fmla="*/ 4018615 h 4231052"/>
                <a:gd name="connsiteX69" fmla="*/ 5782025 w 5849972"/>
                <a:gd name="connsiteY69" fmla="*/ 4009379 h 4231052"/>
                <a:gd name="connsiteX70" fmla="*/ 5748880 w 5849972"/>
                <a:gd name="connsiteY70" fmla="*/ 3963198 h 4231052"/>
                <a:gd name="connsiteX71" fmla="*/ 5756783 w 5849972"/>
                <a:gd name="connsiteY71" fmla="*/ 3877395 h 4231052"/>
                <a:gd name="connsiteX72" fmla="*/ 5820204 w 5849972"/>
                <a:gd name="connsiteY72" fmla="*/ 3417717 h 4231052"/>
                <a:gd name="connsiteX73" fmla="*/ 5822871 w 5849972"/>
                <a:gd name="connsiteY73" fmla="*/ 3372070 h 4231052"/>
                <a:gd name="connsiteX74" fmla="*/ 5818970 w 5849972"/>
                <a:gd name="connsiteY74" fmla="*/ 3187343 h 4231052"/>
                <a:gd name="connsiteX75" fmla="*/ 5809734 w 5849972"/>
                <a:gd name="connsiteY75" fmla="*/ 3113452 h 4231052"/>
                <a:gd name="connsiteX76" fmla="*/ 5735843 w 5849972"/>
                <a:gd name="connsiteY76" fmla="*/ 2891779 h 4231052"/>
                <a:gd name="connsiteX77" fmla="*/ 5726607 w 5849972"/>
                <a:gd name="connsiteY77" fmla="*/ 2799415 h 4231052"/>
                <a:gd name="connsiteX78" fmla="*/ 5689661 w 5849972"/>
                <a:gd name="connsiteY78" fmla="*/ 2670106 h 4231052"/>
                <a:gd name="connsiteX79" fmla="*/ 5680425 w 5849972"/>
                <a:gd name="connsiteY79" fmla="*/ 2457670 h 4231052"/>
                <a:gd name="connsiteX80" fmla="*/ 5661952 w 5849972"/>
                <a:gd name="connsiteY80" fmla="*/ 2365306 h 4231052"/>
                <a:gd name="connsiteX81" fmla="*/ 5717370 w 5849972"/>
                <a:gd name="connsiteY81" fmla="*/ 1764943 h 4231052"/>
                <a:gd name="connsiteX82" fmla="*/ 5782025 w 5849972"/>
                <a:gd name="connsiteY82" fmla="*/ 1570979 h 4231052"/>
                <a:gd name="connsiteX83" fmla="*/ 5837443 w 5849972"/>
                <a:gd name="connsiteY83" fmla="*/ 1321597 h 4231052"/>
                <a:gd name="connsiteX84" fmla="*/ 5828207 w 5849972"/>
                <a:gd name="connsiteY84" fmla="*/ 721234 h 4231052"/>
                <a:gd name="connsiteX85" fmla="*/ 5809734 w 5849972"/>
                <a:gd name="connsiteY85" fmla="*/ 591925 h 4231052"/>
                <a:gd name="connsiteX86" fmla="*/ 5763552 w 5849972"/>
                <a:gd name="connsiteY86" fmla="*/ 499561 h 4231052"/>
                <a:gd name="connsiteX87" fmla="*/ 5643479 w 5849972"/>
                <a:gd name="connsiteY87" fmla="*/ 277888 h 4231052"/>
                <a:gd name="connsiteX88" fmla="*/ 5541879 w 5849972"/>
                <a:gd name="connsiteY88" fmla="*/ 148579 h 4231052"/>
                <a:gd name="connsiteX89" fmla="*/ 5495698 w 5849972"/>
                <a:gd name="connsiteY89" fmla="*/ 111634 h 4231052"/>
                <a:gd name="connsiteX90" fmla="*/ 5375625 w 5849972"/>
                <a:gd name="connsiteY90" fmla="*/ 74688 h 4231052"/>
                <a:gd name="connsiteX91" fmla="*/ 5329443 w 5849972"/>
                <a:gd name="connsiteY91" fmla="*/ 46979 h 4231052"/>
                <a:gd name="connsiteX92" fmla="*/ 5264789 w 5849972"/>
                <a:gd name="connsiteY92" fmla="*/ 37743 h 4231052"/>
                <a:gd name="connsiteX93" fmla="*/ 5209370 w 5849972"/>
                <a:gd name="connsiteY93" fmla="*/ 28506 h 4231052"/>
                <a:gd name="connsiteX94" fmla="*/ 4904570 w 5849972"/>
                <a:gd name="connsiteY94" fmla="*/ 46979 h 4231052"/>
                <a:gd name="connsiteX95" fmla="*/ 4793734 w 5849972"/>
                <a:gd name="connsiteY95" fmla="*/ 93161 h 4231052"/>
                <a:gd name="connsiteX96" fmla="*/ 4729079 w 5849972"/>
                <a:gd name="connsiteY96" fmla="*/ 102397 h 4231052"/>
                <a:gd name="connsiteX97" fmla="*/ 4618243 w 5849972"/>
                <a:gd name="connsiteY97" fmla="*/ 130106 h 4231052"/>
                <a:gd name="connsiteX98" fmla="*/ 4562825 w 5849972"/>
                <a:gd name="connsiteY98" fmla="*/ 139343 h 4231052"/>
                <a:gd name="connsiteX99" fmla="*/ 4110243 w 5849972"/>
                <a:gd name="connsiteY99" fmla="*/ 120870 h 4231052"/>
                <a:gd name="connsiteX100" fmla="*/ 4027116 w 5849972"/>
                <a:gd name="connsiteY100" fmla="*/ 93161 h 4231052"/>
                <a:gd name="connsiteX101" fmla="*/ 3897807 w 5849972"/>
                <a:gd name="connsiteY101" fmla="*/ 83925 h 4231052"/>
                <a:gd name="connsiteX102" fmla="*/ 3380570 w 5849972"/>
                <a:gd name="connsiteY102" fmla="*/ 93161 h 4231052"/>
                <a:gd name="connsiteX103" fmla="*/ 2133661 w 5849972"/>
                <a:gd name="connsiteY103" fmla="*/ 120870 h 4231052"/>
                <a:gd name="connsiteX104" fmla="*/ 1699552 w 5849972"/>
                <a:gd name="connsiteY104" fmla="*/ 111634 h 4231052"/>
                <a:gd name="connsiteX105" fmla="*/ 1570243 w 5849972"/>
                <a:gd name="connsiteY105" fmla="*/ 74688 h 4231052"/>
                <a:gd name="connsiteX106" fmla="*/ 1524061 w 5849972"/>
                <a:gd name="connsiteY106" fmla="*/ 65452 h 4231052"/>
                <a:gd name="connsiteX107" fmla="*/ 1385516 w 5849972"/>
                <a:gd name="connsiteY107" fmla="*/ 797 h 4231052"/>
                <a:gd name="connsiteX108" fmla="*/ 1265443 w 5849972"/>
                <a:gd name="connsiteY108" fmla="*/ 10034 h 4231052"/>
                <a:gd name="connsiteX109" fmla="*/ 1145370 w 5849972"/>
                <a:gd name="connsiteY109" fmla="*/ 56215 h 4231052"/>
                <a:gd name="connsiteX110" fmla="*/ 1071479 w 5849972"/>
                <a:gd name="connsiteY110" fmla="*/ 102397 h 4231052"/>
                <a:gd name="connsiteX111" fmla="*/ 886752 w 5849972"/>
                <a:gd name="connsiteY111" fmla="*/ 167052 h 4231052"/>
                <a:gd name="connsiteX112" fmla="*/ 859043 w 5849972"/>
                <a:gd name="connsiteY112" fmla="*/ 176288 h 4231052"/>
                <a:gd name="connsiteX113" fmla="*/ 720498 w 5849972"/>
                <a:gd name="connsiteY113" fmla="*/ 185525 h 4231052"/>
                <a:gd name="connsiteX114" fmla="*/ 351043 w 5849972"/>
                <a:gd name="connsiteY114" fmla="*/ 222470 h 4231052"/>
                <a:gd name="connsiteX115" fmla="*/ 332570 w 5849972"/>
                <a:gd name="connsiteY115" fmla="*/ 250179 h 4231052"/>
                <a:gd name="connsiteX116" fmla="*/ 323334 w 5849972"/>
                <a:gd name="connsiteY116" fmla="*/ 388725 h 4231052"/>
                <a:gd name="connsiteX117" fmla="*/ 314098 w 5849972"/>
                <a:gd name="connsiteY117" fmla="*/ 314834 h 423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849972" h="4231052">
                  <a:moveTo>
                    <a:pt x="314098" y="314834"/>
                  </a:moveTo>
                  <a:lnTo>
                    <a:pt x="314098" y="314834"/>
                  </a:lnTo>
                  <a:cubicBezTo>
                    <a:pt x="315994" y="335695"/>
                    <a:pt x="310575" y="455285"/>
                    <a:pt x="360279" y="471852"/>
                  </a:cubicBezTo>
                  <a:lnTo>
                    <a:pt x="387989" y="481088"/>
                  </a:lnTo>
                  <a:cubicBezTo>
                    <a:pt x="402440" y="524443"/>
                    <a:pt x="408612" y="530057"/>
                    <a:pt x="387989" y="591925"/>
                  </a:cubicBezTo>
                  <a:cubicBezTo>
                    <a:pt x="380968" y="612987"/>
                    <a:pt x="351043" y="647343"/>
                    <a:pt x="351043" y="647343"/>
                  </a:cubicBezTo>
                  <a:cubicBezTo>
                    <a:pt x="331231" y="706780"/>
                    <a:pt x="357339" y="642225"/>
                    <a:pt x="314098" y="702761"/>
                  </a:cubicBezTo>
                  <a:cubicBezTo>
                    <a:pt x="306095" y="713965"/>
                    <a:pt x="301783" y="727391"/>
                    <a:pt x="295625" y="739706"/>
                  </a:cubicBezTo>
                  <a:cubicBezTo>
                    <a:pt x="292546" y="752021"/>
                    <a:pt x="289876" y="764446"/>
                    <a:pt x="286389" y="776652"/>
                  </a:cubicBezTo>
                  <a:cubicBezTo>
                    <a:pt x="283714" y="786013"/>
                    <a:pt x="279513" y="794916"/>
                    <a:pt x="277152" y="804361"/>
                  </a:cubicBezTo>
                  <a:cubicBezTo>
                    <a:pt x="273344" y="819591"/>
                    <a:pt x="270995" y="835149"/>
                    <a:pt x="267916" y="850543"/>
                  </a:cubicBezTo>
                  <a:cubicBezTo>
                    <a:pt x="264837" y="909040"/>
                    <a:pt x="263982" y="967697"/>
                    <a:pt x="258679" y="1026034"/>
                  </a:cubicBezTo>
                  <a:cubicBezTo>
                    <a:pt x="257798" y="1035730"/>
                    <a:pt x="251804" y="1044298"/>
                    <a:pt x="249443" y="1053743"/>
                  </a:cubicBezTo>
                  <a:cubicBezTo>
                    <a:pt x="245636" y="1068973"/>
                    <a:pt x="245719" y="1085226"/>
                    <a:pt x="240207" y="1099925"/>
                  </a:cubicBezTo>
                  <a:cubicBezTo>
                    <a:pt x="236309" y="1110319"/>
                    <a:pt x="227892" y="1118398"/>
                    <a:pt x="221734" y="1127634"/>
                  </a:cubicBezTo>
                  <a:cubicBezTo>
                    <a:pt x="218655" y="1149185"/>
                    <a:pt x="215808" y="1170771"/>
                    <a:pt x="212498" y="1192288"/>
                  </a:cubicBezTo>
                  <a:cubicBezTo>
                    <a:pt x="209650" y="1210798"/>
                    <a:pt x="205449" y="1229107"/>
                    <a:pt x="203261" y="1247706"/>
                  </a:cubicBezTo>
                  <a:cubicBezTo>
                    <a:pt x="199288" y="1281479"/>
                    <a:pt x="198834" y="1315641"/>
                    <a:pt x="194025" y="1349306"/>
                  </a:cubicBezTo>
                  <a:cubicBezTo>
                    <a:pt x="192648" y="1358944"/>
                    <a:pt x="187150" y="1367570"/>
                    <a:pt x="184789" y="1377015"/>
                  </a:cubicBezTo>
                  <a:cubicBezTo>
                    <a:pt x="165753" y="1453157"/>
                    <a:pt x="185270" y="1393806"/>
                    <a:pt x="166316" y="1460143"/>
                  </a:cubicBezTo>
                  <a:cubicBezTo>
                    <a:pt x="163641" y="1469504"/>
                    <a:pt x="160498" y="1478736"/>
                    <a:pt x="157079" y="1487852"/>
                  </a:cubicBezTo>
                  <a:cubicBezTo>
                    <a:pt x="151257" y="1503376"/>
                    <a:pt x="143371" y="1518153"/>
                    <a:pt x="138607" y="1534034"/>
                  </a:cubicBezTo>
                  <a:cubicBezTo>
                    <a:pt x="134096" y="1549071"/>
                    <a:pt x="133178" y="1564985"/>
                    <a:pt x="129370" y="1580215"/>
                  </a:cubicBezTo>
                  <a:cubicBezTo>
                    <a:pt x="124541" y="1599531"/>
                    <a:pt x="107318" y="1639964"/>
                    <a:pt x="101661" y="1654106"/>
                  </a:cubicBezTo>
                  <a:cubicBezTo>
                    <a:pt x="98582" y="1700288"/>
                    <a:pt x="94736" y="1746425"/>
                    <a:pt x="92425" y="1792652"/>
                  </a:cubicBezTo>
                  <a:cubicBezTo>
                    <a:pt x="88578" y="1869587"/>
                    <a:pt x="88313" y="1946700"/>
                    <a:pt x="83189" y="2023561"/>
                  </a:cubicBezTo>
                  <a:cubicBezTo>
                    <a:pt x="80095" y="2069977"/>
                    <a:pt x="73923" y="2060625"/>
                    <a:pt x="64716" y="2097452"/>
                  </a:cubicBezTo>
                  <a:cubicBezTo>
                    <a:pt x="49931" y="2156591"/>
                    <a:pt x="49791" y="2183146"/>
                    <a:pt x="27770" y="2235997"/>
                  </a:cubicBezTo>
                  <a:cubicBezTo>
                    <a:pt x="19826" y="2255061"/>
                    <a:pt x="-1273" y="2268324"/>
                    <a:pt x="61" y="2291415"/>
                  </a:cubicBezTo>
                  <a:cubicBezTo>
                    <a:pt x="1395" y="2314506"/>
                    <a:pt x="29154" y="2342306"/>
                    <a:pt x="35773" y="2374544"/>
                  </a:cubicBezTo>
                  <a:cubicBezTo>
                    <a:pt x="42392" y="2406782"/>
                    <a:pt x="36678" y="2449527"/>
                    <a:pt x="39774" y="2484844"/>
                  </a:cubicBezTo>
                  <a:cubicBezTo>
                    <a:pt x="42870" y="2520161"/>
                    <a:pt x="65953" y="2545825"/>
                    <a:pt x="54347" y="2586444"/>
                  </a:cubicBezTo>
                  <a:cubicBezTo>
                    <a:pt x="31362" y="2747348"/>
                    <a:pt x="49728" y="2884397"/>
                    <a:pt x="54346" y="2962995"/>
                  </a:cubicBezTo>
                  <a:cubicBezTo>
                    <a:pt x="58964" y="3041593"/>
                    <a:pt x="84945" y="3025261"/>
                    <a:pt x="82055" y="3058034"/>
                  </a:cubicBezTo>
                  <a:cubicBezTo>
                    <a:pt x="79165" y="3090807"/>
                    <a:pt x="35279" y="3136543"/>
                    <a:pt x="37007" y="3159634"/>
                  </a:cubicBezTo>
                  <a:cubicBezTo>
                    <a:pt x="38735" y="3182725"/>
                    <a:pt x="52324" y="3183213"/>
                    <a:pt x="92425" y="3196579"/>
                  </a:cubicBezTo>
                  <a:cubicBezTo>
                    <a:pt x="101661" y="3205815"/>
                    <a:pt x="112115" y="3213977"/>
                    <a:pt x="120134" y="3224288"/>
                  </a:cubicBezTo>
                  <a:cubicBezTo>
                    <a:pt x="133764" y="3241813"/>
                    <a:pt x="141380" y="3264007"/>
                    <a:pt x="157079" y="3279706"/>
                  </a:cubicBezTo>
                  <a:cubicBezTo>
                    <a:pt x="169394" y="3292021"/>
                    <a:pt x="182690" y="3303428"/>
                    <a:pt x="194025" y="3316652"/>
                  </a:cubicBezTo>
                  <a:cubicBezTo>
                    <a:pt x="239279" y="3369448"/>
                    <a:pt x="177789" y="3319888"/>
                    <a:pt x="249443" y="3381306"/>
                  </a:cubicBezTo>
                  <a:cubicBezTo>
                    <a:pt x="293076" y="3418706"/>
                    <a:pt x="261682" y="3380812"/>
                    <a:pt x="314098" y="3418252"/>
                  </a:cubicBezTo>
                  <a:cubicBezTo>
                    <a:pt x="324727" y="3425844"/>
                    <a:pt x="333788" y="3435650"/>
                    <a:pt x="341807" y="3445961"/>
                  </a:cubicBezTo>
                  <a:cubicBezTo>
                    <a:pt x="423341" y="3550791"/>
                    <a:pt x="354545" y="3462201"/>
                    <a:pt x="387989" y="3529088"/>
                  </a:cubicBezTo>
                  <a:cubicBezTo>
                    <a:pt x="402057" y="3557224"/>
                    <a:pt x="420679" y="3571015"/>
                    <a:pt x="443407" y="3593743"/>
                  </a:cubicBezTo>
                  <a:cubicBezTo>
                    <a:pt x="465367" y="3659625"/>
                    <a:pt x="434229" y="3579978"/>
                    <a:pt x="480352" y="3649161"/>
                  </a:cubicBezTo>
                  <a:cubicBezTo>
                    <a:pt x="485753" y="3657262"/>
                    <a:pt x="484861" y="3668359"/>
                    <a:pt x="489589" y="3676870"/>
                  </a:cubicBezTo>
                  <a:cubicBezTo>
                    <a:pt x="500371" y="3696277"/>
                    <a:pt x="516605" y="3712431"/>
                    <a:pt x="526534" y="3732288"/>
                  </a:cubicBezTo>
                  <a:cubicBezTo>
                    <a:pt x="532692" y="3744603"/>
                    <a:pt x="539893" y="3756450"/>
                    <a:pt x="545007" y="3769234"/>
                  </a:cubicBezTo>
                  <a:cubicBezTo>
                    <a:pt x="552239" y="3787313"/>
                    <a:pt x="554771" y="3807236"/>
                    <a:pt x="563479" y="3824652"/>
                  </a:cubicBezTo>
                  <a:cubicBezTo>
                    <a:pt x="586917" y="3871526"/>
                    <a:pt x="574314" y="3850141"/>
                    <a:pt x="600425" y="3889306"/>
                  </a:cubicBezTo>
                  <a:cubicBezTo>
                    <a:pt x="606583" y="3907779"/>
                    <a:pt x="610190" y="3927308"/>
                    <a:pt x="618898" y="3944725"/>
                  </a:cubicBezTo>
                  <a:cubicBezTo>
                    <a:pt x="642334" y="3991599"/>
                    <a:pt x="629733" y="3970214"/>
                    <a:pt x="655843" y="4009379"/>
                  </a:cubicBezTo>
                  <a:cubicBezTo>
                    <a:pt x="671968" y="4057755"/>
                    <a:pt x="654095" y="4021660"/>
                    <a:pt x="702025" y="4064797"/>
                  </a:cubicBezTo>
                  <a:cubicBezTo>
                    <a:pt x="776327" y="4131668"/>
                    <a:pt x="727284" y="4112675"/>
                    <a:pt x="794389" y="4129452"/>
                  </a:cubicBezTo>
                  <a:cubicBezTo>
                    <a:pt x="803625" y="4135610"/>
                    <a:pt x="812169" y="4142961"/>
                    <a:pt x="822098" y="4147925"/>
                  </a:cubicBezTo>
                  <a:cubicBezTo>
                    <a:pt x="830806" y="4152279"/>
                    <a:pt x="840446" y="4154486"/>
                    <a:pt x="849807" y="4157161"/>
                  </a:cubicBezTo>
                  <a:cubicBezTo>
                    <a:pt x="878742" y="4165428"/>
                    <a:pt x="924144" y="4175319"/>
                    <a:pt x="951407" y="4175634"/>
                  </a:cubicBezTo>
                  <a:lnTo>
                    <a:pt x="2484643" y="4184870"/>
                  </a:lnTo>
                  <a:lnTo>
                    <a:pt x="2715552" y="4203343"/>
                  </a:lnTo>
                  <a:cubicBezTo>
                    <a:pt x="2731173" y="4204905"/>
                    <a:pt x="2746288" y="4209771"/>
                    <a:pt x="2761734" y="4212579"/>
                  </a:cubicBezTo>
                  <a:cubicBezTo>
                    <a:pt x="2780159" y="4215929"/>
                    <a:pt x="2798517" y="4219952"/>
                    <a:pt x="2817152" y="4221815"/>
                  </a:cubicBezTo>
                  <a:cubicBezTo>
                    <a:pt x="2860150" y="4226115"/>
                    <a:pt x="2903358" y="4227973"/>
                    <a:pt x="2946461" y="4231052"/>
                  </a:cubicBezTo>
                  <a:cubicBezTo>
                    <a:pt x="3044982" y="4227973"/>
                    <a:pt x="3143585" y="4226863"/>
                    <a:pt x="3242025" y="4221815"/>
                  </a:cubicBezTo>
                  <a:cubicBezTo>
                    <a:pt x="3336953" y="4216947"/>
                    <a:pt x="3281617" y="4204340"/>
                    <a:pt x="3389807" y="4203343"/>
                  </a:cubicBezTo>
                  <a:lnTo>
                    <a:pt x="5310970" y="4194106"/>
                  </a:lnTo>
                  <a:cubicBezTo>
                    <a:pt x="5332522" y="4191027"/>
                    <a:pt x="5354322" y="4189355"/>
                    <a:pt x="5375625" y="4184870"/>
                  </a:cubicBezTo>
                  <a:cubicBezTo>
                    <a:pt x="5412891" y="4177025"/>
                    <a:pt x="5486461" y="4157161"/>
                    <a:pt x="5486461" y="4157161"/>
                  </a:cubicBezTo>
                  <a:cubicBezTo>
                    <a:pt x="5517249" y="4141767"/>
                    <a:pt x="5551287" y="4131632"/>
                    <a:pt x="5578825" y="4110979"/>
                  </a:cubicBezTo>
                  <a:cubicBezTo>
                    <a:pt x="5629681" y="4072837"/>
                    <a:pt x="5658897" y="4048708"/>
                    <a:pt x="5726607" y="4018615"/>
                  </a:cubicBezTo>
                  <a:cubicBezTo>
                    <a:pt x="5743720" y="4011009"/>
                    <a:pt x="5763552" y="4012458"/>
                    <a:pt x="5782025" y="4009379"/>
                  </a:cubicBezTo>
                  <a:cubicBezTo>
                    <a:pt x="5783736" y="4008524"/>
                    <a:pt x="5753087" y="3985195"/>
                    <a:pt x="5748880" y="3963198"/>
                  </a:cubicBezTo>
                  <a:cubicBezTo>
                    <a:pt x="5744673" y="3941201"/>
                    <a:pt x="5750625" y="3889710"/>
                    <a:pt x="5756783" y="3877395"/>
                  </a:cubicBezTo>
                  <a:cubicBezTo>
                    <a:pt x="5793608" y="3656444"/>
                    <a:pt x="5809189" y="3501938"/>
                    <a:pt x="5820204" y="3417717"/>
                  </a:cubicBezTo>
                  <a:cubicBezTo>
                    <a:pt x="5831219" y="3333496"/>
                    <a:pt x="5823077" y="3410466"/>
                    <a:pt x="5822871" y="3372070"/>
                  </a:cubicBezTo>
                  <a:cubicBezTo>
                    <a:pt x="5822665" y="3333674"/>
                    <a:pt x="5821159" y="3230446"/>
                    <a:pt x="5818970" y="3187343"/>
                  </a:cubicBezTo>
                  <a:cubicBezTo>
                    <a:pt x="5816781" y="3144240"/>
                    <a:pt x="5815235" y="3137657"/>
                    <a:pt x="5809734" y="3113452"/>
                  </a:cubicBezTo>
                  <a:cubicBezTo>
                    <a:pt x="5785494" y="3006796"/>
                    <a:pt x="5773301" y="2985423"/>
                    <a:pt x="5735843" y="2891779"/>
                  </a:cubicBezTo>
                  <a:cubicBezTo>
                    <a:pt x="5732764" y="2860991"/>
                    <a:pt x="5732918" y="2829706"/>
                    <a:pt x="5726607" y="2799415"/>
                  </a:cubicBezTo>
                  <a:cubicBezTo>
                    <a:pt x="5717464" y="2755529"/>
                    <a:pt x="5695664" y="2714530"/>
                    <a:pt x="5689661" y="2670106"/>
                  </a:cubicBezTo>
                  <a:cubicBezTo>
                    <a:pt x="5680169" y="2599866"/>
                    <a:pt x="5686842" y="2528258"/>
                    <a:pt x="5680425" y="2457670"/>
                  </a:cubicBezTo>
                  <a:cubicBezTo>
                    <a:pt x="5677582" y="2426401"/>
                    <a:pt x="5668110" y="2396094"/>
                    <a:pt x="5661952" y="2365306"/>
                  </a:cubicBezTo>
                  <a:cubicBezTo>
                    <a:pt x="5680425" y="2165185"/>
                    <a:pt x="5687332" y="1963657"/>
                    <a:pt x="5717370" y="1764943"/>
                  </a:cubicBezTo>
                  <a:cubicBezTo>
                    <a:pt x="5727556" y="1697557"/>
                    <a:pt x="5767241" y="1637508"/>
                    <a:pt x="5782025" y="1570979"/>
                  </a:cubicBezTo>
                  <a:lnTo>
                    <a:pt x="5837443" y="1321597"/>
                  </a:lnTo>
                  <a:cubicBezTo>
                    <a:pt x="5856178" y="1059291"/>
                    <a:pt x="5854539" y="1149132"/>
                    <a:pt x="5828207" y="721234"/>
                  </a:cubicBezTo>
                  <a:cubicBezTo>
                    <a:pt x="5825533" y="677776"/>
                    <a:pt x="5821925" y="633724"/>
                    <a:pt x="5809734" y="591925"/>
                  </a:cubicBezTo>
                  <a:cubicBezTo>
                    <a:pt x="5800096" y="558880"/>
                    <a:pt x="5777678" y="530951"/>
                    <a:pt x="5763552" y="499561"/>
                  </a:cubicBezTo>
                  <a:cubicBezTo>
                    <a:pt x="5701035" y="360633"/>
                    <a:pt x="5754647" y="433525"/>
                    <a:pt x="5643479" y="277888"/>
                  </a:cubicBezTo>
                  <a:cubicBezTo>
                    <a:pt x="5609043" y="229677"/>
                    <a:pt x="5584264" y="190964"/>
                    <a:pt x="5541879" y="148579"/>
                  </a:cubicBezTo>
                  <a:cubicBezTo>
                    <a:pt x="5527939" y="134639"/>
                    <a:pt x="5513712" y="119640"/>
                    <a:pt x="5495698" y="111634"/>
                  </a:cubicBezTo>
                  <a:cubicBezTo>
                    <a:pt x="5457431" y="94626"/>
                    <a:pt x="5414654" y="89866"/>
                    <a:pt x="5375625" y="74688"/>
                  </a:cubicBezTo>
                  <a:cubicBezTo>
                    <a:pt x="5358893" y="68181"/>
                    <a:pt x="5346474" y="52656"/>
                    <a:pt x="5329443" y="46979"/>
                  </a:cubicBezTo>
                  <a:cubicBezTo>
                    <a:pt x="5308790" y="40095"/>
                    <a:pt x="5286306" y="41053"/>
                    <a:pt x="5264789" y="37743"/>
                  </a:cubicBezTo>
                  <a:cubicBezTo>
                    <a:pt x="5246279" y="34895"/>
                    <a:pt x="5227843" y="31585"/>
                    <a:pt x="5209370" y="28506"/>
                  </a:cubicBezTo>
                  <a:cubicBezTo>
                    <a:pt x="5107770" y="34664"/>
                    <a:pt x="5005147" y="31334"/>
                    <a:pt x="4904570" y="46979"/>
                  </a:cubicBezTo>
                  <a:cubicBezTo>
                    <a:pt x="4865021" y="53131"/>
                    <a:pt x="4831900" y="81109"/>
                    <a:pt x="4793734" y="93161"/>
                  </a:cubicBezTo>
                  <a:cubicBezTo>
                    <a:pt x="4772974" y="99717"/>
                    <a:pt x="4750553" y="98818"/>
                    <a:pt x="4729079" y="102397"/>
                  </a:cubicBezTo>
                  <a:cubicBezTo>
                    <a:pt x="4648511" y="115825"/>
                    <a:pt x="4715709" y="107614"/>
                    <a:pt x="4618243" y="130106"/>
                  </a:cubicBezTo>
                  <a:cubicBezTo>
                    <a:pt x="4599995" y="134317"/>
                    <a:pt x="4581298" y="136264"/>
                    <a:pt x="4562825" y="139343"/>
                  </a:cubicBezTo>
                  <a:cubicBezTo>
                    <a:pt x="4411964" y="133185"/>
                    <a:pt x="4260671" y="133838"/>
                    <a:pt x="4110243" y="120870"/>
                  </a:cubicBezTo>
                  <a:cubicBezTo>
                    <a:pt x="4081143" y="118361"/>
                    <a:pt x="4055892" y="98165"/>
                    <a:pt x="4027116" y="93161"/>
                  </a:cubicBezTo>
                  <a:cubicBezTo>
                    <a:pt x="3984542" y="85757"/>
                    <a:pt x="3940910" y="87004"/>
                    <a:pt x="3897807" y="83925"/>
                  </a:cubicBezTo>
                  <a:lnTo>
                    <a:pt x="3380570" y="93161"/>
                  </a:lnTo>
                  <a:cubicBezTo>
                    <a:pt x="2166852" y="106425"/>
                    <a:pt x="2587889" y="7311"/>
                    <a:pt x="2133661" y="120870"/>
                  </a:cubicBezTo>
                  <a:cubicBezTo>
                    <a:pt x="1988958" y="117791"/>
                    <a:pt x="1843804" y="123458"/>
                    <a:pt x="1699552" y="111634"/>
                  </a:cubicBezTo>
                  <a:cubicBezTo>
                    <a:pt x="1654874" y="107972"/>
                    <a:pt x="1613595" y="86096"/>
                    <a:pt x="1570243" y="74688"/>
                  </a:cubicBezTo>
                  <a:cubicBezTo>
                    <a:pt x="1555061" y="70693"/>
                    <a:pt x="1539455" y="68531"/>
                    <a:pt x="1524061" y="65452"/>
                  </a:cubicBezTo>
                  <a:cubicBezTo>
                    <a:pt x="1477686" y="34535"/>
                    <a:pt x="1445837" y="6280"/>
                    <a:pt x="1385516" y="797"/>
                  </a:cubicBezTo>
                  <a:cubicBezTo>
                    <a:pt x="1345538" y="-2837"/>
                    <a:pt x="1305467" y="6955"/>
                    <a:pt x="1265443" y="10034"/>
                  </a:cubicBezTo>
                  <a:cubicBezTo>
                    <a:pt x="1225419" y="25428"/>
                    <a:pt x="1184087" y="37778"/>
                    <a:pt x="1145370" y="56215"/>
                  </a:cubicBezTo>
                  <a:cubicBezTo>
                    <a:pt x="1119146" y="68702"/>
                    <a:pt x="1097883" y="90295"/>
                    <a:pt x="1071479" y="102397"/>
                  </a:cubicBezTo>
                  <a:cubicBezTo>
                    <a:pt x="913474" y="174816"/>
                    <a:pt x="974336" y="142028"/>
                    <a:pt x="886752" y="167052"/>
                  </a:cubicBezTo>
                  <a:cubicBezTo>
                    <a:pt x="877391" y="169727"/>
                    <a:pt x="868719" y="175213"/>
                    <a:pt x="859043" y="176288"/>
                  </a:cubicBezTo>
                  <a:cubicBezTo>
                    <a:pt x="813042" y="181399"/>
                    <a:pt x="766680" y="182446"/>
                    <a:pt x="720498" y="185525"/>
                  </a:cubicBezTo>
                  <a:cubicBezTo>
                    <a:pt x="525976" y="234155"/>
                    <a:pt x="647719" y="211875"/>
                    <a:pt x="351043" y="222470"/>
                  </a:cubicBezTo>
                  <a:cubicBezTo>
                    <a:pt x="344885" y="231706"/>
                    <a:pt x="336943" y="239976"/>
                    <a:pt x="332570" y="250179"/>
                  </a:cubicBezTo>
                  <a:cubicBezTo>
                    <a:pt x="315121" y="290895"/>
                    <a:pt x="323334" y="352028"/>
                    <a:pt x="323334" y="388725"/>
                  </a:cubicBezTo>
                  <a:lnTo>
                    <a:pt x="314098" y="314834"/>
                  </a:lnTo>
                  <a:close/>
                </a:path>
              </a:pathLst>
            </a:custGeom>
            <a:solidFill>
              <a:srgbClr val="FFFF00">
                <a:alpha val="2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0A830F2-E0EF-404E-8BCC-7E5BFD58EF99}"/>
                </a:ext>
              </a:extLst>
            </p:cNvPr>
            <p:cNvSpPr txBox="1"/>
            <p:nvPr/>
          </p:nvSpPr>
          <p:spPr>
            <a:xfrm>
              <a:off x="7061742" y="3212482"/>
              <a:ext cx="5048177" cy="307777"/>
            </a:xfrm>
            <a:prstGeom prst="rect">
              <a:avLst/>
            </a:prstGeom>
            <a:noFill/>
          </p:spPr>
          <p:txBody>
            <a:bodyPr wrap="none" rtlCol="0">
              <a:spAutoFit/>
            </a:bodyPr>
            <a:lstStyle/>
            <a:p>
              <a:r>
                <a:rPr lang="en-US" dirty="0"/>
                <a:t>KB </a:t>
              </a:r>
              <a:r>
                <a:rPr lang="en-US" dirty="0">
                  <a:sym typeface="Wingdings" panose="05000000000000000000" pitchFamily="2" charset="2"/>
                </a:rPr>
                <a:t> MB  GB  TB  </a:t>
              </a:r>
              <a:r>
                <a:rPr lang="en-US" dirty="0" err="1">
                  <a:sym typeface="Wingdings" panose="05000000000000000000" pitchFamily="2" charset="2"/>
                </a:rPr>
                <a:t>PetaB</a:t>
              </a:r>
              <a:r>
                <a:rPr lang="en-US" dirty="0">
                  <a:sym typeface="Wingdings" panose="05000000000000000000" pitchFamily="2" charset="2"/>
                </a:rPr>
                <a:t>  </a:t>
              </a:r>
              <a:r>
                <a:rPr lang="en-US" dirty="0" err="1">
                  <a:sym typeface="Wingdings" panose="05000000000000000000" pitchFamily="2" charset="2"/>
                </a:rPr>
                <a:t>ExaB</a:t>
              </a:r>
              <a:r>
                <a:rPr lang="en-US" dirty="0">
                  <a:sym typeface="Wingdings" panose="05000000000000000000" pitchFamily="2" charset="2"/>
                </a:rPr>
                <a:t>  </a:t>
              </a:r>
              <a:r>
                <a:rPr lang="en-US" dirty="0" err="1">
                  <a:sym typeface="Wingdings" panose="05000000000000000000" pitchFamily="2" charset="2"/>
                </a:rPr>
                <a:t>ZetaB</a:t>
              </a:r>
              <a:r>
                <a:rPr lang="en-US" dirty="0">
                  <a:sym typeface="Wingdings" panose="05000000000000000000" pitchFamily="2" charset="2"/>
                </a:rPr>
                <a:t>  </a:t>
              </a:r>
              <a:r>
                <a:rPr lang="en-US" dirty="0" err="1">
                  <a:sym typeface="Wingdings" panose="05000000000000000000" pitchFamily="2" charset="2"/>
                </a:rPr>
                <a:t>YottaB</a:t>
              </a:r>
              <a:endParaRPr lang="en-IN" dirty="0"/>
            </a:p>
          </p:txBody>
        </p:sp>
        <p:sp>
          <p:nvSpPr>
            <p:cNvPr id="3" name="Arrow: Down 2">
              <a:extLst>
                <a:ext uri="{FF2B5EF4-FFF2-40B4-BE49-F238E27FC236}">
                  <a16:creationId xmlns:a16="http://schemas.microsoft.com/office/drawing/2014/main" id="{D167A13F-88F7-41C5-AADF-5B83A41CE355}"/>
                </a:ext>
              </a:extLst>
            </p:cNvPr>
            <p:cNvSpPr/>
            <p:nvPr/>
          </p:nvSpPr>
          <p:spPr>
            <a:xfrm>
              <a:off x="7210882" y="3544036"/>
              <a:ext cx="101600" cy="203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1940C80A-E02A-4CEA-914A-94399E1B1D8F}"/>
                </a:ext>
              </a:extLst>
            </p:cNvPr>
            <p:cNvSpPr/>
            <p:nvPr/>
          </p:nvSpPr>
          <p:spPr>
            <a:xfrm>
              <a:off x="7732744" y="3544037"/>
              <a:ext cx="101600" cy="4156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6A2C20B4-26DE-41DE-9B7A-6CF103C6C5E9}"/>
                </a:ext>
              </a:extLst>
            </p:cNvPr>
            <p:cNvSpPr/>
            <p:nvPr/>
          </p:nvSpPr>
          <p:spPr>
            <a:xfrm>
              <a:off x="8292902" y="3520259"/>
              <a:ext cx="101599" cy="734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C2000B9D-D3BB-4379-8093-34135B8D9052}"/>
                </a:ext>
              </a:extLst>
            </p:cNvPr>
            <p:cNvSpPr/>
            <p:nvPr/>
          </p:nvSpPr>
          <p:spPr>
            <a:xfrm>
              <a:off x="8852934" y="3539417"/>
              <a:ext cx="101599" cy="1066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19CC813D-41E2-405C-83AF-6C2C94ACC94B}"/>
                </a:ext>
              </a:extLst>
            </p:cNvPr>
            <p:cNvSpPr/>
            <p:nvPr/>
          </p:nvSpPr>
          <p:spPr>
            <a:xfrm>
              <a:off x="9561770" y="3520259"/>
              <a:ext cx="101599" cy="1417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D81F0DC-4661-45B3-B419-B2D37312663B}"/>
                </a:ext>
              </a:extLst>
            </p:cNvPr>
            <p:cNvSpPr txBox="1"/>
            <p:nvPr/>
          </p:nvSpPr>
          <p:spPr>
            <a:xfrm>
              <a:off x="8023689" y="2872759"/>
              <a:ext cx="1032655" cy="307777"/>
            </a:xfrm>
            <a:prstGeom prst="rect">
              <a:avLst/>
            </a:prstGeom>
            <a:noFill/>
          </p:spPr>
          <p:txBody>
            <a:bodyPr wrap="none" rtlCol="0">
              <a:spAutoFit/>
            </a:bodyPr>
            <a:lstStyle/>
            <a:p>
              <a:r>
                <a:rPr lang="en-US" dirty="0">
                  <a:sym typeface="Wingdings" panose="05000000000000000000" pitchFamily="2" charset="2"/>
                </a:rPr>
                <a:t> = *1000</a:t>
              </a:r>
              <a:endParaRPr lang="en-IN" dirty="0"/>
            </a:p>
          </p:txBody>
        </p:sp>
        <p:sp>
          <p:nvSpPr>
            <p:cNvPr id="11" name="Arrow: Down 10">
              <a:extLst>
                <a:ext uri="{FF2B5EF4-FFF2-40B4-BE49-F238E27FC236}">
                  <a16:creationId xmlns:a16="http://schemas.microsoft.com/office/drawing/2014/main" id="{72A501F5-146C-4C7E-9453-FB5B484DC6BB}"/>
                </a:ext>
              </a:extLst>
            </p:cNvPr>
            <p:cNvSpPr/>
            <p:nvPr/>
          </p:nvSpPr>
          <p:spPr>
            <a:xfrm>
              <a:off x="10209250" y="3579063"/>
              <a:ext cx="101599" cy="960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148E04D2-0D40-479A-966F-42C8B3906AB0}"/>
                </a:ext>
              </a:extLst>
            </p:cNvPr>
            <p:cNvSpPr/>
            <p:nvPr/>
          </p:nvSpPr>
          <p:spPr>
            <a:xfrm>
              <a:off x="10950578" y="3579062"/>
              <a:ext cx="101599" cy="17183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19CC704-A7E6-4AC4-88D7-2B07BEF90407}"/>
                </a:ext>
              </a:extLst>
            </p:cNvPr>
            <p:cNvSpPr txBox="1"/>
            <p:nvPr/>
          </p:nvSpPr>
          <p:spPr>
            <a:xfrm rot="16200000">
              <a:off x="6252627" y="4528881"/>
              <a:ext cx="1925877" cy="502805"/>
            </a:xfrm>
            <a:prstGeom prst="rect">
              <a:avLst/>
            </a:prstGeom>
            <a:noFill/>
            <a:ln>
              <a:solidFill>
                <a:schemeClr val="bg1">
                  <a:lumMod val="75000"/>
                </a:schemeClr>
              </a:solidFill>
            </a:ln>
          </p:spPr>
          <p:txBody>
            <a:bodyPr wrap="none" rtlCol="0">
              <a:spAutoFit/>
            </a:bodyPr>
            <a:lstStyle/>
            <a:p>
              <a:pPr algn="ctr"/>
              <a:r>
                <a:rPr lang="en-US" dirty="0"/>
                <a:t>Small ascii data file,</a:t>
              </a:r>
            </a:p>
            <a:p>
              <a:pPr algn="ctr"/>
              <a:r>
                <a:rPr lang="en-US" dirty="0"/>
                <a:t> thumb size photo (jpg)</a:t>
              </a:r>
              <a:endParaRPr lang="en-IN" dirty="0"/>
            </a:p>
          </p:txBody>
        </p:sp>
        <p:sp>
          <p:nvSpPr>
            <p:cNvPr id="14" name="TextBox 13">
              <a:extLst>
                <a:ext uri="{FF2B5EF4-FFF2-40B4-BE49-F238E27FC236}">
                  <a16:creationId xmlns:a16="http://schemas.microsoft.com/office/drawing/2014/main" id="{C6310BD0-AC0A-4A5D-B59E-DE8885E695BF}"/>
                </a:ext>
              </a:extLst>
            </p:cNvPr>
            <p:cNvSpPr txBox="1"/>
            <p:nvPr/>
          </p:nvSpPr>
          <p:spPr>
            <a:xfrm rot="16200000">
              <a:off x="6460359" y="5074896"/>
              <a:ext cx="2661306" cy="523220"/>
            </a:xfrm>
            <a:prstGeom prst="rect">
              <a:avLst/>
            </a:prstGeom>
            <a:noFill/>
            <a:ln>
              <a:solidFill>
                <a:schemeClr val="bg1">
                  <a:lumMod val="75000"/>
                </a:schemeClr>
              </a:solidFill>
            </a:ln>
          </p:spPr>
          <p:txBody>
            <a:bodyPr wrap="none" rtlCol="0">
              <a:spAutoFit/>
            </a:bodyPr>
            <a:lstStyle>
              <a:defPPr marR="0" lvl="0" algn="l" rtl="0">
                <a:lnSpc>
                  <a:spcPct val="100000"/>
                </a:lnSpc>
                <a:spcBef>
                  <a:spcPts val="0"/>
                </a:spcBef>
                <a:spcAft>
                  <a:spcPts val="0"/>
                </a:spcAft>
              </a:defPPr>
              <a:lvl1pPr algn="ctr"/>
            </a:lstStyle>
            <a:p>
              <a:r>
                <a:rPr lang="en-US" dirty="0"/>
                <a:t> This Ppt file, mp3 audio, </a:t>
              </a:r>
            </a:p>
            <a:p>
              <a:r>
                <a:rPr lang="en-US" dirty="0"/>
                <a:t>medium industry datasets (csv)</a:t>
              </a:r>
              <a:endParaRPr lang="en-IN" dirty="0"/>
            </a:p>
          </p:txBody>
        </p:sp>
        <p:sp>
          <p:nvSpPr>
            <p:cNvPr id="15" name="TextBox 14">
              <a:extLst>
                <a:ext uri="{FF2B5EF4-FFF2-40B4-BE49-F238E27FC236}">
                  <a16:creationId xmlns:a16="http://schemas.microsoft.com/office/drawing/2014/main" id="{D2680A0E-7072-4C98-8F92-E8B18B5A2DD5}"/>
                </a:ext>
              </a:extLst>
            </p:cNvPr>
            <p:cNvSpPr txBox="1"/>
            <p:nvPr/>
          </p:nvSpPr>
          <p:spPr>
            <a:xfrm rot="16200000">
              <a:off x="7542911" y="4914100"/>
              <a:ext cx="1696298" cy="523220"/>
            </a:xfrm>
            <a:prstGeom prst="rect">
              <a:avLst/>
            </a:prstGeom>
            <a:noFill/>
            <a:ln>
              <a:solidFill>
                <a:schemeClr val="bg1">
                  <a:lumMod val="75000"/>
                </a:schemeClr>
              </a:solidFill>
            </a:ln>
          </p:spPr>
          <p:txBody>
            <a:bodyPr wrap="none" rtlCol="0">
              <a:spAutoFit/>
            </a:bodyPr>
            <a:lstStyle>
              <a:defPPr marR="0" lvl="0" algn="l" rtl="0">
                <a:lnSpc>
                  <a:spcPct val="100000"/>
                </a:lnSpc>
                <a:spcBef>
                  <a:spcPts val="0"/>
                </a:spcBef>
                <a:spcAft>
                  <a:spcPts val="0"/>
                </a:spcAft>
              </a:defPPr>
              <a:lvl1pPr algn="ctr"/>
            </a:lstStyle>
            <a:p>
              <a:r>
                <a:rPr lang="en-US" dirty="0"/>
                <a:t>HD Movie file,</a:t>
              </a:r>
            </a:p>
            <a:p>
              <a:r>
                <a:rPr lang="en-US" dirty="0"/>
                <a:t> 50 </a:t>
              </a:r>
              <a:r>
                <a:rPr lang="en-US" dirty="0" err="1"/>
                <a:t>hrs</a:t>
              </a:r>
              <a:r>
                <a:rPr lang="en-US" dirty="0"/>
                <a:t> of browsing</a:t>
              </a:r>
              <a:endParaRPr lang="en-IN" dirty="0"/>
            </a:p>
          </p:txBody>
        </p:sp>
        <p:sp>
          <p:nvSpPr>
            <p:cNvPr id="16" name="TextBox 15">
              <a:extLst>
                <a:ext uri="{FF2B5EF4-FFF2-40B4-BE49-F238E27FC236}">
                  <a16:creationId xmlns:a16="http://schemas.microsoft.com/office/drawing/2014/main" id="{BEED9F24-5AE8-4056-91AA-652D2F0A3B6D}"/>
                </a:ext>
              </a:extLst>
            </p:cNvPr>
            <p:cNvSpPr txBox="1"/>
            <p:nvPr/>
          </p:nvSpPr>
          <p:spPr>
            <a:xfrm rot="16200000">
              <a:off x="7988762" y="5409565"/>
              <a:ext cx="2018008" cy="512911"/>
            </a:xfrm>
            <a:prstGeom prst="rect">
              <a:avLst/>
            </a:prstGeom>
            <a:noFill/>
            <a:ln>
              <a:solidFill>
                <a:schemeClr val="bg1">
                  <a:lumMod val="75000"/>
                </a:schemeClr>
              </a:solidFill>
            </a:ln>
          </p:spPr>
          <p:txBody>
            <a:bodyPr wrap="none" rtlCol="0">
              <a:spAutoFit/>
            </a:bodyPr>
            <a:lstStyle>
              <a:defPPr marR="0" lvl="0" algn="l" rtl="0">
                <a:lnSpc>
                  <a:spcPct val="100000"/>
                </a:lnSpc>
                <a:spcBef>
                  <a:spcPts val="0"/>
                </a:spcBef>
                <a:spcAft>
                  <a:spcPts val="0"/>
                </a:spcAft>
              </a:defPPr>
              <a:lvl1pPr algn="ctr"/>
            </a:lstStyle>
            <a:p>
              <a:r>
                <a:rPr lang="en-US" dirty="0"/>
                <a:t>Desktop drive , Personal </a:t>
              </a:r>
            </a:p>
            <a:p>
              <a:r>
                <a:rPr lang="en-US" dirty="0"/>
                <a:t>HDD, 8 smartphones</a:t>
              </a:r>
              <a:endParaRPr lang="en-IN" dirty="0"/>
            </a:p>
          </p:txBody>
        </p:sp>
        <p:sp>
          <p:nvSpPr>
            <p:cNvPr id="17" name="TextBox 16">
              <a:extLst>
                <a:ext uri="{FF2B5EF4-FFF2-40B4-BE49-F238E27FC236}">
                  <a16:creationId xmlns:a16="http://schemas.microsoft.com/office/drawing/2014/main" id="{C22FA940-515E-4ED1-880F-3B09404204E2}"/>
                </a:ext>
              </a:extLst>
            </p:cNvPr>
            <p:cNvSpPr txBox="1"/>
            <p:nvPr/>
          </p:nvSpPr>
          <p:spPr>
            <a:xfrm rot="16200000">
              <a:off x="8890002" y="5556540"/>
              <a:ext cx="1537600" cy="523220"/>
            </a:xfrm>
            <a:prstGeom prst="rect">
              <a:avLst/>
            </a:prstGeom>
            <a:noFill/>
            <a:ln>
              <a:solidFill>
                <a:schemeClr val="bg1">
                  <a:lumMod val="75000"/>
                </a:schemeClr>
              </a:solidFill>
            </a:ln>
          </p:spPr>
          <p:txBody>
            <a:bodyPr wrap="none" rtlCol="0">
              <a:spAutoFit/>
            </a:bodyPr>
            <a:lstStyle>
              <a:defPPr marR="0" lvl="0" algn="l" rtl="0">
                <a:lnSpc>
                  <a:spcPct val="100000"/>
                </a:lnSpc>
                <a:spcBef>
                  <a:spcPts val="0"/>
                </a:spcBef>
                <a:spcAft>
                  <a:spcPts val="0"/>
                </a:spcAft>
              </a:defPPr>
              <a:lvl1pPr algn="ctr"/>
            </a:lstStyle>
            <a:p>
              <a:r>
                <a:rPr lang="en-US" dirty="0"/>
                <a:t>Autonomous car </a:t>
              </a:r>
            </a:p>
            <a:p>
              <a:r>
                <a:rPr lang="en-US" dirty="0"/>
                <a:t>data in 1 year, </a:t>
              </a:r>
              <a:endParaRPr lang="en-IN" dirty="0"/>
            </a:p>
          </p:txBody>
        </p:sp>
        <p:sp>
          <p:nvSpPr>
            <p:cNvPr id="18" name="TextBox 17">
              <a:extLst>
                <a:ext uri="{FF2B5EF4-FFF2-40B4-BE49-F238E27FC236}">
                  <a16:creationId xmlns:a16="http://schemas.microsoft.com/office/drawing/2014/main" id="{D2167EE8-CE23-49EE-B3C1-0F254FC96E08}"/>
                </a:ext>
              </a:extLst>
            </p:cNvPr>
            <p:cNvSpPr txBox="1"/>
            <p:nvPr/>
          </p:nvSpPr>
          <p:spPr>
            <a:xfrm rot="16200000">
              <a:off x="9390835" y="5291064"/>
              <a:ext cx="2053416" cy="724109"/>
            </a:xfrm>
            <a:prstGeom prst="rect">
              <a:avLst/>
            </a:prstGeom>
            <a:noFill/>
            <a:ln>
              <a:solidFill>
                <a:schemeClr val="bg1">
                  <a:lumMod val="75000"/>
                </a:schemeClr>
              </a:solidFill>
            </a:ln>
          </p:spPr>
          <p:txBody>
            <a:bodyPr wrap="square" rtlCol="0">
              <a:spAutoFit/>
            </a:bodyPr>
            <a:lstStyle>
              <a:defPPr marR="0" lvl="0" algn="l" rtl="0">
                <a:lnSpc>
                  <a:spcPct val="100000"/>
                </a:lnSpc>
                <a:spcBef>
                  <a:spcPts val="0"/>
                </a:spcBef>
                <a:spcAft>
                  <a:spcPts val="0"/>
                </a:spcAft>
              </a:defPPr>
              <a:lvl1pPr algn="ctr"/>
            </a:lstStyle>
            <a:p>
              <a:r>
                <a:rPr lang="en-US" dirty="0"/>
                <a:t>Data storage capacity of FB, All words spoken </a:t>
              </a:r>
            </a:p>
            <a:p>
              <a:r>
                <a:rPr lang="en-US" dirty="0"/>
                <a:t>by Humans ever </a:t>
              </a:r>
              <a:endParaRPr lang="en-IN" dirty="0"/>
            </a:p>
          </p:txBody>
        </p:sp>
        <p:sp>
          <p:nvSpPr>
            <p:cNvPr id="19" name="TextBox 18">
              <a:extLst>
                <a:ext uri="{FF2B5EF4-FFF2-40B4-BE49-F238E27FC236}">
                  <a16:creationId xmlns:a16="http://schemas.microsoft.com/office/drawing/2014/main" id="{2C37C6D1-437E-495B-B598-1BABDA20A57E}"/>
                </a:ext>
              </a:extLst>
            </p:cNvPr>
            <p:cNvSpPr txBox="1"/>
            <p:nvPr/>
          </p:nvSpPr>
          <p:spPr>
            <a:xfrm rot="16200000">
              <a:off x="10523077" y="5756391"/>
              <a:ext cx="1298315" cy="523220"/>
            </a:xfrm>
            <a:prstGeom prst="rect">
              <a:avLst/>
            </a:prstGeom>
            <a:noFill/>
            <a:ln>
              <a:solidFill>
                <a:schemeClr val="bg1">
                  <a:lumMod val="75000"/>
                </a:schemeClr>
              </a:solidFill>
            </a:ln>
          </p:spPr>
          <p:txBody>
            <a:bodyPr wrap="square" rtlCol="0">
              <a:spAutoFit/>
            </a:bodyPr>
            <a:lstStyle>
              <a:defPPr marR="0" lvl="0" algn="l" rtl="0">
                <a:lnSpc>
                  <a:spcPct val="100000"/>
                </a:lnSpc>
                <a:spcBef>
                  <a:spcPts val="0"/>
                </a:spcBef>
                <a:spcAft>
                  <a:spcPts val="0"/>
                </a:spcAft>
              </a:defPPr>
              <a:lvl1pPr algn="ctr"/>
            </a:lstStyle>
            <a:p>
              <a:r>
                <a:rPr lang="en-US" dirty="0"/>
                <a:t>Annual Internet traffic</a:t>
              </a:r>
              <a:endParaRPr lang="en-IN" dirty="0"/>
            </a:p>
          </p:txBody>
        </p:sp>
      </p:grpSp>
      <p:sp>
        <p:nvSpPr>
          <p:cNvPr id="21" name="Arrow: Down 20">
            <a:extLst>
              <a:ext uri="{FF2B5EF4-FFF2-40B4-BE49-F238E27FC236}">
                <a16:creationId xmlns:a16="http://schemas.microsoft.com/office/drawing/2014/main" id="{4D349611-D12B-4C5E-BF96-F9888DB18AD5}"/>
              </a:ext>
            </a:extLst>
          </p:cNvPr>
          <p:cNvSpPr/>
          <p:nvPr/>
        </p:nvSpPr>
        <p:spPr>
          <a:xfrm rot="18312598">
            <a:off x="4046227" y="2732000"/>
            <a:ext cx="98395" cy="2271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F0513186-B62E-4007-A820-CFC5205DFFE2}"/>
              </a:ext>
            </a:extLst>
          </p:cNvPr>
          <p:cNvSpPr txBox="1"/>
          <p:nvPr/>
        </p:nvSpPr>
        <p:spPr>
          <a:xfrm rot="16200000">
            <a:off x="4328105" y="4738381"/>
            <a:ext cx="2276584" cy="861774"/>
          </a:xfrm>
          <a:prstGeom prst="rect">
            <a:avLst/>
          </a:prstGeom>
          <a:noFill/>
          <a:ln>
            <a:solidFill>
              <a:schemeClr val="bg1">
                <a:lumMod val="75000"/>
              </a:schemeClr>
            </a:solidFill>
          </a:ln>
        </p:spPr>
        <p:txBody>
          <a:bodyPr wrap="none" rtlCol="0">
            <a:spAutoFit/>
          </a:bodyPr>
          <a:lstStyle/>
          <a:p>
            <a:pPr algn="ctr"/>
            <a:r>
              <a:rPr lang="en-US" sz="1200" dirty="0"/>
              <a:t>Amazon: 20 orders Per sec,</a:t>
            </a:r>
          </a:p>
          <a:p>
            <a:pPr algn="ctr"/>
            <a:r>
              <a:rPr lang="en-US" sz="1200" dirty="0"/>
              <a:t>Twitter: 500M tweets / day, </a:t>
            </a:r>
          </a:p>
          <a:p>
            <a:pPr algn="ctr"/>
            <a:r>
              <a:rPr lang="en-US" sz="1200" dirty="0"/>
              <a:t>FB: 900M photos upload / day,</a:t>
            </a:r>
          </a:p>
          <a:p>
            <a:pPr algn="ctr"/>
            <a:r>
              <a:rPr lang="en-US" sz="1200" dirty="0"/>
              <a:t>4M Google searches /day </a:t>
            </a:r>
            <a:endParaRPr lang="en-IN" sz="1200" dirty="0"/>
          </a:p>
        </p:txBody>
      </p:sp>
      <p:sp>
        <p:nvSpPr>
          <p:cNvPr id="23" name="TextBox 22">
            <a:extLst>
              <a:ext uri="{FF2B5EF4-FFF2-40B4-BE49-F238E27FC236}">
                <a16:creationId xmlns:a16="http://schemas.microsoft.com/office/drawing/2014/main" id="{CC3535AB-BA63-4902-90E8-22A1C214ACBC}"/>
              </a:ext>
            </a:extLst>
          </p:cNvPr>
          <p:cNvSpPr txBox="1"/>
          <p:nvPr/>
        </p:nvSpPr>
        <p:spPr>
          <a:xfrm rot="16200000">
            <a:off x="5266513" y="3851557"/>
            <a:ext cx="2248519" cy="830997"/>
          </a:xfrm>
          <a:prstGeom prst="rect">
            <a:avLst/>
          </a:prstGeom>
          <a:noFill/>
          <a:ln>
            <a:solidFill>
              <a:schemeClr val="bg1">
                <a:lumMod val="75000"/>
              </a:schemeClr>
            </a:solidFill>
          </a:ln>
        </p:spPr>
        <p:txBody>
          <a:bodyPr wrap="square" rtlCol="0">
            <a:spAutoFit/>
          </a:bodyPr>
          <a:lstStyle/>
          <a:p>
            <a:pPr algn="ctr"/>
            <a:r>
              <a:rPr lang="en-US" sz="1200" dirty="0"/>
              <a:t>Structured data – DBs, </a:t>
            </a:r>
          </a:p>
          <a:p>
            <a:pPr algn="ctr"/>
            <a:r>
              <a:rPr lang="en-US" sz="1200" dirty="0"/>
              <a:t>Unstructured data – Weather, </a:t>
            </a:r>
          </a:p>
          <a:p>
            <a:pPr algn="ctr"/>
            <a:r>
              <a:rPr lang="en-US" sz="1200" dirty="0"/>
              <a:t>Geo-spatial, Media data, NLP</a:t>
            </a:r>
          </a:p>
          <a:p>
            <a:pPr algn="ctr"/>
            <a:r>
              <a:rPr lang="en-US" sz="1200" dirty="0"/>
              <a:t>Semi-structured – HTML code</a:t>
            </a:r>
            <a:endParaRPr lang="en-IN" sz="1200" dirty="0"/>
          </a:p>
        </p:txBody>
      </p:sp>
      <p:sp>
        <p:nvSpPr>
          <p:cNvPr id="24" name="Arrow: Down 23">
            <a:extLst>
              <a:ext uri="{FF2B5EF4-FFF2-40B4-BE49-F238E27FC236}">
                <a16:creationId xmlns:a16="http://schemas.microsoft.com/office/drawing/2014/main" id="{5CAE69FF-3207-429B-8AB4-404C74AB30A2}"/>
              </a:ext>
            </a:extLst>
          </p:cNvPr>
          <p:cNvSpPr/>
          <p:nvPr/>
        </p:nvSpPr>
        <p:spPr>
          <a:xfrm rot="17350538">
            <a:off x="4932551" y="2504601"/>
            <a:ext cx="104988" cy="2048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8AA68091-E54A-4FB2-BD55-28F9A3DCCC82}"/>
              </a:ext>
            </a:extLst>
          </p:cNvPr>
          <p:cNvPicPr>
            <a:picLocks noChangeAspect="1"/>
          </p:cNvPicPr>
          <p:nvPr/>
        </p:nvPicPr>
        <p:blipFill rotWithShape="1">
          <a:blip r:embed="rId3">
            <a:clrChange>
              <a:clrFrom>
                <a:srgbClr val="FFFFFF"/>
              </a:clrFrom>
              <a:clrTo>
                <a:srgbClr val="FFFFFF">
                  <a:alpha val="0"/>
                </a:srgbClr>
              </a:clrTo>
            </a:clrChange>
          </a:blip>
          <a:srcRect l="13030" t="3645" r="6625" b="10505"/>
          <a:stretch/>
        </p:blipFill>
        <p:spPr>
          <a:xfrm>
            <a:off x="95908" y="3448609"/>
            <a:ext cx="4970265" cy="3361766"/>
          </a:xfrm>
          <a:prstGeom prst="rect">
            <a:avLst/>
          </a:prstGeom>
        </p:spPr>
      </p:pic>
      <p:sp>
        <p:nvSpPr>
          <p:cNvPr id="25" name="TextBox 24">
            <a:extLst>
              <a:ext uri="{FF2B5EF4-FFF2-40B4-BE49-F238E27FC236}">
                <a16:creationId xmlns:a16="http://schemas.microsoft.com/office/drawing/2014/main" id="{29CFE16D-A512-41DA-8000-708240436C5D}"/>
              </a:ext>
            </a:extLst>
          </p:cNvPr>
          <p:cNvSpPr txBox="1"/>
          <p:nvPr/>
        </p:nvSpPr>
        <p:spPr>
          <a:xfrm>
            <a:off x="9069830" y="2142059"/>
            <a:ext cx="792205" cy="307777"/>
          </a:xfrm>
          <a:prstGeom prst="rect">
            <a:avLst/>
          </a:prstGeom>
          <a:noFill/>
        </p:spPr>
        <p:txBody>
          <a:bodyPr wrap="none" rtlCol="0">
            <a:spAutoFit/>
          </a:bodyPr>
          <a:lstStyle/>
          <a:p>
            <a:r>
              <a:rPr lang="en-US" dirty="0"/>
              <a:t>Volume</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8B02696C-B888-4884-A8A4-FDBE1F4B62EC}"/>
              </a:ext>
            </a:extLst>
          </p:cNvPr>
          <p:cNvSpPr/>
          <p:nvPr/>
        </p:nvSpPr>
        <p:spPr>
          <a:xfrm rot="19397362">
            <a:off x="6678933" y="3019023"/>
            <a:ext cx="360701" cy="190500"/>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786A100-7129-4B39-A87B-166079D0A374}"/>
              </a:ext>
            </a:extLst>
          </p:cNvPr>
          <p:cNvSpPr>
            <a:spLocks noGrp="1"/>
          </p:cNvSpPr>
          <p:nvPr>
            <p:ph type="title"/>
          </p:nvPr>
        </p:nvSpPr>
        <p:spPr>
          <a:xfrm>
            <a:off x="609600" y="131762"/>
            <a:ext cx="10972800" cy="1039813"/>
          </a:xfrm>
          <a:noFill/>
          <a:ln>
            <a:noFill/>
          </a:ln>
        </p:spPr>
        <p:txBody>
          <a:bodyPr spcFirstLastPara="1" wrap="square" lIns="91425" tIns="45700" rIns="91425" bIns="45700" anchor="ctr" anchorCtr="0">
            <a:noAutofit/>
          </a:bodyPr>
          <a:lstStyle/>
          <a:p>
            <a:r>
              <a:rPr lang="en-US" u="sng" dirty="0">
                <a:latin typeface="Corbel" panose="020B0503020204020204" pitchFamily="34" charset="0"/>
                <a:cs typeface="Times New Roman"/>
              </a:rPr>
              <a:t>Statistical Methods</a:t>
            </a:r>
            <a:endParaRPr lang="en-IN" u="sng" dirty="0">
              <a:latin typeface="Corbel" panose="020B0503020204020204" pitchFamily="34" charset="0"/>
              <a:cs typeface="Times New Roman"/>
            </a:endParaRPr>
          </a:p>
        </p:txBody>
      </p:sp>
      <p:sp>
        <p:nvSpPr>
          <p:cNvPr id="4" name="TextBox 3">
            <a:extLst>
              <a:ext uri="{FF2B5EF4-FFF2-40B4-BE49-F238E27FC236}">
                <a16:creationId xmlns:a16="http://schemas.microsoft.com/office/drawing/2014/main" id="{8128E6CB-3003-47AB-9F9C-FBA118691B18}"/>
              </a:ext>
            </a:extLst>
          </p:cNvPr>
          <p:cNvSpPr txBox="1"/>
          <p:nvPr/>
        </p:nvSpPr>
        <p:spPr>
          <a:xfrm>
            <a:off x="4887262" y="2891135"/>
            <a:ext cx="1364476" cy="446276"/>
          </a:xfrm>
          <a:prstGeom prst="rect">
            <a:avLst/>
          </a:prstGeom>
          <a:noFill/>
        </p:spPr>
        <p:txBody>
          <a:bodyPr wrap="none" rtlCol="0">
            <a:spAutoFit/>
          </a:bodyPr>
          <a:lstStyle/>
          <a:p>
            <a:r>
              <a:rPr lang="en-US" sz="2300" dirty="0">
                <a:effectLst>
                  <a:outerShdw blurRad="38100" dist="38100" dir="2700000" algn="tl">
                    <a:srgbClr val="000000">
                      <a:alpha val="43137"/>
                    </a:srgbClr>
                  </a:outerShdw>
                </a:effectLst>
              </a:rPr>
              <a:t>Statistics</a:t>
            </a:r>
            <a:endParaRPr lang="en-IN" sz="2300"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74A2B69B-8F38-474A-8F7B-2A4E4975DFB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44339" y="3304773"/>
            <a:ext cx="1650321" cy="1143000"/>
          </a:xfrm>
          <a:prstGeom prst="rect">
            <a:avLst/>
          </a:prstGeom>
        </p:spPr>
      </p:pic>
      <p:sp>
        <p:nvSpPr>
          <p:cNvPr id="6" name="Oval 5">
            <a:extLst>
              <a:ext uri="{FF2B5EF4-FFF2-40B4-BE49-F238E27FC236}">
                <a16:creationId xmlns:a16="http://schemas.microsoft.com/office/drawing/2014/main" id="{4845158D-2346-4826-8932-C83702BA0336}"/>
              </a:ext>
            </a:extLst>
          </p:cNvPr>
          <p:cNvSpPr/>
          <p:nvPr/>
        </p:nvSpPr>
        <p:spPr>
          <a:xfrm>
            <a:off x="4380648" y="2719789"/>
            <a:ext cx="2478636" cy="2047875"/>
          </a:xfrm>
          <a:prstGeom prst="ellipse">
            <a:avLst/>
          </a:prstGeom>
          <a:solidFill>
            <a:srgbClr val="FFFF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3228FA1C-D8AF-41F5-AC39-63F6FB66A75A}"/>
              </a:ext>
            </a:extLst>
          </p:cNvPr>
          <p:cNvSpPr/>
          <p:nvPr/>
        </p:nvSpPr>
        <p:spPr>
          <a:xfrm rot="12879006">
            <a:off x="4263616" y="2976782"/>
            <a:ext cx="360701" cy="190500"/>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FA882867-864B-4B59-A051-484BC3BE4F7E}"/>
              </a:ext>
            </a:extLst>
          </p:cNvPr>
          <p:cNvSpPr txBox="1"/>
          <p:nvPr/>
        </p:nvSpPr>
        <p:spPr>
          <a:xfrm>
            <a:off x="723622" y="1515421"/>
            <a:ext cx="3514104" cy="1746632"/>
          </a:xfrm>
          <a:prstGeom prst="rect">
            <a:avLst/>
          </a:prstGeom>
          <a:ln w="9525"/>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effectLst>
                  <a:outerShdw blurRad="38100" dist="38100" dir="2700000" algn="tl">
                    <a:srgbClr val="000000">
                      <a:alpha val="43137"/>
                    </a:srgbClr>
                  </a:outerShdw>
                </a:effectLst>
                <a:latin typeface="+mn-lt"/>
              </a:rPr>
              <a:t>Classifications</a:t>
            </a:r>
          </a:p>
          <a:p>
            <a:pPr>
              <a:lnSpc>
                <a:spcPts val="900"/>
              </a:lnSpc>
            </a:pPr>
            <a:endParaRPr lang="en-US" sz="2000" dirty="0">
              <a:effectLst>
                <a:outerShdw blurRad="38100" dist="38100" dir="2700000" algn="tl">
                  <a:srgbClr val="000000">
                    <a:alpha val="43137"/>
                  </a:srgbClr>
                </a:outerShdw>
              </a:effectLst>
              <a:latin typeface="+mn-lt"/>
            </a:endParaRPr>
          </a:p>
          <a:p>
            <a:pPr marL="285750" indent="-285750">
              <a:buFont typeface="Arial" panose="020B0604020202020204" pitchFamily="34" charset="0"/>
              <a:buChar char="•"/>
            </a:pPr>
            <a:r>
              <a:rPr lang="en-US" sz="1600" dirty="0">
                <a:latin typeface="+mn-lt"/>
              </a:rPr>
              <a:t>Segmentation of customers</a:t>
            </a:r>
          </a:p>
          <a:p>
            <a:pPr marL="285750" indent="-285750">
              <a:buFont typeface="Arial" panose="020B0604020202020204" pitchFamily="34" charset="0"/>
              <a:buChar char="•"/>
            </a:pPr>
            <a:r>
              <a:rPr lang="en-US" sz="1600" dirty="0">
                <a:latin typeface="+mn-lt"/>
              </a:rPr>
              <a:t>Brand/Product positioning</a:t>
            </a:r>
          </a:p>
          <a:p>
            <a:pPr marL="285750" indent="-285750">
              <a:buFont typeface="Arial" panose="020B0604020202020204" pitchFamily="34" charset="0"/>
              <a:buChar char="•"/>
            </a:pPr>
            <a:r>
              <a:rPr lang="en-IN" sz="1600" dirty="0">
                <a:latin typeface="+mn-lt"/>
              </a:rPr>
              <a:t>Event Success vs Failure </a:t>
            </a:r>
          </a:p>
          <a:p>
            <a:pPr marL="285750" indent="-285750">
              <a:buFont typeface="Arial" panose="020B0604020202020204" pitchFamily="34" charset="0"/>
              <a:buChar char="•"/>
            </a:pPr>
            <a:r>
              <a:rPr lang="en-IN" sz="1600" dirty="0">
                <a:latin typeface="+mn-lt"/>
              </a:rPr>
              <a:t>Demographics &amp; Psychographics</a:t>
            </a:r>
          </a:p>
          <a:p>
            <a:pPr marL="285750" indent="-285750">
              <a:buFont typeface="Arial" panose="020B0604020202020204" pitchFamily="34" charset="0"/>
              <a:buChar char="•"/>
            </a:pPr>
            <a:r>
              <a:rPr lang="en-IN" sz="1600" dirty="0">
                <a:latin typeface="+mn-lt"/>
              </a:rPr>
              <a:t>Classifying for Social Networking </a:t>
            </a:r>
          </a:p>
        </p:txBody>
      </p:sp>
      <p:sp>
        <p:nvSpPr>
          <p:cNvPr id="17" name="TextBox 16">
            <a:extLst>
              <a:ext uri="{FF2B5EF4-FFF2-40B4-BE49-F238E27FC236}">
                <a16:creationId xmlns:a16="http://schemas.microsoft.com/office/drawing/2014/main" id="{ECBDB13C-BB34-4551-B45C-56E0BCB52DAD}"/>
              </a:ext>
            </a:extLst>
          </p:cNvPr>
          <p:cNvSpPr txBox="1"/>
          <p:nvPr/>
        </p:nvSpPr>
        <p:spPr>
          <a:xfrm>
            <a:off x="7084824" y="1367641"/>
            <a:ext cx="4945585" cy="1992853"/>
          </a:xfrm>
          <a:prstGeom prst="rect">
            <a:avLst/>
          </a:prstGeom>
          <a:ln w="9525"/>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effectLst>
                  <a:outerShdw blurRad="38100" dist="38100" dir="2700000" algn="tl">
                    <a:srgbClr val="000000">
                      <a:alpha val="43137"/>
                    </a:srgbClr>
                  </a:outerShdw>
                </a:effectLst>
                <a:latin typeface="+mn-lt"/>
              </a:rPr>
              <a:t>Pattern Recognition</a:t>
            </a:r>
          </a:p>
          <a:p>
            <a:pPr>
              <a:lnSpc>
                <a:spcPts val="900"/>
              </a:lnSpc>
            </a:pPr>
            <a:endParaRPr lang="en-US" sz="2000" dirty="0">
              <a:effectLst>
                <a:outerShdw blurRad="38100" dist="38100" dir="2700000" algn="tl">
                  <a:srgbClr val="000000">
                    <a:alpha val="43137"/>
                  </a:srgbClr>
                </a:outerShdw>
              </a:effectLst>
              <a:latin typeface="+mn-lt"/>
            </a:endParaRPr>
          </a:p>
          <a:p>
            <a:pPr marL="285750" indent="-285750">
              <a:buFont typeface="Arial" panose="020B0604020202020204" pitchFamily="34" charset="0"/>
              <a:buChar char="•"/>
            </a:pPr>
            <a:r>
              <a:rPr lang="en-US" sz="1600" dirty="0"/>
              <a:t>Unearth hidden patterns in Data</a:t>
            </a:r>
            <a:endParaRPr lang="en-US" sz="1600" dirty="0">
              <a:latin typeface="+mn-lt"/>
            </a:endParaRPr>
          </a:p>
          <a:p>
            <a:pPr marL="285750" indent="-285750">
              <a:buFont typeface="Arial" panose="020B0604020202020204" pitchFamily="34" charset="0"/>
              <a:buChar char="•"/>
            </a:pPr>
            <a:r>
              <a:rPr lang="en-US" sz="1600" dirty="0">
                <a:latin typeface="+mn-lt"/>
              </a:rPr>
              <a:t>Visual analytics: Histograms, Box-plots, </a:t>
            </a:r>
          </a:p>
          <a:p>
            <a:r>
              <a:rPr lang="en-US" sz="1600" dirty="0"/>
              <a:t>     </a:t>
            </a:r>
            <a:r>
              <a:rPr lang="en-US" sz="1600" dirty="0">
                <a:latin typeface="+mn-lt"/>
              </a:rPr>
              <a:t>Scatter/Line Plots </a:t>
            </a:r>
          </a:p>
          <a:p>
            <a:pPr marL="285750" indent="-285750">
              <a:buFont typeface="Arial" panose="020B0604020202020204" pitchFamily="34" charset="0"/>
              <a:buChar char="•"/>
            </a:pPr>
            <a:r>
              <a:rPr lang="en-US" sz="1600" dirty="0"/>
              <a:t>Feature extraction, clustering, discrimination</a:t>
            </a:r>
          </a:p>
          <a:p>
            <a:pPr marL="285750" indent="-285750">
              <a:buFont typeface="Arial" panose="020B0604020202020204" pitchFamily="34" charset="0"/>
              <a:buChar char="•"/>
            </a:pPr>
            <a:r>
              <a:rPr lang="en-US" sz="1600" dirty="0">
                <a:latin typeface="+mn-lt"/>
              </a:rPr>
              <a:t>Speech (acoustic patterns) recognition, character</a:t>
            </a:r>
          </a:p>
          <a:p>
            <a:r>
              <a:rPr lang="en-US" sz="1600" dirty="0"/>
              <a:t>     recognition (image patterns)</a:t>
            </a:r>
          </a:p>
        </p:txBody>
      </p:sp>
      <p:sp>
        <p:nvSpPr>
          <p:cNvPr id="18" name="TextBox 17">
            <a:extLst>
              <a:ext uri="{FF2B5EF4-FFF2-40B4-BE49-F238E27FC236}">
                <a16:creationId xmlns:a16="http://schemas.microsoft.com/office/drawing/2014/main" id="{6EBFAD17-48BB-44DC-BB5C-2579F07A8111}"/>
              </a:ext>
            </a:extLst>
          </p:cNvPr>
          <p:cNvSpPr txBox="1"/>
          <p:nvPr/>
        </p:nvSpPr>
        <p:spPr>
          <a:xfrm>
            <a:off x="426119" y="4495761"/>
            <a:ext cx="4197585" cy="2239074"/>
          </a:xfrm>
          <a:prstGeom prst="rect">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effectLst>
                  <a:outerShdw blurRad="38100" dist="38100" dir="2700000" algn="tl">
                    <a:srgbClr val="000000">
                      <a:alpha val="43137"/>
                    </a:srgbClr>
                  </a:outerShdw>
                </a:effectLst>
                <a:latin typeface="+mn-lt"/>
              </a:rPr>
              <a:t>Associations</a:t>
            </a:r>
          </a:p>
          <a:p>
            <a:pPr>
              <a:lnSpc>
                <a:spcPts val="900"/>
              </a:lnSpc>
            </a:pPr>
            <a:endParaRPr lang="en-US" sz="2000" dirty="0">
              <a:effectLst>
                <a:outerShdw blurRad="38100" dist="38100" dir="2700000" algn="tl">
                  <a:srgbClr val="000000">
                    <a:alpha val="43137"/>
                  </a:srgbClr>
                </a:outerShdw>
              </a:effectLst>
              <a:latin typeface="+mn-lt"/>
            </a:endParaRPr>
          </a:p>
          <a:p>
            <a:pPr marL="285750" indent="-285750">
              <a:buFont typeface="Arial" panose="020B0604020202020204" pitchFamily="34" charset="0"/>
              <a:buChar char="•"/>
            </a:pPr>
            <a:r>
              <a:rPr lang="en-US" sz="1600" dirty="0"/>
              <a:t>Associations amongst variables</a:t>
            </a:r>
          </a:p>
          <a:p>
            <a:pPr marL="285750" indent="-285750">
              <a:buFont typeface="Arial" panose="020B0604020202020204" pitchFamily="34" charset="0"/>
              <a:buChar char="•"/>
            </a:pPr>
            <a:r>
              <a:rPr lang="en-US" sz="1600" dirty="0"/>
              <a:t>Measures: Pearson’s correlation, chi-square test, Relative risk &amp; odds ratio </a:t>
            </a:r>
            <a:r>
              <a:rPr lang="en-US" sz="1600" dirty="0" err="1"/>
              <a:t>etc</a:t>
            </a:r>
            <a:endParaRPr lang="en-US" sz="1600" dirty="0"/>
          </a:p>
          <a:p>
            <a:pPr marL="285750" indent="-285750">
              <a:buFont typeface="Arial" panose="020B0604020202020204" pitchFamily="34" charset="0"/>
              <a:buChar char="•"/>
            </a:pPr>
            <a:r>
              <a:rPr lang="en-US" sz="1600" dirty="0"/>
              <a:t>Association Rule: Market basket analysis</a:t>
            </a:r>
          </a:p>
          <a:p>
            <a:r>
              <a:rPr lang="en-US" sz="1600" dirty="0"/>
              <a:t>     for association amongst items</a:t>
            </a:r>
          </a:p>
          <a:p>
            <a:pPr marL="285750" indent="-285750">
              <a:buFont typeface="Arial" panose="020B0604020202020204" pitchFamily="34" charset="0"/>
              <a:buChar char="•"/>
            </a:pPr>
            <a:r>
              <a:rPr lang="en-US" sz="1600" dirty="0"/>
              <a:t>Popular usage in epidemiology, psychology studies</a:t>
            </a:r>
            <a:endParaRPr lang="en-US" sz="1600" dirty="0">
              <a:latin typeface="+mn-lt"/>
            </a:endParaRPr>
          </a:p>
        </p:txBody>
      </p:sp>
      <p:sp>
        <p:nvSpPr>
          <p:cNvPr id="19" name="Arrow: Right 18">
            <a:extLst>
              <a:ext uri="{FF2B5EF4-FFF2-40B4-BE49-F238E27FC236}">
                <a16:creationId xmlns:a16="http://schemas.microsoft.com/office/drawing/2014/main" id="{AC6BB7BD-4CA2-4362-B142-B4EC1D576C50}"/>
              </a:ext>
            </a:extLst>
          </p:cNvPr>
          <p:cNvSpPr/>
          <p:nvPr/>
        </p:nvSpPr>
        <p:spPr>
          <a:xfrm rot="9124105">
            <a:off x="4308146" y="4254818"/>
            <a:ext cx="360701" cy="190500"/>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25FB89C0-4E8C-45D0-9ABA-42F570402754}"/>
              </a:ext>
            </a:extLst>
          </p:cNvPr>
          <p:cNvSpPr/>
          <p:nvPr/>
        </p:nvSpPr>
        <p:spPr>
          <a:xfrm rot="2107241">
            <a:off x="6406037" y="4376556"/>
            <a:ext cx="360701" cy="190500"/>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3DBE1484-99BA-4F10-9ACB-623E4589C5D1}"/>
              </a:ext>
            </a:extLst>
          </p:cNvPr>
          <p:cNvSpPr txBox="1"/>
          <p:nvPr/>
        </p:nvSpPr>
        <p:spPr>
          <a:xfrm>
            <a:off x="6827854" y="4495761"/>
            <a:ext cx="5261377" cy="1746632"/>
          </a:xfrm>
          <a:prstGeom prst="rect">
            <a:avLst/>
          </a:prstGeom>
          <a:ln w="9525"/>
        </p:spPr>
        <p:style>
          <a:lnRef idx="2">
            <a:schemeClr val="dk1"/>
          </a:lnRef>
          <a:fillRef idx="1">
            <a:schemeClr val="lt1"/>
          </a:fillRef>
          <a:effectRef idx="0">
            <a:schemeClr val="dk1"/>
          </a:effectRef>
          <a:fontRef idx="minor">
            <a:schemeClr val="dk1"/>
          </a:fontRef>
        </p:style>
        <p:txBody>
          <a:bodyPr wrap="none" rtlCol="0">
            <a:spAutoFit/>
          </a:bodyPr>
          <a:lstStyle/>
          <a:p>
            <a:r>
              <a:rPr lang="en-US" sz="2000" dirty="0">
                <a:effectLst>
                  <a:outerShdw blurRad="38100" dist="38100" dir="2700000" algn="tl">
                    <a:srgbClr val="000000">
                      <a:alpha val="43137"/>
                    </a:srgbClr>
                  </a:outerShdw>
                </a:effectLst>
                <a:latin typeface="+mn-lt"/>
              </a:rPr>
              <a:t>Predictive Modeling</a:t>
            </a:r>
          </a:p>
          <a:p>
            <a:pPr>
              <a:lnSpc>
                <a:spcPts val="900"/>
              </a:lnSpc>
            </a:pPr>
            <a:endParaRPr lang="en-US" sz="2000" dirty="0">
              <a:effectLst>
                <a:outerShdw blurRad="38100" dist="38100" dir="2700000" algn="tl">
                  <a:srgbClr val="000000">
                    <a:alpha val="43137"/>
                  </a:srgbClr>
                </a:outerShdw>
              </a:effectLst>
              <a:latin typeface="+mn-lt"/>
            </a:endParaRPr>
          </a:p>
          <a:p>
            <a:pPr marL="285750" indent="-285750">
              <a:buFont typeface="Arial" panose="020B0604020202020204" pitchFamily="34" charset="0"/>
              <a:buChar char="•"/>
            </a:pPr>
            <a:r>
              <a:rPr lang="en-US" sz="1600" dirty="0"/>
              <a:t>Supervised and Unsupervised ML models</a:t>
            </a:r>
            <a:endParaRPr lang="en-US" sz="1600" dirty="0">
              <a:latin typeface="+mn-lt"/>
            </a:endParaRPr>
          </a:p>
          <a:p>
            <a:pPr marL="285750" indent="-285750">
              <a:buFont typeface="Arial" panose="020B0604020202020204" pitchFamily="34" charset="0"/>
              <a:buChar char="•"/>
            </a:pPr>
            <a:r>
              <a:rPr lang="en-US" sz="1600" dirty="0">
                <a:latin typeface="+mn-lt"/>
              </a:rPr>
              <a:t>Classification, Regression, Clustering models</a:t>
            </a:r>
          </a:p>
          <a:p>
            <a:pPr marL="285750" indent="-285750">
              <a:buFont typeface="Arial" panose="020B0604020202020204" pitchFamily="34" charset="0"/>
              <a:buChar char="•"/>
            </a:pPr>
            <a:r>
              <a:rPr lang="en-US" sz="1600" dirty="0">
                <a:latin typeface="+mn-lt"/>
              </a:rPr>
              <a:t>Algorithms</a:t>
            </a:r>
            <a:r>
              <a:rPr lang="en-US" sz="1600" dirty="0"/>
              <a:t> such as Linear Regression, Naïve Bayes,</a:t>
            </a:r>
          </a:p>
          <a:p>
            <a:r>
              <a:rPr lang="en-US" sz="1600" dirty="0">
                <a:latin typeface="+mn-lt"/>
              </a:rPr>
              <a:t>     Logistical Reg</a:t>
            </a:r>
            <a:r>
              <a:rPr lang="en-US" sz="1600" dirty="0"/>
              <a:t>ression, K-Nearest-Neighbors,</a:t>
            </a:r>
          </a:p>
          <a:p>
            <a:r>
              <a:rPr lang="en-US" sz="1600" dirty="0"/>
              <a:t>     Decision Trees, Ensembles, Neural-Networks </a:t>
            </a:r>
            <a:r>
              <a:rPr lang="en-US" sz="1600" dirty="0" err="1"/>
              <a:t>etc</a:t>
            </a:r>
            <a:endParaRPr lang="en-US" sz="1600" dirty="0"/>
          </a:p>
        </p:txBody>
      </p:sp>
    </p:spTree>
    <p:extLst>
      <p:ext uri="{BB962C8B-B14F-4D97-AF65-F5344CB8AC3E}">
        <p14:creationId xmlns:p14="http://schemas.microsoft.com/office/powerpoint/2010/main" val="4022955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p2">
            <a:extLst>
              <a:ext uri="{FF2B5EF4-FFF2-40B4-BE49-F238E27FC236}">
                <a16:creationId xmlns:a16="http://schemas.microsoft.com/office/drawing/2014/main" id="{FEFEE9FF-469C-4A0D-936F-C8C5CEB7929B}"/>
              </a:ext>
            </a:extLst>
          </p:cNvPr>
          <p:cNvSpPr txBox="1">
            <a:spLocks noGrp="1"/>
          </p:cNvSpPr>
          <p:nvPr>
            <p:ph type="title"/>
          </p:nvPr>
        </p:nvSpPr>
        <p:spPr>
          <a:xfrm>
            <a:off x="581171" y="235959"/>
            <a:ext cx="10515600" cy="917360"/>
          </a:xfrm>
          <a:prstGeom prst="rect">
            <a:avLst/>
          </a:prstGeom>
          <a:noFill/>
          <a:ln>
            <a:noFill/>
          </a:ln>
        </p:spPr>
        <p:txBody>
          <a:bodyPr spcFirstLastPara="1" wrap="square" lIns="91425" tIns="45700" rIns="91425" bIns="45700" anchor="ctr" anchorCtr="0">
            <a:noAutofit/>
          </a:bodyPr>
          <a:lstStyle/>
          <a:p>
            <a:r>
              <a:rPr lang="en-US" sz="4000" u="sng" dirty="0">
                <a:latin typeface="Corbel" panose="020B0503020204020204" pitchFamily="34" charset="0"/>
                <a:cs typeface="Times New Roman"/>
              </a:rPr>
              <a:t>Applied Statistics – Key Terms</a:t>
            </a:r>
            <a:endParaRPr sz="4000" u="sng" dirty="0">
              <a:latin typeface="Corbel" panose="020B0503020204020204" pitchFamily="34" charset="0"/>
              <a:cs typeface="Times New Roman"/>
            </a:endParaRPr>
          </a:p>
        </p:txBody>
      </p:sp>
      <p:sp>
        <p:nvSpPr>
          <p:cNvPr id="5" name="Thought Bubble: Cloud 4">
            <a:extLst>
              <a:ext uri="{FF2B5EF4-FFF2-40B4-BE49-F238E27FC236}">
                <a16:creationId xmlns:a16="http://schemas.microsoft.com/office/drawing/2014/main" id="{155E3A9D-2345-41FB-BC43-52D0FC6FACA4}"/>
              </a:ext>
            </a:extLst>
          </p:cNvPr>
          <p:cNvSpPr/>
          <p:nvPr/>
        </p:nvSpPr>
        <p:spPr>
          <a:xfrm>
            <a:off x="715107" y="1734607"/>
            <a:ext cx="6288869" cy="1811163"/>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882187 w 6280727"/>
              <a:gd name="connsiteY0" fmla="*/ 2036618 h 1810327"/>
              <a:gd name="connsiteX1" fmla="*/ 1831900 w 6280727"/>
              <a:gd name="connsiteY1" fmla="*/ 2086905 h 1810327"/>
              <a:gd name="connsiteX2" fmla="*/ 1781613 w 6280727"/>
              <a:gd name="connsiteY2" fmla="*/ 2036618 h 1810327"/>
              <a:gd name="connsiteX3" fmla="*/ 1831900 w 6280727"/>
              <a:gd name="connsiteY3" fmla="*/ 1986331 h 1810327"/>
              <a:gd name="connsiteX4" fmla="*/ 1882187 w 6280727"/>
              <a:gd name="connsiteY4" fmla="*/ 2036618 h 1810327"/>
              <a:gd name="connsiteX0" fmla="*/ 2012251 w 6280727"/>
              <a:gd name="connsiteY0" fmla="*/ 1967633 h 1810327"/>
              <a:gd name="connsiteX1" fmla="*/ 1911677 w 6280727"/>
              <a:gd name="connsiteY1" fmla="*/ 2068207 h 1810327"/>
              <a:gd name="connsiteX2" fmla="*/ 1811103 w 6280727"/>
              <a:gd name="connsiteY2" fmla="*/ 1967633 h 1810327"/>
              <a:gd name="connsiteX3" fmla="*/ 1911677 w 6280727"/>
              <a:gd name="connsiteY3" fmla="*/ 1867059 h 1810327"/>
              <a:gd name="connsiteX4" fmla="*/ 2012251 w 6280727"/>
              <a:gd name="connsiteY4" fmla="*/ 1967633 h 1810327"/>
              <a:gd name="connsiteX0" fmla="*/ 2218391 w 6280727"/>
              <a:gd name="connsiteY0" fmla="*/ 1832863 h 1810327"/>
              <a:gd name="connsiteX1" fmla="*/ 2067530 w 6280727"/>
              <a:gd name="connsiteY1" fmla="*/ 1983724 h 1810327"/>
              <a:gd name="connsiteX2" fmla="*/ 1916669 w 6280727"/>
              <a:gd name="connsiteY2" fmla="*/ 1832863 h 1810327"/>
              <a:gd name="connsiteX3" fmla="*/ 2067530 w 6280727"/>
              <a:gd name="connsiteY3" fmla="*/ 1682002 h 1810327"/>
              <a:gd name="connsiteX4" fmla="*/ 2218391 w 6280727"/>
              <a:gd name="connsiteY4" fmla="*/ 1832863 h 1810327"/>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9659"/>
              <a:gd name="connsiteX1" fmla="*/ 5659 w 43256"/>
              <a:gd name="connsiteY1" fmla="*/ 6766 h 49659"/>
              <a:gd name="connsiteX2" fmla="*/ 14041 w 43256"/>
              <a:gd name="connsiteY2" fmla="*/ 5061 h 49659"/>
              <a:gd name="connsiteX3" fmla="*/ 22492 w 43256"/>
              <a:gd name="connsiteY3" fmla="*/ 3291 h 49659"/>
              <a:gd name="connsiteX4" fmla="*/ 25785 w 43256"/>
              <a:gd name="connsiteY4" fmla="*/ 59 h 49659"/>
              <a:gd name="connsiteX5" fmla="*/ 29869 w 43256"/>
              <a:gd name="connsiteY5" fmla="*/ 2340 h 49659"/>
              <a:gd name="connsiteX6" fmla="*/ 35499 w 43256"/>
              <a:gd name="connsiteY6" fmla="*/ 549 h 49659"/>
              <a:gd name="connsiteX7" fmla="*/ 38354 w 43256"/>
              <a:gd name="connsiteY7" fmla="*/ 5435 h 49659"/>
              <a:gd name="connsiteX8" fmla="*/ 42018 w 43256"/>
              <a:gd name="connsiteY8" fmla="*/ 10177 h 49659"/>
              <a:gd name="connsiteX9" fmla="*/ 41854 w 43256"/>
              <a:gd name="connsiteY9" fmla="*/ 15319 h 49659"/>
              <a:gd name="connsiteX10" fmla="*/ 43052 w 43256"/>
              <a:gd name="connsiteY10" fmla="*/ 23181 h 49659"/>
              <a:gd name="connsiteX11" fmla="*/ 37440 w 43256"/>
              <a:gd name="connsiteY11" fmla="*/ 30063 h 49659"/>
              <a:gd name="connsiteX12" fmla="*/ 35431 w 43256"/>
              <a:gd name="connsiteY12" fmla="*/ 35960 h 49659"/>
              <a:gd name="connsiteX13" fmla="*/ 28591 w 43256"/>
              <a:gd name="connsiteY13" fmla="*/ 36674 h 49659"/>
              <a:gd name="connsiteX14" fmla="*/ 23703 w 43256"/>
              <a:gd name="connsiteY14" fmla="*/ 42965 h 49659"/>
              <a:gd name="connsiteX15" fmla="*/ 16516 w 43256"/>
              <a:gd name="connsiteY15" fmla="*/ 39125 h 49659"/>
              <a:gd name="connsiteX16" fmla="*/ 5840 w 43256"/>
              <a:gd name="connsiteY16" fmla="*/ 35331 h 49659"/>
              <a:gd name="connsiteX17" fmla="*/ 1146 w 43256"/>
              <a:gd name="connsiteY17" fmla="*/ 31109 h 49659"/>
              <a:gd name="connsiteX18" fmla="*/ 2149 w 43256"/>
              <a:gd name="connsiteY18" fmla="*/ 25410 h 49659"/>
              <a:gd name="connsiteX19" fmla="*/ 31 w 43256"/>
              <a:gd name="connsiteY19" fmla="*/ 19563 h 49659"/>
              <a:gd name="connsiteX20" fmla="*/ 3899 w 43256"/>
              <a:gd name="connsiteY20" fmla="*/ 14366 h 49659"/>
              <a:gd name="connsiteX21" fmla="*/ 3936 w 43256"/>
              <a:gd name="connsiteY21" fmla="*/ 14229 h 49659"/>
              <a:gd name="connsiteX0" fmla="*/ 1887421 w 6288869"/>
              <a:gd name="connsiteY0" fmla="*/ 2030709 h 2080996"/>
              <a:gd name="connsiteX1" fmla="*/ 1837134 w 6288869"/>
              <a:gd name="connsiteY1" fmla="*/ 2080996 h 2080996"/>
              <a:gd name="connsiteX2" fmla="*/ 1786847 w 6288869"/>
              <a:gd name="connsiteY2" fmla="*/ 2030709 h 2080996"/>
              <a:gd name="connsiteX3" fmla="*/ 1837134 w 6288869"/>
              <a:gd name="connsiteY3" fmla="*/ 1980422 h 2080996"/>
              <a:gd name="connsiteX4" fmla="*/ 1887421 w 6288869"/>
              <a:gd name="connsiteY4" fmla="*/ 2030709 h 2080996"/>
              <a:gd name="connsiteX0" fmla="*/ 2017485 w 6288869"/>
              <a:gd name="connsiteY0" fmla="*/ 1961724 h 2080996"/>
              <a:gd name="connsiteX1" fmla="*/ 2027748 w 6288869"/>
              <a:gd name="connsiteY1" fmla="*/ 1914516 h 2080996"/>
              <a:gd name="connsiteX2" fmla="*/ 1816337 w 6288869"/>
              <a:gd name="connsiteY2" fmla="*/ 1961724 h 2080996"/>
              <a:gd name="connsiteX3" fmla="*/ 1916911 w 6288869"/>
              <a:gd name="connsiteY3" fmla="*/ 1861150 h 2080996"/>
              <a:gd name="connsiteX4" fmla="*/ 2017485 w 6288869"/>
              <a:gd name="connsiteY4" fmla="*/ 1961724 h 2080996"/>
              <a:gd name="connsiteX0" fmla="*/ 2223625 w 6288869"/>
              <a:gd name="connsiteY0" fmla="*/ 1826954 h 2080996"/>
              <a:gd name="connsiteX1" fmla="*/ 2072764 w 6288869"/>
              <a:gd name="connsiteY1" fmla="*/ 1977815 h 2080996"/>
              <a:gd name="connsiteX2" fmla="*/ 1921903 w 6288869"/>
              <a:gd name="connsiteY2" fmla="*/ 1826954 h 2080996"/>
              <a:gd name="connsiteX3" fmla="*/ 2072764 w 6288869"/>
              <a:gd name="connsiteY3" fmla="*/ 1676093 h 2080996"/>
              <a:gd name="connsiteX4" fmla="*/ 2223625 w 6288869"/>
              <a:gd name="connsiteY4" fmla="*/ 1826954 h 2080996"/>
              <a:gd name="connsiteX0" fmla="*/ 4729 w 43256"/>
              <a:gd name="connsiteY0" fmla="*/ 26036 h 49659"/>
              <a:gd name="connsiteX1" fmla="*/ 2196 w 43256"/>
              <a:gd name="connsiteY1" fmla="*/ 25239 h 49659"/>
              <a:gd name="connsiteX2" fmla="*/ 6964 w 43256"/>
              <a:gd name="connsiteY2" fmla="*/ 34758 h 49659"/>
              <a:gd name="connsiteX3" fmla="*/ 5856 w 43256"/>
              <a:gd name="connsiteY3" fmla="*/ 35139 h 49659"/>
              <a:gd name="connsiteX4" fmla="*/ 16514 w 43256"/>
              <a:gd name="connsiteY4" fmla="*/ 38949 h 49659"/>
              <a:gd name="connsiteX5" fmla="*/ 15846 w 43256"/>
              <a:gd name="connsiteY5" fmla="*/ 37209 h 49659"/>
              <a:gd name="connsiteX6" fmla="*/ 28863 w 43256"/>
              <a:gd name="connsiteY6" fmla="*/ 34610 h 49659"/>
              <a:gd name="connsiteX7" fmla="*/ 28596 w 43256"/>
              <a:gd name="connsiteY7" fmla="*/ 36519 h 49659"/>
              <a:gd name="connsiteX8" fmla="*/ 34165 w 43256"/>
              <a:gd name="connsiteY8" fmla="*/ 22813 h 49659"/>
              <a:gd name="connsiteX9" fmla="*/ 37416 w 43256"/>
              <a:gd name="connsiteY9" fmla="*/ 29949 h 49659"/>
              <a:gd name="connsiteX10" fmla="*/ 41834 w 43256"/>
              <a:gd name="connsiteY10" fmla="*/ 15213 h 49659"/>
              <a:gd name="connsiteX11" fmla="*/ 40386 w 43256"/>
              <a:gd name="connsiteY11" fmla="*/ 17889 h 49659"/>
              <a:gd name="connsiteX12" fmla="*/ 38360 w 43256"/>
              <a:gd name="connsiteY12" fmla="*/ 5285 h 49659"/>
              <a:gd name="connsiteX13" fmla="*/ 38436 w 43256"/>
              <a:gd name="connsiteY13" fmla="*/ 6549 h 49659"/>
              <a:gd name="connsiteX14" fmla="*/ 29114 w 43256"/>
              <a:gd name="connsiteY14" fmla="*/ 3811 h 49659"/>
              <a:gd name="connsiteX15" fmla="*/ 29856 w 43256"/>
              <a:gd name="connsiteY15" fmla="*/ 2199 h 49659"/>
              <a:gd name="connsiteX16" fmla="*/ 22177 w 43256"/>
              <a:gd name="connsiteY16" fmla="*/ 4579 h 49659"/>
              <a:gd name="connsiteX17" fmla="*/ 22536 w 43256"/>
              <a:gd name="connsiteY17" fmla="*/ 3189 h 49659"/>
              <a:gd name="connsiteX18" fmla="*/ 14036 w 43256"/>
              <a:gd name="connsiteY18" fmla="*/ 5051 h 49659"/>
              <a:gd name="connsiteX19" fmla="*/ 15336 w 43256"/>
              <a:gd name="connsiteY19" fmla="*/ 6399 h 49659"/>
              <a:gd name="connsiteX20" fmla="*/ 4163 w 43256"/>
              <a:gd name="connsiteY20" fmla="*/ 15648 h 49659"/>
              <a:gd name="connsiteX21" fmla="*/ 3936 w 43256"/>
              <a:gd name="connsiteY21" fmla="*/ 14229 h 49659"/>
              <a:gd name="connsiteX0" fmla="*/ 3936 w 43256"/>
              <a:gd name="connsiteY0" fmla="*/ 14229 h 48549"/>
              <a:gd name="connsiteX1" fmla="*/ 5659 w 43256"/>
              <a:gd name="connsiteY1" fmla="*/ 6766 h 48549"/>
              <a:gd name="connsiteX2" fmla="*/ 14041 w 43256"/>
              <a:gd name="connsiteY2" fmla="*/ 5061 h 48549"/>
              <a:gd name="connsiteX3" fmla="*/ 22492 w 43256"/>
              <a:gd name="connsiteY3" fmla="*/ 3291 h 48549"/>
              <a:gd name="connsiteX4" fmla="*/ 25785 w 43256"/>
              <a:gd name="connsiteY4" fmla="*/ 59 h 48549"/>
              <a:gd name="connsiteX5" fmla="*/ 29869 w 43256"/>
              <a:gd name="connsiteY5" fmla="*/ 2340 h 48549"/>
              <a:gd name="connsiteX6" fmla="*/ 35499 w 43256"/>
              <a:gd name="connsiteY6" fmla="*/ 549 h 48549"/>
              <a:gd name="connsiteX7" fmla="*/ 38354 w 43256"/>
              <a:gd name="connsiteY7" fmla="*/ 5435 h 48549"/>
              <a:gd name="connsiteX8" fmla="*/ 42018 w 43256"/>
              <a:gd name="connsiteY8" fmla="*/ 10177 h 48549"/>
              <a:gd name="connsiteX9" fmla="*/ 41854 w 43256"/>
              <a:gd name="connsiteY9" fmla="*/ 15319 h 48549"/>
              <a:gd name="connsiteX10" fmla="*/ 43052 w 43256"/>
              <a:gd name="connsiteY10" fmla="*/ 23181 h 48549"/>
              <a:gd name="connsiteX11" fmla="*/ 37440 w 43256"/>
              <a:gd name="connsiteY11" fmla="*/ 30063 h 48549"/>
              <a:gd name="connsiteX12" fmla="*/ 35431 w 43256"/>
              <a:gd name="connsiteY12" fmla="*/ 35960 h 48549"/>
              <a:gd name="connsiteX13" fmla="*/ 28591 w 43256"/>
              <a:gd name="connsiteY13" fmla="*/ 36674 h 48549"/>
              <a:gd name="connsiteX14" fmla="*/ 23703 w 43256"/>
              <a:gd name="connsiteY14" fmla="*/ 42965 h 48549"/>
              <a:gd name="connsiteX15" fmla="*/ 16516 w 43256"/>
              <a:gd name="connsiteY15" fmla="*/ 39125 h 48549"/>
              <a:gd name="connsiteX16" fmla="*/ 5840 w 43256"/>
              <a:gd name="connsiteY16" fmla="*/ 35331 h 48549"/>
              <a:gd name="connsiteX17" fmla="*/ 1146 w 43256"/>
              <a:gd name="connsiteY17" fmla="*/ 31109 h 48549"/>
              <a:gd name="connsiteX18" fmla="*/ 2149 w 43256"/>
              <a:gd name="connsiteY18" fmla="*/ 25410 h 48549"/>
              <a:gd name="connsiteX19" fmla="*/ 31 w 43256"/>
              <a:gd name="connsiteY19" fmla="*/ 19563 h 48549"/>
              <a:gd name="connsiteX20" fmla="*/ 3899 w 43256"/>
              <a:gd name="connsiteY20" fmla="*/ 14366 h 48549"/>
              <a:gd name="connsiteX21" fmla="*/ 3936 w 43256"/>
              <a:gd name="connsiteY21" fmla="*/ 14229 h 48549"/>
              <a:gd name="connsiteX0" fmla="*/ 1887421 w 6288869"/>
              <a:gd name="connsiteY0" fmla="*/ 2030709 h 2034485"/>
              <a:gd name="connsiteX1" fmla="*/ 1984916 w 6288869"/>
              <a:gd name="connsiteY1" fmla="*/ 1923978 h 2034485"/>
              <a:gd name="connsiteX2" fmla="*/ 1786847 w 6288869"/>
              <a:gd name="connsiteY2" fmla="*/ 2030709 h 2034485"/>
              <a:gd name="connsiteX3" fmla="*/ 1837134 w 6288869"/>
              <a:gd name="connsiteY3" fmla="*/ 1980422 h 2034485"/>
              <a:gd name="connsiteX4" fmla="*/ 1887421 w 6288869"/>
              <a:gd name="connsiteY4" fmla="*/ 2030709 h 2034485"/>
              <a:gd name="connsiteX0" fmla="*/ 2017485 w 6288869"/>
              <a:gd name="connsiteY0" fmla="*/ 1961724 h 2034485"/>
              <a:gd name="connsiteX1" fmla="*/ 2027748 w 6288869"/>
              <a:gd name="connsiteY1" fmla="*/ 1914516 h 2034485"/>
              <a:gd name="connsiteX2" fmla="*/ 1816337 w 6288869"/>
              <a:gd name="connsiteY2" fmla="*/ 1961724 h 2034485"/>
              <a:gd name="connsiteX3" fmla="*/ 1916911 w 6288869"/>
              <a:gd name="connsiteY3" fmla="*/ 1861150 h 2034485"/>
              <a:gd name="connsiteX4" fmla="*/ 2017485 w 6288869"/>
              <a:gd name="connsiteY4" fmla="*/ 1961724 h 2034485"/>
              <a:gd name="connsiteX0" fmla="*/ 2223625 w 6288869"/>
              <a:gd name="connsiteY0" fmla="*/ 1826954 h 2034485"/>
              <a:gd name="connsiteX1" fmla="*/ 2072764 w 6288869"/>
              <a:gd name="connsiteY1" fmla="*/ 1977815 h 2034485"/>
              <a:gd name="connsiteX2" fmla="*/ 1921903 w 6288869"/>
              <a:gd name="connsiteY2" fmla="*/ 1826954 h 2034485"/>
              <a:gd name="connsiteX3" fmla="*/ 2072764 w 6288869"/>
              <a:gd name="connsiteY3" fmla="*/ 1676093 h 2034485"/>
              <a:gd name="connsiteX4" fmla="*/ 2223625 w 6288869"/>
              <a:gd name="connsiteY4" fmla="*/ 1826954 h 2034485"/>
              <a:gd name="connsiteX0" fmla="*/ 4729 w 43256"/>
              <a:gd name="connsiteY0" fmla="*/ 26036 h 48549"/>
              <a:gd name="connsiteX1" fmla="*/ 2196 w 43256"/>
              <a:gd name="connsiteY1" fmla="*/ 25239 h 48549"/>
              <a:gd name="connsiteX2" fmla="*/ 6964 w 43256"/>
              <a:gd name="connsiteY2" fmla="*/ 34758 h 48549"/>
              <a:gd name="connsiteX3" fmla="*/ 5856 w 43256"/>
              <a:gd name="connsiteY3" fmla="*/ 35139 h 48549"/>
              <a:gd name="connsiteX4" fmla="*/ 16514 w 43256"/>
              <a:gd name="connsiteY4" fmla="*/ 38949 h 48549"/>
              <a:gd name="connsiteX5" fmla="*/ 15846 w 43256"/>
              <a:gd name="connsiteY5" fmla="*/ 37209 h 48549"/>
              <a:gd name="connsiteX6" fmla="*/ 28863 w 43256"/>
              <a:gd name="connsiteY6" fmla="*/ 34610 h 48549"/>
              <a:gd name="connsiteX7" fmla="*/ 28596 w 43256"/>
              <a:gd name="connsiteY7" fmla="*/ 36519 h 48549"/>
              <a:gd name="connsiteX8" fmla="*/ 34165 w 43256"/>
              <a:gd name="connsiteY8" fmla="*/ 22813 h 48549"/>
              <a:gd name="connsiteX9" fmla="*/ 37416 w 43256"/>
              <a:gd name="connsiteY9" fmla="*/ 29949 h 48549"/>
              <a:gd name="connsiteX10" fmla="*/ 41834 w 43256"/>
              <a:gd name="connsiteY10" fmla="*/ 15213 h 48549"/>
              <a:gd name="connsiteX11" fmla="*/ 40386 w 43256"/>
              <a:gd name="connsiteY11" fmla="*/ 17889 h 48549"/>
              <a:gd name="connsiteX12" fmla="*/ 38360 w 43256"/>
              <a:gd name="connsiteY12" fmla="*/ 5285 h 48549"/>
              <a:gd name="connsiteX13" fmla="*/ 38436 w 43256"/>
              <a:gd name="connsiteY13" fmla="*/ 6549 h 48549"/>
              <a:gd name="connsiteX14" fmla="*/ 29114 w 43256"/>
              <a:gd name="connsiteY14" fmla="*/ 3811 h 48549"/>
              <a:gd name="connsiteX15" fmla="*/ 29856 w 43256"/>
              <a:gd name="connsiteY15" fmla="*/ 2199 h 48549"/>
              <a:gd name="connsiteX16" fmla="*/ 22177 w 43256"/>
              <a:gd name="connsiteY16" fmla="*/ 4579 h 48549"/>
              <a:gd name="connsiteX17" fmla="*/ 22536 w 43256"/>
              <a:gd name="connsiteY17" fmla="*/ 3189 h 48549"/>
              <a:gd name="connsiteX18" fmla="*/ 14036 w 43256"/>
              <a:gd name="connsiteY18" fmla="*/ 5051 h 48549"/>
              <a:gd name="connsiteX19" fmla="*/ 15336 w 43256"/>
              <a:gd name="connsiteY19" fmla="*/ 6399 h 48549"/>
              <a:gd name="connsiteX20" fmla="*/ 4163 w 43256"/>
              <a:gd name="connsiteY20" fmla="*/ 15648 h 48549"/>
              <a:gd name="connsiteX21" fmla="*/ 3936 w 43256"/>
              <a:gd name="connsiteY21" fmla="*/ 14229 h 48549"/>
              <a:gd name="connsiteX0" fmla="*/ 3936 w 43256"/>
              <a:gd name="connsiteY0" fmla="*/ 14229 h 48499"/>
              <a:gd name="connsiteX1" fmla="*/ 5659 w 43256"/>
              <a:gd name="connsiteY1" fmla="*/ 6766 h 48499"/>
              <a:gd name="connsiteX2" fmla="*/ 14041 w 43256"/>
              <a:gd name="connsiteY2" fmla="*/ 5061 h 48499"/>
              <a:gd name="connsiteX3" fmla="*/ 22492 w 43256"/>
              <a:gd name="connsiteY3" fmla="*/ 3291 h 48499"/>
              <a:gd name="connsiteX4" fmla="*/ 25785 w 43256"/>
              <a:gd name="connsiteY4" fmla="*/ 59 h 48499"/>
              <a:gd name="connsiteX5" fmla="*/ 29869 w 43256"/>
              <a:gd name="connsiteY5" fmla="*/ 2340 h 48499"/>
              <a:gd name="connsiteX6" fmla="*/ 35499 w 43256"/>
              <a:gd name="connsiteY6" fmla="*/ 549 h 48499"/>
              <a:gd name="connsiteX7" fmla="*/ 38354 w 43256"/>
              <a:gd name="connsiteY7" fmla="*/ 5435 h 48499"/>
              <a:gd name="connsiteX8" fmla="*/ 42018 w 43256"/>
              <a:gd name="connsiteY8" fmla="*/ 10177 h 48499"/>
              <a:gd name="connsiteX9" fmla="*/ 41854 w 43256"/>
              <a:gd name="connsiteY9" fmla="*/ 15319 h 48499"/>
              <a:gd name="connsiteX10" fmla="*/ 43052 w 43256"/>
              <a:gd name="connsiteY10" fmla="*/ 23181 h 48499"/>
              <a:gd name="connsiteX11" fmla="*/ 37440 w 43256"/>
              <a:gd name="connsiteY11" fmla="*/ 30063 h 48499"/>
              <a:gd name="connsiteX12" fmla="*/ 35431 w 43256"/>
              <a:gd name="connsiteY12" fmla="*/ 35960 h 48499"/>
              <a:gd name="connsiteX13" fmla="*/ 28591 w 43256"/>
              <a:gd name="connsiteY13" fmla="*/ 36674 h 48499"/>
              <a:gd name="connsiteX14" fmla="*/ 23703 w 43256"/>
              <a:gd name="connsiteY14" fmla="*/ 42965 h 48499"/>
              <a:gd name="connsiteX15" fmla="*/ 16516 w 43256"/>
              <a:gd name="connsiteY15" fmla="*/ 39125 h 48499"/>
              <a:gd name="connsiteX16" fmla="*/ 5840 w 43256"/>
              <a:gd name="connsiteY16" fmla="*/ 35331 h 48499"/>
              <a:gd name="connsiteX17" fmla="*/ 1146 w 43256"/>
              <a:gd name="connsiteY17" fmla="*/ 31109 h 48499"/>
              <a:gd name="connsiteX18" fmla="*/ 2149 w 43256"/>
              <a:gd name="connsiteY18" fmla="*/ 25410 h 48499"/>
              <a:gd name="connsiteX19" fmla="*/ 31 w 43256"/>
              <a:gd name="connsiteY19" fmla="*/ 19563 h 48499"/>
              <a:gd name="connsiteX20" fmla="*/ 3899 w 43256"/>
              <a:gd name="connsiteY20" fmla="*/ 14366 h 48499"/>
              <a:gd name="connsiteX21" fmla="*/ 3936 w 43256"/>
              <a:gd name="connsiteY21" fmla="*/ 14229 h 48499"/>
              <a:gd name="connsiteX0" fmla="*/ 1887421 w 6288869"/>
              <a:gd name="connsiteY0" fmla="*/ 2030709 h 2032386"/>
              <a:gd name="connsiteX1" fmla="*/ 1984916 w 6288869"/>
              <a:gd name="connsiteY1" fmla="*/ 1923978 h 2032386"/>
              <a:gd name="connsiteX2" fmla="*/ 1999283 w 6288869"/>
              <a:gd name="connsiteY2" fmla="*/ 1864454 h 2032386"/>
              <a:gd name="connsiteX3" fmla="*/ 1837134 w 6288869"/>
              <a:gd name="connsiteY3" fmla="*/ 1980422 h 2032386"/>
              <a:gd name="connsiteX4" fmla="*/ 1887421 w 6288869"/>
              <a:gd name="connsiteY4" fmla="*/ 2030709 h 2032386"/>
              <a:gd name="connsiteX0" fmla="*/ 2017485 w 6288869"/>
              <a:gd name="connsiteY0" fmla="*/ 1961724 h 2032386"/>
              <a:gd name="connsiteX1" fmla="*/ 2027748 w 6288869"/>
              <a:gd name="connsiteY1" fmla="*/ 1914516 h 2032386"/>
              <a:gd name="connsiteX2" fmla="*/ 1816337 w 6288869"/>
              <a:gd name="connsiteY2" fmla="*/ 1961724 h 2032386"/>
              <a:gd name="connsiteX3" fmla="*/ 1916911 w 6288869"/>
              <a:gd name="connsiteY3" fmla="*/ 1861150 h 2032386"/>
              <a:gd name="connsiteX4" fmla="*/ 2017485 w 6288869"/>
              <a:gd name="connsiteY4" fmla="*/ 1961724 h 2032386"/>
              <a:gd name="connsiteX0" fmla="*/ 2223625 w 6288869"/>
              <a:gd name="connsiteY0" fmla="*/ 1826954 h 2032386"/>
              <a:gd name="connsiteX1" fmla="*/ 2072764 w 6288869"/>
              <a:gd name="connsiteY1" fmla="*/ 1977815 h 2032386"/>
              <a:gd name="connsiteX2" fmla="*/ 1921903 w 6288869"/>
              <a:gd name="connsiteY2" fmla="*/ 1826954 h 2032386"/>
              <a:gd name="connsiteX3" fmla="*/ 2072764 w 6288869"/>
              <a:gd name="connsiteY3" fmla="*/ 1676093 h 2032386"/>
              <a:gd name="connsiteX4" fmla="*/ 2223625 w 6288869"/>
              <a:gd name="connsiteY4" fmla="*/ 1826954 h 2032386"/>
              <a:gd name="connsiteX0" fmla="*/ 4729 w 43256"/>
              <a:gd name="connsiteY0" fmla="*/ 26036 h 48499"/>
              <a:gd name="connsiteX1" fmla="*/ 2196 w 43256"/>
              <a:gd name="connsiteY1" fmla="*/ 25239 h 48499"/>
              <a:gd name="connsiteX2" fmla="*/ 6964 w 43256"/>
              <a:gd name="connsiteY2" fmla="*/ 34758 h 48499"/>
              <a:gd name="connsiteX3" fmla="*/ 5856 w 43256"/>
              <a:gd name="connsiteY3" fmla="*/ 35139 h 48499"/>
              <a:gd name="connsiteX4" fmla="*/ 16514 w 43256"/>
              <a:gd name="connsiteY4" fmla="*/ 38949 h 48499"/>
              <a:gd name="connsiteX5" fmla="*/ 15846 w 43256"/>
              <a:gd name="connsiteY5" fmla="*/ 37209 h 48499"/>
              <a:gd name="connsiteX6" fmla="*/ 28863 w 43256"/>
              <a:gd name="connsiteY6" fmla="*/ 34610 h 48499"/>
              <a:gd name="connsiteX7" fmla="*/ 28596 w 43256"/>
              <a:gd name="connsiteY7" fmla="*/ 36519 h 48499"/>
              <a:gd name="connsiteX8" fmla="*/ 34165 w 43256"/>
              <a:gd name="connsiteY8" fmla="*/ 22813 h 48499"/>
              <a:gd name="connsiteX9" fmla="*/ 37416 w 43256"/>
              <a:gd name="connsiteY9" fmla="*/ 29949 h 48499"/>
              <a:gd name="connsiteX10" fmla="*/ 41834 w 43256"/>
              <a:gd name="connsiteY10" fmla="*/ 15213 h 48499"/>
              <a:gd name="connsiteX11" fmla="*/ 40386 w 43256"/>
              <a:gd name="connsiteY11" fmla="*/ 17889 h 48499"/>
              <a:gd name="connsiteX12" fmla="*/ 38360 w 43256"/>
              <a:gd name="connsiteY12" fmla="*/ 5285 h 48499"/>
              <a:gd name="connsiteX13" fmla="*/ 38436 w 43256"/>
              <a:gd name="connsiteY13" fmla="*/ 6549 h 48499"/>
              <a:gd name="connsiteX14" fmla="*/ 29114 w 43256"/>
              <a:gd name="connsiteY14" fmla="*/ 3811 h 48499"/>
              <a:gd name="connsiteX15" fmla="*/ 29856 w 43256"/>
              <a:gd name="connsiteY15" fmla="*/ 2199 h 48499"/>
              <a:gd name="connsiteX16" fmla="*/ 22177 w 43256"/>
              <a:gd name="connsiteY16" fmla="*/ 4579 h 48499"/>
              <a:gd name="connsiteX17" fmla="*/ 22536 w 43256"/>
              <a:gd name="connsiteY17" fmla="*/ 3189 h 48499"/>
              <a:gd name="connsiteX18" fmla="*/ 14036 w 43256"/>
              <a:gd name="connsiteY18" fmla="*/ 5051 h 48499"/>
              <a:gd name="connsiteX19" fmla="*/ 15336 w 43256"/>
              <a:gd name="connsiteY19" fmla="*/ 6399 h 48499"/>
              <a:gd name="connsiteX20" fmla="*/ 4163 w 43256"/>
              <a:gd name="connsiteY20" fmla="*/ 15648 h 48499"/>
              <a:gd name="connsiteX21" fmla="*/ 3936 w 43256"/>
              <a:gd name="connsiteY21" fmla="*/ 14229 h 48499"/>
              <a:gd name="connsiteX0" fmla="*/ 3936 w 43256"/>
              <a:gd name="connsiteY0" fmla="*/ 14229 h 48499"/>
              <a:gd name="connsiteX1" fmla="*/ 5659 w 43256"/>
              <a:gd name="connsiteY1" fmla="*/ 6766 h 48499"/>
              <a:gd name="connsiteX2" fmla="*/ 14041 w 43256"/>
              <a:gd name="connsiteY2" fmla="*/ 5061 h 48499"/>
              <a:gd name="connsiteX3" fmla="*/ 22492 w 43256"/>
              <a:gd name="connsiteY3" fmla="*/ 3291 h 48499"/>
              <a:gd name="connsiteX4" fmla="*/ 25785 w 43256"/>
              <a:gd name="connsiteY4" fmla="*/ 59 h 48499"/>
              <a:gd name="connsiteX5" fmla="*/ 29869 w 43256"/>
              <a:gd name="connsiteY5" fmla="*/ 2340 h 48499"/>
              <a:gd name="connsiteX6" fmla="*/ 35499 w 43256"/>
              <a:gd name="connsiteY6" fmla="*/ 549 h 48499"/>
              <a:gd name="connsiteX7" fmla="*/ 38354 w 43256"/>
              <a:gd name="connsiteY7" fmla="*/ 5435 h 48499"/>
              <a:gd name="connsiteX8" fmla="*/ 42018 w 43256"/>
              <a:gd name="connsiteY8" fmla="*/ 10177 h 48499"/>
              <a:gd name="connsiteX9" fmla="*/ 41854 w 43256"/>
              <a:gd name="connsiteY9" fmla="*/ 15319 h 48499"/>
              <a:gd name="connsiteX10" fmla="*/ 43052 w 43256"/>
              <a:gd name="connsiteY10" fmla="*/ 23181 h 48499"/>
              <a:gd name="connsiteX11" fmla="*/ 37440 w 43256"/>
              <a:gd name="connsiteY11" fmla="*/ 30063 h 48499"/>
              <a:gd name="connsiteX12" fmla="*/ 35431 w 43256"/>
              <a:gd name="connsiteY12" fmla="*/ 35960 h 48499"/>
              <a:gd name="connsiteX13" fmla="*/ 28591 w 43256"/>
              <a:gd name="connsiteY13" fmla="*/ 36674 h 48499"/>
              <a:gd name="connsiteX14" fmla="*/ 23703 w 43256"/>
              <a:gd name="connsiteY14" fmla="*/ 42965 h 48499"/>
              <a:gd name="connsiteX15" fmla="*/ 16516 w 43256"/>
              <a:gd name="connsiteY15" fmla="*/ 39125 h 48499"/>
              <a:gd name="connsiteX16" fmla="*/ 5840 w 43256"/>
              <a:gd name="connsiteY16" fmla="*/ 35331 h 48499"/>
              <a:gd name="connsiteX17" fmla="*/ 1146 w 43256"/>
              <a:gd name="connsiteY17" fmla="*/ 31109 h 48499"/>
              <a:gd name="connsiteX18" fmla="*/ 2149 w 43256"/>
              <a:gd name="connsiteY18" fmla="*/ 25410 h 48499"/>
              <a:gd name="connsiteX19" fmla="*/ 31 w 43256"/>
              <a:gd name="connsiteY19" fmla="*/ 19563 h 48499"/>
              <a:gd name="connsiteX20" fmla="*/ 3899 w 43256"/>
              <a:gd name="connsiteY20" fmla="*/ 14366 h 48499"/>
              <a:gd name="connsiteX21" fmla="*/ 3936 w 43256"/>
              <a:gd name="connsiteY21" fmla="*/ 14229 h 48499"/>
              <a:gd name="connsiteX0" fmla="*/ 1887421 w 6288869"/>
              <a:gd name="connsiteY0" fmla="*/ 2030709 h 2032386"/>
              <a:gd name="connsiteX1" fmla="*/ 1984916 w 6288869"/>
              <a:gd name="connsiteY1" fmla="*/ 1923978 h 2032386"/>
              <a:gd name="connsiteX2" fmla="*/ 1999283 w 6288869"/>
              <a:gd name="connsiteY2" fmla="*/ 1864454 h 2032386"/>
              <a:gd name="connsiteX3" fmla="*/ 1837134 w 6288869"/>
              <a:gd name="connsiteY3" fmla="*/ 1980422 h 2032386"/>
              <a:gd name="connsiteX4" fmla="*/ 1887421 w 6288869"/>
              <a:gd name="connsiteY4" fmla="*/ 2030709 h 2032386"/>
              <a:gd name="connsiteX0" fmla="*/ 2017485 w 6288869"/>
              <a:gd name="connsiteY0" fmla="*/ 1961724 h 2032386"/>
              <a:gd name="connsiteX1" fmla="*/ 2027748 w 6288869"/>
              <a:gd name="connsiteY1" fmla="*/ 1914516 h 2032386"/>
              <a:gd name="connsiteX2" fmla="*/ 1991827 w 6288869"/>
              <a:gd name="connsiteY2" fmla="*/ 1860124 h 2032386"/>
              <a:gd name="connsiteX3" fmla="*/ 1916911 w 6288869"/>
              <a:gd name="connsiteY3" fmla="*/ 1861150 h 2032386"/>
              <a:gd name="connsiteX4" fmla="*/ 2017485 w 6288869"/>
              <a:gd name="connsiteY4" fmla="*/ 1961724 h 2032386"/>
              <a:gd name="connsiteX0" fmla="*/ 2223625 w 6288869"/>
              <a:gd name="connsiteY0" fmla="*/ 1826954 h 2032386"/>
              <a:gd name="connsiteX1" fmla="*/ 2072764 w 6288869"/>
              <a:gd name="connsiteY1" fmla="*/ 1977815 h 2032386"/>
              <a:gd name="connsiteX2" fmla="*/ 1921903 w 6288869"/>
              <a:gd name="connsiteY2" fmla="*/ 1826954 h 2032386"/>
              <a:gd name="connsiteX3" fmla="*/ 2072764 w 6288869"/>
              <a:gd name="connsiteY3" fmla="*/ 1676093 h 2032386"/>
              <a:gd name="connsiteX4" fmla="*/ 2223625 w 6288869"/>
              <a:gd name="connsiteY4" fmla="*/ 1826954 h 2032386"/>
              <a:gd name="connsiteX0" fmla="*/ 4729 w 43256"/>
              <a:gd name="connsiteY0" fmla="*/ 26036 h 48499"/>
              <a:gd name="connsiteX1" fmla="*/ 2196 w 43256"/>
              <a:gd name="connsiteY1" fmla="*/ 25239 h 48499"/>
              <a:gd name="connsiteX2" fmla="*/ 6964 w 43256"/>
              <a:gd name="connsiteY2" fmla="*/ 34758 h 48499"/>
              <a:gd name="connsiteX3" fmla="*/ 5856 w 43256"/>
              <a:gd name="connsiteY3" fmla="*/ 35139 h 48499"/>
              <a:gd name="connsiteX4" fmla="*/ 16514 w 43256"/>
              <a:gd name="connsiteY4" fmla="*/ 38949 h 48499"/>
              <a:gd name="connsiteX5" fmla="*/ 15846 w 43256"/>
              <a:gd name="connsiteY5" fmla="*/ 37209 h 48499"/>
              <a:gd name="connsiteX6" fmla="*/ 28863 w 43256"/>
              <a:gd name="connsiteY6" fmla="*/ 34610 h 48499"/>
              <a:gd name="connsiteX7" fmla="*/ 28596 w 43256"/>
              <a:gd name="connsiteY7" fmla="*/ 36519 h 48499"/>
              <a:gd name="connsiteX8" fmla="*/ 34165 w 43256"/>
              <a:gd name="connsiteY8" fmla="*/ 22813 h 48499"/>
              <a:gd name="connsiteX9" fmla="*/ 37416 w 43256"/>
              <a:gd name="connsiteY9" fmla="*/ 29949 h 48499"/>
              <a:gd name="connsiteX10" fmla="*/ 41834 w 43256"/>
              <a:gd name="connsiteY10" fmla="*/ 15213 h 48499"/>
              <a:gd name="connsiteX11" fmla="*/ 40386 w 43256"/>
              <a:gd name="connsiteY11" fmla="*/ 17889 h 48499"/>
              <a:gd name="connsiteX12" fmla="*/ 38360 w 43256"/>
              <a:gd name="connsiteY12" fmla="*/ 5285 h 48499"/>
              <a:gd name="connsiteX13" fmla="*/ 38436 w 43256"/>
              <a:gd name="connsiteY13" fmla="*/ 6549 h 48499"/>
              <a:gd name="connsiteX14" fmla="*/ 29114 w 43256"/>
              <a:gd name="connsiteY14" fmla="*/ 3811 h 48499"/>
              <a:gd name="connsiteX15" fmla="*/ 29856 w 43256"/>
              <a:gd name="connsiteY15" fmla="*/ 2199 h 48499"/>
              <a:gd name="connsiteX16" fmla="*/ 22177 w 43256"/>
              <a:gd name="connsiteY16" fmla="*/ 4579 h 48499"/>
              <a:gd name="connsiteX17" fmla="*/ 22536 w 43256"/>
              <a:gd name="connsiteY17" fmla="*/ 3189 h 48499"/>
              <a:gd name="connsiteX18" fmla="*/ 14036 w 43256"/>
              <a:gd name="connsiteY18" fmla="*/ 5051 h 48499"/>
              <a:gd name="connsiteX19" fmla="*/ 15336 w 43256"/>
              <a:gd name="connsiteY19" fmla="*/ 6399 h 48499"/>
              <a:gd name="connsiteX20" fmla="*/ 4163 w 43256"/>
              <a:gd name="connsiteY20" fmla="*/ 15648 h 48499"/>
              <a:gd name="connsiteX21" fmla="*/ 3936 w 43256"/>
              <a:gd name="connsiteY21" fmla="*/ 14229 h 48499"/>
              <a:gd name="connsiteX0" fmla="*/ 3936 w 43256"/>
              <a:gd name="connsiteY0" fmla="*/ 14229 h 47263"/>
              <a:gd name="connsiteX1" fmla="*/ 5659 w 43256"/>
              <a:gd name="connsiteY1" fmla="*/ 6766 h 47263"/>
              <a:gd name="connsiteX2" fmla="*/ 14041 w 43256"/>
              <a:gd name="connsiteY2" fmla="*/ 5061 h 47263"/>
              <a:gd name="connsiteX3" fmla="*/ 22492 w 43256"/>
              <a:gd name="connsiteY3" fmla="*/ 3291 h 47263"/>
              <a:gd name="connsiteX4" fmla="*/ 25785 w 43256"/>
              <a:gd name="connsiteY4" fmla="*/ 59 h 47263"/>
              <a:gd name="connsiteX5" fmla="*/ 29869 w 43256"/>
              <a:gd name="connsiteY5" fmla="*/ 2340 h 47263"/>
              <a:gd name="connsiteX6" fmla="*/ 35499 w 43256"/>
              <a:gd name="connsiteY6" fmla="*/ 549 h 47263"/>
              <a:gd name="connsiteX7" fmla="*/ 38354 w 43256"/>
              <a:gd name="connsiteY7" fmla="*/ 5435 h 47263"/>
              <a:gd name="connsiteX8" fmla="*/ 42018 w 43256"/>
              <a:gd name="connsiteY8" fmla="*/ 10177 h 47263"/>
              <a:gd name="connsiteX9" fmla="*/ 41854 w 43256"/>
              <a:gd name="connsiteY9" fmla="*/ 15319 h 47263"/>
              <a:gd name="connsiteX10" fmla="*/ 43052 w 43256"/>
              <a:gd name="connsiteY10" fmla="*/ 23181 h 47263"/>
              <a:gd name="connsiteX11" fmla="*/ 37440 w 43256"/>
              <a:gd name="connsiteY11" fmla="*/ 30063 h 47263"/>
              <a:gd name="connsiteX12" fmla="*/ 35431 w 43256"/>
              <a:gd name="connsiteY12" fmla="*/ 35960 h 47263"/>
              <a:gd name="connsiteX13" fmla="*/ 28591 w 43256"/>
              <a:gd name="connsiteY13" fmla="*/ 36674 h 47263"/>
              <a:gd name="connsiteX14" fmla="*/ 23703 w 43256"/>
              <a:gd name="connsiteY14" fmla="*/ 42965 h 47263"/>
              <a:gd name="connsiteX15" fmla="*/ 16516 w 43256"/>
              <a:gd name="connsiteY15" fmla="*/ 39125 h 47263"/>
              <a:gd name="connsiteX16" fmla="*/ 5840 w 43256"/>
              <a:gd name="connsiteY16" fmla="*/ 35331 h 47263"/>
              <a:gd name="connsiteX17" fmla="*/ 1146 w 43256"/>
              <a:gd name="connsiteY17" fmla="*/ 31109 h 47263"/>
              <a:gd name="connsiteX18" fmla="*/ 2149 w 43256"/>
              <a:gd name="connsiteY18" fmla="*/ 25410 h 47263"/>
              <a:gd name="connsiteX19" fmla="*/ 31 w 43256"/>
              <a:gd name="connsiteY19" fmla="*/ 19563 h 47263"/>
              <a:gd name="connsiteX20" fmla="*/ 3899 w 43256"/>
              <a:gd name="connsiteY20" fmla="*/ 14366 h 47263"/>
              <a:gd name="connsiteX21" fmla="*/ 3936 w 43256"/>
              <a:gd name="connsiteY21" fmla="*/ 14229 h 47263"/>
              <a:gd name="connsiteX0" fmla="*/ 1989021 w 6288869"/>
              <a:gd name="connsiteY0" fmla="*/ 1892164 h 1980606"/>
              <a:gd name="connsiteX1" fmla="*/ 1984916 w 6288869"/>
              <a:gd name="connsiteY1" fmla="*/ 1923978 h 1980606"/>
              <a:gd name="connsiteX2" fmla="*/ 1999283 w 6288869"/>
              <a:gd name="connsiteY2" fmla="*/ 1864454 h 1980606"/>
              <a:gd name="connsiteX3" fmla="*/ 1837134 w 6288869"/>
              <a:gd name="connsiteY3" fmla="*/ 1980422 h 1980606"/>
              <a:gd name="connsiteX4" fmla="*/ 1989021 w 6288869"/>
              <a:gd name="connsiteY4" fmla="*/ 1892164 h 1980606"/>
              <a:gd name="connsiteX0" fmla="*/ 2017485 w 6288869"/>
              <a:gd name="connsiteY0" fmla="*/ 1961724 h 1980606"/>
              <a:gd name="connsiteX1" fmla="*/ 2027748 w 6288869"/>
              <a:gd name="connsiteY1" fmla="*/ 1914516 h 1980606"/>
              <a:gd name="connsiteX2" fmla="*/ 1991827 w 6288869"/>
              <a:gd name="connsiteY2" fmla="*/ 1860124 h 1980606"/>
              <a:gd name="connsiteX3" fmla="*/ 1916911 w 6288869"/>
              <a:gd name="connsiteY3" fmla="*/ 1861150 h 1980606"/>
              <a:gd name="connsiteX4" fmla="*/ 2017485 w 6288869"/>
              <a:gd name="connsiteY4" fmla="*/ 1961724 h 1980606"/>
              <a:gd name="connsiteX0" fmla="*/ 2223625 w 6288869"/>
              <a:gd name="connsiteY0" fmla="*/ 1826954 h 1980606"/>
              <a:gd name="connsiteX1" fmla="*/ 2072764 w 6288869"/>
              <a:gd name="connsiteY1" fmla="*/ 1977815 h 1980606"/>
              <a:gd name="connsiteX2" fmla="*/ 1921903 w 6288869"/>
              <a:gd name="connsiteY2" fmla="*/ 1826954 h 1980606"/>
              <a:gd name="connsiteX3" fmla="*/ 2072764 w 6288869"/>
              <a:gd name="connsiteY3" fmla="*/ 1676093 h 1980606"/>
              <a:gd name="connsiteX4" fmla="*/ 2223625 w 6288869"/>
              <a:gd name="connsiteY4" fmla="*/ 1826954 h 1980606"/>
              <a:gd name="connsiteX0" fmla="*/ 4729 w 43256"/>
              <a:gd name="connsiteY0" fmla="*/ 26036 h 47263"/>
              <a:gd name="connsiteX1" fmla="*/ 2196 w 43256"/>
              <a:gd name="connsiteY1" fmla="*/ 25239 h 47263"/>
              <a:gd name="connsiteX2" fmla="*/ 6964 w 43256"/>
              <a:gd name="connsiteY2" fmla="*/ 34758 h 47263"/>
              <a:gd name="connsiteX3" fmla="*/ 5856 w 43256"/>
              <a:gd name="connsiteY3" fmla="*/ 35139 h 47263"/>
              <a:gd name="connsiteX4" fmla="*/ 16514 w 43256"/>
              <a:gd name="connsiteY4" fmla="*/ 38949 h 47263"/>
              <a:gd name="connsiteX5" fmla="*/ 15846 w 43256"/>
              <a:gd name="connsiteY5" fmla="*/ 37209 h 47263"/>
              <a:gd name="connsiteX6" fmla="*/ 28863 w 43256"/>
              <a:gd name="connsiteY6" fmla="*/ 34610 h 47263"/>
              <a:gd name="connsiteX7" fmla="*/ 28596 w 43256"/>
              <a:gd name="connsiteY7" fmla="*/ 36519 h 47263"/>
              <a:gd name="connsiteX8" fmla="*/ 34165 w 43256"/>
              <a:gd name="connsiteY8" fmla="*/ 22813 h 47263"/>
              <a:gd name="connsiteX9" fmla="*/ 37416 w 43256"/>
              <a:gd name="connsiteY9" fmla="*/ 29949 h 47263"/>
              <a:gd name="connsiteX10" fmla="*/ 41834 w 43256"/>
              <a:gd name="connsiteY10" fmla="*/ 15213 h 47263"/>
              <a:gd name="connsiteX11" fmla="*/ 40386 w 43256"/>
              <a:gd name="connsiteY11" fmla="*/ 17889 h 47263"/>
              <a:gd name="connsiteX12" fmla="*/ 38360 w 43256"/>
              <a:gd name="connsiteY12" fmla="*/ 5285 h 47263"/>
              <a:gd name="connsiteX13" fmla="*/ 38436 w 43256"/>
              <a:gd name="connsiteY13" fmla="*/ 6549 h 47263"/>
              <a:gd name="connsiteX14" fmla="*/ 29114 w 43256"/>
              <a:gd name="connsiteY14" fmla="*/ 3811 h 47263"/>
              <a:gd name="connsiteX15" fmla="*/ 29856 w 43256"/>
              <a:gd name="connsiteY15" fmla="*/ 2199 h 47263"/>
              <a:gd name="connsiteX16" fmla="*/ 22177 w 43256"/>
              <a:gd name="connsiteY16" fmla="*/ 4579 h 47263"/>
              <a:gd name="connsiteX17" fmla="*/ 22536 w 43256"/>
              <a:gd name="connsiteY17" fmla="*/ 3189 h 47263"/>
              <a:gd name="connsiteX18" fmla="*/ 14036 w 43256"/>
              <a:gd name="connsiteY18" fmla="*/ 5051 h 47263"/>
              <a:gd name="connsiteX19" fmla="*/ 15336 w 43256"/>
              <a:gd name="connsiteY19" fmla="*/ 6399 h 47263"/>
              <a:gd name="connsiteX20" fmla="*/ 4163 w 43256"/>
              <a:gd name="connsiteY20" fmla="*/ 15648 h 47263"/>
              <a:gd name="connsiteX21" fmla="*/ 3936 w 43256"/>
              <a:gd name="connsiteY21" fmla="*/ 14229 h 47263"/>
              <a:gd name="connsiteX0" fmla="*/ 3936 w 43256"/>
              <a:gd name="connsiteY0" fmla="*/ 14229 h 47196"/>
              <a:gd name="connsiteX1" fmla="*/ 5659 w 43256"/>
              <a:gd name="connsiteY1" fmla="*/ 6766 h 47196"/>
              <a:gd name="connsiteX2" fmla="*/ 14041 w 43256"/>
              <a:gd name="connsiteY2" fmla="*/ 5061 h 47196"/>
              <a:gd name="connsiteX3" fmla="*/ 22492 w 43256"/>
              <a:gd name="connsiteY3" fmla="*/ 3291 h 47196"/>
              <a:gd name="connsiteX4" fmla="*/ 25785 w 43256"/>
              <a:gd name="connsiteY4" fmla="*/ 59 h 47196"/>
              <a:gd name="connsiteX5" fmla="*/ 29869 w 43256"/>
              <a:gd name="connsiteY5" fmla="*/ 2340 h 47196"/>
              <a:gd name="connsiteX6" fmla="*/ 35499 w 43256"/>
              <a:gd name="connsiteY6" fmla="*/ 549 h 47196"/>
              <a:gd name="connsiteX7" fmla="*/ 38354 w 43256"/>
              <a:gd name="connsiteY7" fmla="*/ 5435 h 47196"/>
              <a:gd name="connsiteX8" fmla="*/ 42018 w 43256"/>
              <a:gd name="connsiteY8" fmla="*/ 10177 h 47196"/>
              <a:gd name="connsiteX9" fmla="*/ 41854 w 43256"/>
              <a:gd name="connsiteY9" fmla="*/ 15319 h 47196"/>
              <a:gd name="connsiteX10" fmla="*/ 43052 w 43256"/>
              <a:gd name="connsiteY10" fmla="*/ 23181 h 47196"/>
              <a:gd name="connsiteX11" fmla="*/ 37440 w 43256"/>
              <a:gd name="connsiteY11" fmla="*/ 30063 h 47196"/>
              <a:gd name="connsiteX12" fmla="*/ 35431 w 43256"/>
              <a:gd name="connsiteY12" fmla="*/ 35960 h 47196"/>
              <a:gd name="connsiteX13" fmla="*/ 28591 w 43256"/>
              <a:gd name="connsiteY13" fmla="*/ 36674 h 47196"/>
              <a:gd name="connsiteX14" fmla="*/ 23703 w 43256"/>
              <a:gd name="connsiteY14" fmla="*/ 42965 h 47196"/>
              <a:gd name="connsiteX15" fmla="*/ 16516 w 43256"/>
              <a:gd name="connsiteY15" fmla="*/ 39125 h 47196"/>
              <a:gd name="connsiteX16" fmla="*/ 5840 w 43256"/>
              <a:gd name="connsiteY16" fmla="*/ 35331 h 47196"/>
              <a:gd name="connsiteX17" fmla="*/ 1146 w 43256"/>
              <a:gd name="connsiteY17" fmla="*/ 31109 h 47196"/>
              <a:gd name="connsiteX18" fmla="*/ 2149 w 43256"/>
              <a:gd name="connsiteY18" fmla="*/ 25410 h 47196"/>
              <a:gd name="connsiteX19" fmla="*/ 31 w 43256"/>
              <a:gd name="connsiteY19" fmla="*/ 19563 h 47196"/>
              <a:gd name="connsiteX20" fmla="*/ 3899 w 43256"/>
              <a:gd name="connsiteY20" fmla="*/ 14366 h 47196"/>
              <a:gd name="connsiteX21" fmla="*/ 3936 w 43256"/>
              <a:gd name="connsiteY21" fmla="*/ 14229 h 47196"/>
              <a:gd name="connsiteX0" fmla="*/ 1989021 w 6288869"/>
              <a:gd name="connsiteY0" fmla="*/ 1892164 h 1977815"/>
              <a:gd name="connsiteX1" fmla="*/ 1984916 w 6288869"/>
              <a:gd name="connsiteY1" fmla="*/ 1923978 h 1977815"/>
              <a:gd name="connsiteX2" fmla="*/ 1999283 w 6288869"/>
              <a:gd name="connsiteY2" fmla="*/ 1864454 h 1977815"/>
              <a:gd name="connsiteX3" fmla="*/ 1984916 w 6288869"/>
              <a:gd name="connsiteY3" fmla="*/ 1897294 h 1977815"/>
              <a:gd name="connsiteX4" fmla="*/ 1989021 w 6288869"/>
              <a:gd name="connsiteY4" fmla="*/ 1892164 h 1977815"/>
              <a:gd name="connsiteX0" fmla="*/ 2017485 w 6288869"/>
              <a:gd name="connsiteY0" fmla="*/ 1961724 h 1977815"/>
              <a:gd name="connsiteX1" fmla="*/ 2027748 w 6288869"/>
              <a:gd name="connsiteY1" fmla="*/ 1914516 h 1977815"/>
              <a:gd name="connsiteX2" fmla="*/ 1991827 w 6288869"/>
              <a:gd name="connsiteY2" fmla="*/ 1860124 h 1977815"/>
              <a:gd name="connsiteX3" fmla="*/ 1916911 w 6288869"/>
              <a:gd name="connsiteY3" fmla="*/ 1861150 h 1977815"/>
              <a:gd name="connsiteX4" fmla="*/ 2017485 w 6288869"/>
              <a:gd name="connsiteY4" fmla="*/ 1961724 h 1977815"/>
              <a:gd name="connsiteX0" fmla="*/ 2223625 w 6288869"/>
              <a:gd name="connsiteY0" fmla="*/ 1826954 h 1977815"/>
              <a:gd name="connsiteX1" fmla="*/ 2072764 w 6288869"/>
              <a:gd name="connsiteY1" fmla="*/ 1977815 h 1977815"/>
              <a:gd name="connsiteX2" fmla="*/ 1921903 w 6288869"/>
              <a:gd name="connsiteY2" fmla="*/ 1826954 h 1977815"/>
              <a:gd name="connsiteX3" fmla="*/ 2072764 w 6288869"/>
              <a:gd name="connsiteY3" fmla="*/ 1676093 h 1977815"/>
              <a:gd name="connsiteX4" fmla="*/ 2223625 w 6288869"/>
              <a:gd name="connsiteY4" fmla="*/ 1826954 h 1977815"/>
              <a:gd name="connsiteX0" fmla="*/ 4729 w 43256"/>
              <a:gd name="connsiteY0" fmla="*/ 26036 h 47196"/>
              <a:gd name="connsiteX1" fmla="*/ 2196 w 43256"/>
              <a:gd name="connsiteY1" fmla="*/ 25239 h 47196"/>
              <a:gd name="connsiteX2" fmla="*/ 6964 w 43256"/>
              <a:gd name="connsiteY2" fmla="*/ 34758 h 47196"/>
              <a:gd name="connsiteX3" fmla="*/ 5856 w 43256"/>
              <a:gd name="connsiteY3" fmla="*/ 35139 h 47196"/>
              <a:gd name="connsiteX4" fmla="*/ 16514 w 43256"/>
              <a:gd name="connsiteY4" fmla="*/ 38949 h 47196"/>
              <a:gd name="connsiteX5" fmla="*/ 15846 w 43256"/>
              <a:gd name="connsiteY5" fmla="*/ 37209 h 47196"/>
              <a:gd name="connsiteX6" fmla="*/ 28863 w 43256"/>
              <a:gd name="connsiteY6" fmla="*/ 34610 h 47196"/>
              <a:gd name="connsiteX7" fmla="*/ 28596 w 43256"/>
              <a:gd name="connsiteY7" fmla="*/ 36519 h 47196"/>
              <a:gd name="connsiteX8" fmla="*/ 34165 w 43256"/>
              <a:gd name="connsiteY8" fmla="*/ 22813 h 47196"/>
              <a:gd name="connsiteX9" fmla="*/ 37416 w 43256"/>
              <a:gd name="connsiteY9" fmla="*/ 29949 h 47196"/>
              <a:gd name="connsiteX10" fmla="*/ 41834 w 43256"/>
              <a:gd name="connsiteY10" fmla="*/ 15213 h 47196"/>
              <a:gd name="connsiteX11" fmla="*/ 40386 w 43256"/>
              <a:gd name="connsiteY11" fmla="*/ 17889 h 47196"/>
              <a:gd name="connsiteX12" fmla="*/ 38360 w 43256"/>
              <a:gd name="connsiteY12" fmla="*/ 5285 h 47196"/>
              <a:gd name="connsiteX13" fmla="*/ 38436 w 43256"/>
              <a:gd name="connsiteY13" fmla="*/ 6549 h 47196"/>
              <a:gd name="connsiteX14" fmla="*/ 29114 w 43256"/>
              <a:gd name="connsiteY14" fmla="*/ 3811 h 47196"/>
              <a:gd name="connsiteX15" fmla="*/ 29856 w 43256"/>
              <a:gd name="connsiteY15" fmla="*/ 2199 h 47196"/>
              <a:gd name="connsiteX16" fmla="*/ 22177 w 43256"/>
              <a:gd name="connsiteY16" fmla="*/ 4579 h 47196"/>
              <a:gd name="connsiteX17" fmla="*/ 22536 w 43256"/>
              <a:gd name="connsiteY17" fmla="*/ 3189 h 47196"/>
              <a:gd name="connsiteX18" fmla="*/ 14036 w 43256"/>
              <a:gd name="connsiteY18" fmla="*/ 5051 h 47196"/>
              <a:gd name="connsiteX19" fmla="*/ 15336 w 43256"/>
              <a:gd name="connsiteY19" fmla="*/ 6399 h 47196"/>
              <a:gd name="connsiteX20" fmla="*/ 4163 w 43256"/>
              <a:gd name="connsiteY20" fmla="*/ 15648 h 47196"/>
              <a:gd name="connsiteX21" fmla="*/ 3936 w 43256"/>
              <a:gd name="connsiteY21" fmla="*/ 14229 h 47196"/>
              <a:gd name="connsiteX0" fmla="*/ 3936 w 43256"/>
              <a:gd name="connsiteY0" fmla="*/ 14229 h 46843"/>
              <a:gd name="connsiteX1" fmla="*/ 5659 w 43256"/>
              <a:gd name="connsiteY1" fmla="*/ 6766 h 46843"/>
              <a:gd name="connsiteX2" fmla="*/ 14041 w 43256"/>
              <a:gd name="connsiteY2" fmla="*/ 5061 h 46843"/>
              <a:gd name="connsiteX3" fmla="*/ 22492 w 43256"/>
              <a:gd name="connsiteY3" fmla="*/ 3291 h 46843"/>
              <a:gd name="connsiteX4" fmla="*/ 25785 w 43256"/>
              <a:gd name="connsiteY4" fmla="*/ 59 h 46843"/>
              <a:gd name="connsiteX5" fmla="*/ 29869 w 43256"/>
              <a:gd name="connsiteY5" fmla="*/ 2340 h 46843"/>
              <a:gd name="connsiteX6" fmla="*/ 35499 w 43256"/>
              <a:gd name="connsiteY6" fmla="*/ 549 h 46843"/>
              <a:gd name="connsiteX7" fmla="*/ 38354 w 43256"/>
              <a:gd name="connsiteY7" fmla="*/ 5435 h 46843"/>
              <a:gd name="connsiteX8" fmla="*/ 42018 w 43256"/>
              <a:gd name="connsiteY8" fmla="*/ 10177 h 46843"/>
              <a:gd name="connsiteX9" fmla="*/ 41854 w 43256"/>
              <a:gd name="connsiteY9" fmla="*/ 15319 h 46843"/>
              <a:gd name="connsiteX10" fmla="*/ 43052 w 43256"/>
              <a:gd name="connsiteY10" fmla="*/ 23181 h 46843"/>
              <a:gd name="connsiteX11" fmla="*/ 37440 w 43256"/>
              <a:gd name="connsiteY11" fmla="*/ 30063 h 46843"/>
              <a:gd name="connsiteX12" fmla="*/ 35431 w 43256"/>
              <a:gd name="connsiteY12" fmla="*/ 35960 h 46843"/>
              <a:gd name="connsiteX13" fmla="*/ 28591 w 43256"/>
              <a:gd name="connsiteY13" fmla="*/ 36674 h 46843"/>
              <a:gd name="connsiteX14" fmla="*/ 23703 w 43256"/>
              <a:gd name="connsiteY14" fmla="*/ 42965 h 46843"/>
              <a:gd name="connsiteX15" fmla="*/ 16516 w 43256"/>
              <a:gd name="connsiteY15" fmla="*/ 39125 h 46843"/>
              <a:gd name="connsiteX16" fmla="*/ 5840 w 43256"/>
              <a:gd name="connsiteY16" fmla="*/ 35331 h 46843"/>
              <a:gd name="connsiteX17" fmla="*/ 1146 w 43256"/>
              <a:gd name="connsiteY17" fmla="*/ 31109 h 46843"/>
              <a:gd name="connsiteX18" fmla="*/ 2149 w 43256"/>
              <a:gd name="connsiteY18" fmla="*/ 25410 h 46843"/>
              <a:gd name="connsiteX19" fmla="*/ 31 w 43256"/>
              <a:gd name="connsiteY19" fmla="*/ 19563 h 46843"/>
              <a:gd name="connsiteX20" fmla="*/ 3899 w 43256"/>
              <a:gd name="connsiteY20" fmla="*/ 14366 h 46843"/>
              <a:gd name="connsiteX21" fmla="*/ 3936 w 43256"/>
              <a:gd name="connsiteY21" fmla="*/ 14229 h 46843"/>
              <a:gd name="connsiteX0" fmla="*/ 1989021 w 6288869"/>
              <a:gd name="connsiteY0" fmla="*/ 1892164 h 1963020"/>
              <a:gd name="connsiteX1" fmla="*/ 1984916 w 6288869"/>
              <a:gd name="connsiteY1" fmla="*/ 1923978 h 1963020"/>
              <a:gd name="connsiteX2" fmla="*/ 1999283 w 6288869"/>
              <a:gd name="connsiteY2" fmla="*/ 1864454 h 1963020"/>
              <a:gd name="connsiteX3" fmla="*/ 1984916 w 6288869"/>
              <a:gd name="connsiteY3" fmla="*/ 1897294 h 1963020"/>
              <a:gd name="connsiteX4" fmla="*/ 1989021 w 6288869"/>
              <a:gd name="connsiteY4" fmla="*/ 1892164 h 1963020"/>
              <a:gd name="connsiteX0" fmla="*/ 2017485 w 6288869"/>
              <a:gd name="connsiteY0" fmla="*/ 1961724 h 1963020"/>
              <a:gd name="connsiteX1" fmla="*/ 2027748 w 6288869"/>
              <a:gd name="connsiteY1" fmla="*/ 1914516 h 1963020"/>
              <a:gd name="connsiteX2" fmla="*/ 1991827 w 6288869"/>
              <a:gd name="connsiteY2" fmla="*/ 1860124 h 1963020"/>
              <a:gd name="connsiteX3" fmla="*/ 1916911 w 6288869"/>
              <a:gd name="connsiteY3" fmla="*/ 1861150 h 1963020"/>
              <a:gd name="connsiteX4" fmla="*/ 2017485 w 6288869"/>
              <a:gd name="connsiteY4" fmla="*/ 1961724 h 1963020"/>
              <a:gd name="connsiteX0" fmla="*/ 2223625 w 6288869"/>
              <a:gd name="connsiteY0" fmla="*/ 1826954 h 1963020"/>
              <a:gd name="connsiteX1" fmla="*/ 2174364 w 6288869"/>
              <a:gd name="connsiteY1" fmla="*/ 1774615 h 1963020"/>
              <a:gd name="connsiteX2" fmla="*/ 1921903 w 6288869"/>
              <a:gd name="connsiteY2" fmla="*/ 1826954 h 1963020"/>
              <a:gd name="connsiteX3" fmla="*/ 2072764 w 6288869"/>
              <a:gd name="connsiteY3" fmla="*/ 1676093 h 1963020"/>
              <a:gd name="connsiteX4" fmla="*/ 2223625 w 6288869"/>
              <a:gd name="connsiteY4" fmla="*/ 1826954 h 1963020"/>
              <a:gd name="connsiteX0" fmla="*/ 4729 w 43256"/>
              <a:gd name="connsiteY0" fmla="*/ 26036 h 46843"/>
              <a:gd name="connsiteX1" fmla="*/ 2196 w 43256"/>
              <a:gd name="connsiteY1" fmla="*/ 25239 h 46843"/>
              <a:gd name="connsiteX2" fmla="*/ 6964 w 43256"/>
              <a:gd name="connsiteY2" fmla="*/ 34758 h 46843"/>
              <a:gd name="connsiteX3" fmla="*/ 5856 w 43256"/>
              <a:gd name="connsiteY3" fmla="*/ 35139 h 46843"/>
              <a:gd name="connsiteX4" fmla="*/ 16514 w 43256"/>
              <a:gd name="connsiteY4" fmla="*/ 38949 h 46843"/>
              <a:gd name="connsiteX5" fmla="*/ 15846 w 43256"/>
              <a:gd name="connsiteY5" fmla="*/ 37209 h 46843"/>
              <a:gd name="connsiteX6" fmla="*/ 28863 w 43256"/>
              <a:gd name="connsiteY6" fmla="*/ 34610 h 46843"/>
              <a:gd name="connsiteX7" fmla="*/ 28596 w 43256"/>
              <a:gd name="connsiteY7" fmla="*/ 36519 h 46843"/>
              <a:gd name="connsiteX8" fmla="*/ 34165 w 43256"/>
              <a:gd name="connsiteY8" fmla="*/ 22813 h 46843"/>
              <a:gd name="connsiteX9" fmla="*/ 37416 w 43256"/>
              <a:gd name="connsiteY9" fmla="*/ 29949 h 46843"/>
              <a:gd name="connsiteX10" fmla="*/ 41834 w 43256"/>
              <a:gd name="connsiteY10" fmla="*/ 15213 h 46843"/>
              <a:gd name="connsiteX11" fmla="*/ 40386 w 43256"/>
              <a:gd name="connsiteY11" fmla="*/ 17889 h 46843"/>
              <a:gd name="connsiteX12" fmla="*/ 38360 w 43256"/>
              <a:gd name="connsiteY12" fmla="*/ 5285 h 46843"/>
              <a:gd name="connsiteX13" fmla="*/ 38436 w 43256"/>
              <a:gd name="connsiteY13" fmla="*/ 6549 h 46843"/>
              <a:gd name="connsiteX14" fmla="*/ 29114 w 43256"/>
              <a:gd name="connsiteY14" fmla="*/ 3811 h 46843"/>
              <a:gd name="connsiteX15" fmla="*/ 29856 w 43256"/>
              <a:gd name="connsiteY15" fmla="*/ 2199 h 46843"/>
              <a:gd name="connsiteX16" fmla="*/ 22177 w 43256"/>
              <a:gd name="connsiteY16" fmla="*/ 4579 h 46843"/>
              <a:gd name="connsiteX17" fmla="*/ 22536 w 43256"/>
              <a:gd name="connsiteY17" fmla="*/ 3189 h 46843"/>
              <a:gd name="connsiteX18" fmla="*/ 14036 w 43256"/>
              <a:gd name="connsiteY18" fmla="*/ 5051 h 46843"/>
              <a:gd name="connsiteX19" fmla="*/ 15336 w 43256"/>
              <a:gd name="connsiteY19" fmla="*/ 6399 h 46843"/>
              <a:gd name="connsiteX20" fmla="*/ 4163 w 43256"/>
              <a:gd name="connsiteY20" fmla="*/ 15648 h 46843"/>
              <a:gd name="connsiteX21" fmla="*/ 3936 w 43256"/>
              <a:gd name="connsiteY21" fmla="*/ 14229 h 46843"/>
              <a:gd name="connsiteX0" fmla="*/ 3936 w 43256"/>
              <a:gd name="connsiteY0" fmla="*/ 14229 h 45922"/>
              <a:gd name="connsiteX1" fmla="*/ 5659 w 43256"/>
              <a:gd name="connsiteY1" fmla="*/ 6766 h 45922"/>
              <a:gd name="connsiteX2" fmla="*/ 14041 w 43256"/>
              <a:gd name="connsiteY2" fmla="*/ 5061 h 45922"/>
              <a:gd name="connsiteX3" fmla="*/ 22492 w 43256"/>
              <a:gd name="connsiteY3" fmla="*/ 3291 h 45922"/>
              <a:gd name="connsiteX4" fmla="*/ 25785 w 43256"/>
              <a:gd name="connsiteY4" fmla="*/ 59 h 45922"/>
              <a:gd name="connsiteX5" fmla="*/ 29869 w 43256"/>
              <a:gd name="connsiteY5" fmla="*/ 2340 h 45922"/>
              <a:gd name="connsiteX6" fmla="*/ 35499 w 43256"/>
              <a:gd name="connsiteY6" fmla="*/ 549 h 45922"/>
              <a:gd name="connsiteX7" fmla="*/ 38354 w 43256"/>
              <a:gd name="connsiteY7" fmla="*/ 5435 h 45922"/>
              <a:gd name="connsiteX8" fmla="*/ 42018 w 43256"/>
              <a:gd name="connsiteY8" fmla="*/ 10177 h 45922"/>
              <a:gd name="connsiteX9" fmla="*/ 41854 w 43256"/>
              <a:gd name="connsiteY9" fmla="*/ 15319 h 45922"/>
              <a:gd name="connsiteX10" fmla="*/ 43052 w 43256"/>
              <a:gd name="connsiteY10" fmla="*/ 23181 h 45922"/>
              <a:gd name="connsiteX11" fmla="*/ 37440 w 43256"/>
              <a:gd name="connsiteY11" fmla="*/ 30063 h 45922"/>
              <a:gd name="connsiteX12" fmla="*/ 35431 w 43256"/>
              <a:gd name="connsiteY12" fmla="*/ 35960 h 45922"/>
              <a:gd name="connsiteX13" fmla="*/ 28591 w 43256"/>
              <a:gd name="connsiteY13" fmla="*/ 36674 h 45922"/>
              <a:gd name="connsiteX14" fmla="*/ 23703 w 43256"/>
              <a:gd name="connsiteY14" fmla="*/ 42965 h 45922"/>
              <a:gd name="connsiteX15" fmla="*/ 16516 w 43256"/>
              <a:gd name="connsiteY15" fmla="*/ 39125 h 45922"/>
              <a:gd name="connsiteX16" fmla="*/ 5840 w 43256"/>
              <a:gd name="connsiteY16" fmla="*/ 35331 h 45922"/>
              <a:gd name="connsiteX17" fmla="*/ 1146 w 43256"/>
              <a:gd name="connsiteY17" fmla="*/ 31109 h 45922"/>
              <a:gd name="connsiteX18" fmla="*/ 2149 w 43256"/>
              <a:gd name="connsiteY18" fmla="*/ 25410 h 45922"/>
              <a:gd name="connsiteX19" fmla="*/ 31 w 43256"/>
              <a:gd name="connsiteY19" fmla="*/ 19563 h 45922"/>
              <a:gd name="connsiteX20" fmla="*/ 3899 w 43256"/>
              <a:gd name="connsiteY20" fmla="*/ 14366 h 45922"/>
              <a:gd name="connsiteX21" fmla="*/ 3936 w 43256"/>
              <a:gd name="connsiteY21" fmla="*/ 14229 h 45922"/>
              <a:gd name="connsiteX0" fmla="*/ 1989021 w 6288869"/>
              <a:gd name="connsiteY0" fmla="*/ 1892164 h 1924432"/>
              <a:gd name="connsiteX1" fmla="*/ 1984916 w 6288869"/>
              <a:gd name="connsiteY1" fmla="*/ 1923978 h 1924432"/>
              <a:gd name="connsiteX2" fmla="*/ 1999283 w 6288869"/>
              <a:gd name="connsiteY2" fmla="*/ 1864454 h 1924432"/>
              <a:gd name="connsiteX3" fmla="*/ 1984916 w 6288869"/>
              <a:gd name="connsiteY3" fmla="*/ 1897294 h 1924432"/>
              <a:gd name="connsiteX4" fmla="*/ 1989021 w 6288869"/>
              <a:gd name="connsiteY4" fmla="*/ 1892164 h 1924432"/>
              <a:gd name="connsiteX0" fmla="*/ 2054431 w 6288869"/>
              <a:gd name="connsiteY0" fmla="*/ 1721578 h 1924432"/>
              <a:gd name="connsiteX1" fmla="*/ 2027748 w 6288869"/>
              <a:gd name="connsiteY1" fmla="*/ 1914516 h 1924432"/>
              <a:gd name="connsiteX2" fmla="*/ 1991827 w 6288869"/>
              <a:gd name="connsiteY2" fmla="*/ 1860124 h 1924432"/>
              <a:gd name="connsiteX3" fmla="*/ 1916911 w 6288869"/>
              <a:gd name="connsiteY3" fmla="*/ 1861150 h 1924432"/>
              <a:gd name="connsiteX4" fmla="*/ 2054431 w 6288869"/>
              <a:gd name="connsiteY4" fmla="*/ 1721578 h 1924432"/>
              <a:gd name="connsiteX0" fmla="*/ 2223625 w 6288869"/>
              <a:gd name="connsiteY0" fmla="*/ 1826954 h 1924432"/>
              <a:gd name="connsiteX1" fmla="*/ 2174364 w 6288869"/>
              <a:gd name="connsiteY1" fmla="*/ 1774615 h 1924432"/>
              <a:gd name="connsiteX2" fmla="*/ 1921903 w 6288869"/>
              <a:gd name="connsiteY2" fmla="*/ 1826954 h 1924432"/>
              <a:gd name="connsiteX3" fmla="*/ 2072764 w 6288869"/>
              <a:gd name="connsiteY3" fmla="*/ 1676093 h 1924432"/>
              <a:gd name="connsiteX4" fmla="*/ 2223625 w 6288869"/>
              <a:gd name="connsiteY4" fmla="*/ 1826954 h 1924432"/>
              <a:gd name="connsiteX0" fmla="*/ 4729 w 43256"/>
              <a:gd name="connsiteY0" fmla="*/ 26036 h 45922"/>
              <a:gd name="connsiteX1" fmla="*/ 2196 w 43256"/>
              <a:gd name="connsiteY1" fmla="*/ 25239 h 45922"/>
              <a:gd name="connsiteX2" fmla="*/ 6964 w 43256"/>
              <a:gd name="connsiteY2" fmla="*/ 34758 h 45922"/>
              <a:gd name="connsiteX3" fmla="*/ 5856 w 43256"/>
              <a:gd name="connsiteY3" fmla="*/ 35139 h 45922"/>
              <a:gd name="connsiteX4" fmla="*/ 16514 w 43256"/>
              <a:gd name="connsiteY4" fmla="*/ 38949 h 45922"/>
              <a:gd name="connsiteX5" fmla="*/ 15846 w 43256"/>
              <a:gd name="connsiteY5" fmla="*/ 37209 h 45922"/>
              <a:gd name="connsiteX6" fmla="*/ 28863 w 43256"/>
              <a:gd name="connsiteY6" fmla="*/ 34610 h 45922"/>
              <a:gd name="connsiteX7" fmla="*/ 28596 w 43256"/>
              <a:gd name="connsiteY7" fmla="*/ 36519 h 45922"/>
              <a:gd name="connsiteX8" fmla="*/ 34165 w 43256"/>
              <a:gd name="connsiteY8" fmla="*/ 22813 h 45922"/>
              <a:gd name="connsiteX9" fmla="*/ 37416 w 43256"/>
              <a:gd name="connsiteY9" fmla="*/ 29949 h 45922"/>
              <a:gd name="connsiteX10" fmla="*/ 41834 w 43256"/>
              <a:gd name="connsiteY10" fmla="*/ 15213 h 45922"/>
              <a:gd name="connsiteX11" fmla="*/ 40386 w 43256"/>
              <a:gd name="connsiteY11" fmla="*/ 17889 h 45922"/>
              <a:gd name="connsiteX12" fmla="*/ 38360 w 43256"/>
              <a:gd name="connsiteY12" fmla="*/ 5285 h 45922"/>
              <a:gd name="connsiteX13" fmla="*/ 38436 w 43256"/>
              <a:gd name="connsiteY13" fmla="*/ 6549 h 45922"/>
              <a:gd name="connsiteX14" fmla="*/ 29114 w 43256"/>
              <a:gd name="connsiteY14" fmla="*/ 3811 h 45922"/>
              <a:gd name="connsiteX15" fmla="*/ 29856 w 43256"/>
              <a:gd name="connsiteY15" fmla="*/ 2199 h 45922"/>
              <a:gd name="connsiteX16" fmla="*/ 22177 w 43256"/>
              <a:gd name="connsiteY16" fmla="*/ 4579 h 45922"/>
              <a:gd name="connsiteX17" fmla="*/ 22536 w 43256"/>
              <a:gd name="connsiteY17" fmla="*/ 3189 h 45922"/>
              <a:gd name="connsiteX18" fmla="*/ 14036 w 43256"/>
              <a:gd name="connsiteY18" fmla="*/ 5051 h 45922"/>
              <a:gd name="connsiteX19" fmla="*/ 15336 w 43256"/>
              <a:gd name="connsiteY19" fmla="*/ 6399 h 45922"/>
              <a:gd name="connsiteX20" fmla="*/ 4163 w 43256"/>
              <a:gd name="connsiteY20" fmla="*/ 15648 h 45922"/>
              <a:gd name="connsiteX21" fmla="*/ 3936 w 43256"/>
              <a:gd name="connsiteY21" fmla="*/ 14229 h 45922"/>
              <a:gd name="connsiteX0" fmla="*/ 3936 w 43256"/>
              <a:gd name="connsiteY0" fmla="*/ 14229 h 45922"/>
              <a:gd name="connsiteX1" fmla="*/ 5659 w 43256"/>
              <a:gd name="connsiteY1" fmla="*/ 6766 h 45922"/>
              <a:gd name="connsiteX2" fmla="*/ 14041 w 43256"/>
              <a:gd name="connsiteY2" fmla="*/ 5061 h 45922"/>
              <a:gd name="connsiteX3" fmla="*/ 22492 w 43256"/>
              <a:gd name="connsiteY3" fmla="*/ 3291 h 45922"/>
              <a:gd name="connsiteX4" fmla="*/ 25785 w 43256"/>
              <a:gd name="connsiteY4" fmla="*/ 59 h 45922"/>
              <a:gd name="connsiteX5" fmla="*/ 29869 w 43256"/>
              <a:gd name="connsiteY5" fmla="*/ 2340 h 45922"/>
              <a:gd name="connsiteX6" fmla="*/ 35499 w 43256"/>
              <a:gd name="connsiteY6" fmla="*/ 549 h 45922"/>
              <a:gd name="connsiteX7" fmla="*/ 38354 w 43256"/>
              <a:gd name="connsiteY7" fmla="*/ 5435 h 45922"/>
              <a:gd name="connsiteX8" fmla="*/ 42018 w 43256"/>
              <a:gd name="connsiteY8" fmla="*/ 10177 h 45922"/>
              <a:gd name="connsiteX9" fmla="*/ 41854 w 43256"/>
              <a:gd name="connsiteY9" fmla="*/ 15319 h 45922"/>
              <a:gd name="connsiteX10" fmla="*/ 43052 w 43256"/>
              <a:gd name="connsiteY10" fmla="*/ 23181 h 45922"/>
              <a:gd name="connsiteX11" fmla="*/ 37440 w 43256"/>
              <a:gd name="connsiteY11" fmla="*/ 30063 h 45922"/>
              <a:gd name="connsiteX12" fmla="*/ 35431 w 43256"/>
              <a:gd name="connsiteY12" fmla="*/ 35960 h 45922"/>
              <a:gd name="connsiteX13" fmla="*/ 28591 w 43256"/>
              <a:gd name="connsiteY13" fmla="*/ 36674 h 45922"/>
              <a:gd name="connsiteX14" fmla="*/ 23703 w 43256"/>
              <a:gd name="connsiteY14" fmla="*/ 42965 h 45922"/>
              <a:gd name="connsiteX15" fmla="*/ 16516 w 43256"/>
              <a:gd name="connsiteY15" fmla="*/ 39125 h 45922"/>
              <a:gd name="connsiteX16" fmla="*/ 5840 w 43256"/>
              <a:gd name="connsiteY16" fmla="*/ 35331 h 45922"/>
              <a:gd name="connsiteX17" fmla="*/ 1146 w 43256"/>
              <a:gd name="connsiteY17" fmla="*/ 31109 h 45922"/>
              <a:gd name="connsiteX18" fmla="*/ 2149 w 43256"/>
              <a:gd name="connsiteY18" fmla="*/ 25410 h 45922"/>
              <a:gd name="connsiteX19" fmla="*/ 31 w 43256"/>
              <a:gd name="connsiteY19" fmla="*/ 19563 h 45922"/>
              <a:gd name="connsiteX20" fmla="*/ 3899 w 43256"/>
              <a:gd name="connsiteY20" fmla="*/ 14366 h 45922"/>
              <a:gd name="connsiteX21" fmla="*/ 3936 w 43256"/>
              <a:gd name="connsiteY21" fmla="*/ 14229 h 45922"/>
              <a:gd name="connsiteX0" fmla="*/ 1989021 w 6288869"/>
              <a:gd name="connsiteY0" fmla="*/ 1892164 h 1924432"/>
              <a:gd name="connsiteX1" fmla="*/ 1984916 w 6288869"/>
              <a:gd name="connsiteY1" fmla="*/ 1923978 h 1924432"/>
              <a:gd name="connsiteX2" fmla="*/ 1999283 w 6288869"/>
              <a:gd name="connsiteY2" fmla="*/ 1864454 h 1924432"/>
              <a:gd name="connsiteX3" fmla="*/ 1984916 w 6288869"/>
              <a:gd name="connsiteY3" fmla="*/ 1897294 h 1924432"/>
              <a:gd name="connsiteX4" fmla="*/ 1989021 w 6288869"/>
              <a:gd name="connsiteY4" fmla="*/ 1892164 h 1924432"/>
              <a:gd name="connsiteX0" fmla="*/ 2054431 w 6288869"/>
              <a:gd name="connsiteY0" fmla="*/ 1721578 h 1924432"/>
              <a:gd name="connsiteX1" fmla="*/ 2027748 w 6288869"/>
              <a:gd name="connsiteY1" fmla="*/ 1914516 h 1924432"/>
              <a:gd name="connsiteX2" fmla="*/ 1991827 w 6288869"/>
              <a:gd name="connsiteY2" fmla="*/ 1860124 h 1924432"/>
              <a:gd name="connsiteX3" fmla="*/ 1916911 w 6288869"/>
              <a:gd name="connsiteY3" fmla="*/ 1861150 h 1924432"/>
              <a:gd name="connsiteX4" fmla="*/ 2054431 w 6288869"/>
              <a:gd name="connsiteY4" fmla="*/ 1721578 h 1924432"/>
              <a:gd name="connsiteX0" fmla="*/ 2223625 w 6288869"/>
              <a:gd name="connsiteY0" fmla="*/ 1826954 h 1924432"/>
              <a:gd name="connsiteX1" fmla="*/ 2174364 w 6288869"/>
              <a:gd name="connsiteY1" fmla="*/ 1774615 h 1924432"/>
              <a:gd name="connsiteX2" fmla="*/ 1968084 w 6288869"/>
              <a:gd name="connsiteY2" fmla="*/ 1716117 h 1924432"/>
              <a:gd name="connsiteX3" fmla="*/ 2072764 w 6288869"/>
              <a:gd name="connsiteY3" fmla="*/ 1676093 h 1924432"/>
              <a:gd name="connsiteX4" fmla="*/ 2223625 w 6288869"/>
              <a:gd name="connsiteY4" fmla="*/ 1826954 h 1924432"/>
              <a:gd name="connsiteX0" fmla="*/ 4729 w 43256"/>
              <a:gd name="connsiteY0" fmla="*/ 26036 h 45922"/>
              <a:gd name="connsiteX1" fmla="*/ 2196 w 43256"/>
              <a:gd name="connsiteY1" fmla="*/ 25239 h 45922"/>
              <a:gd name="connsiteX2" fmla="*/ 6964 w 43256"/>
              <a:gd name="connsiteY2" fmla="*/ 34758 h 45922"/>
              <a:gd name="connsiteX3" fmla="*/ 5856 w 43256"/>
              <a:gd name="connsiteY3" fmla="*/ 35139 h 45922"/>
              <a:gd name="connsiteX4" fmla="*/ 16514 w 43256"/>
              <a:gd name="connsiteY4" fmla="*/ 38949 h 45922"/>
              <a:gd name="connsiteX5" fmla="*/ 15846 w 43256"/>
              <a:gd name="connsiteY5" fmla="*/ 37209 h 45922"/>
              <a:gd name="connsiteX6" fmla="*/ 28863 w 43256"/>
              <a:gd name="connsiteY6" fmla="*/ 34610 h 45922"/>
              <a:gd name="connsiteX7" fmla="*/ 28596 w 43256"/>
              <a:gd name="connsiteY7" fmla="*/ 36519 h 45922"/>
              <a:gd name="connsiteX8" fmla="*/ 34165 w 43256"/>
              <a:gd name="connsiteY8" fmla="*/ 22813 h 45922"/>
              <a:gd name="connsiteX9" fmla="*/ 37416 w 43256"/>
              <a:gd name="connsiteY9" fmla="*/ 29949 h 45922"/>
              <a:gd name="connsiteX10" fmla="*/ 41834 w 43256"/>
              <a:gd name="connsiteY10" fmla="*/ 15213 h 45922"/>
              <a:gd name="connsiteX11" fmla="*/ 40386 w 43256"/>
              <a:gd name="connsiteY11" fmla="*/ 17889 h 45922"/>
              <a:gd name="connsiteX12" fmla="*/ 38360 w 43256"/>
              <a:gd name="connsiteY12" fmla="*/ 5285 h 45922"/>
              <a:gd name="connsiteX13" fmla="*/ 38436 w 43256"/>
              <a:gd name="connsiteY13" fmla="*/ 6549 h 45922"/>
              <a:gd name="connsiteX14" fmla="*/ 29114 w 43256"/>
              <a:gd name="connsiteY14" fmla="*/ 3811 h 45922"/>
              <a:gd name="connsiteX15" fmla="*/ 29856 w 43256"/>
              <a:gd name="connsiteY15" fmla="*/ 2199 h 45922"/>
              <a:gd name="connsiteX16" fmla="*/ 22177 w 43256"/>
              <a:gd name="connsiteY16" fmla="*/ 4579 h 45922"/>
              <a:gd name="connsiteX17" fmla="*/ 22536 w 43256"/>
              <a:gd name="connsiteY17" fmla="*/ 3189 h 45922"/>
              <a:gd name="connsiteX18" fmla="*/ 14036 w 43256"/>
              <a:gd name="connsiteY18" fmla="*/ 5051 h 45922"/>
              <a:gd name="connsiteX19" fmla="*/ 15336 w 43256"/>
              <a:gd name="connsiteY19" fmla="*/ 6399 h 45922"/>
              <a:gd name="connsiteX20" fmla="*/ 4163 w 43256"/>
              <a:gd name="connsiteY20" fmla="*/ 15648 h 45922"/>
              <a:gd name="connsiteX21" fmla="*/ 3936 w 43256"/>
              <a:gd name="connsiteY21" fmla="*/ 14229 h 45922"/>
              <a:gd name="connsiteX0" fmla="*/ 3936 w 43256"/>
              <a:gd name="connsiteY0" fmla="*/ 14229 h 45922"/>
              <a:gd name="connsiteX1" fmla="*/ 5659 w 43256"/>
              <a:gd name="connsiteY1" fmla="*/ 6766 h 45922"/>
              <a:gd name="connsiteX2" fmla="*/ 14041 w 43256"/>
              <a:gd name="connsiteY2" fmla="*/ 5061 h 45922"/>
              <a:gd name="connsiteX3" fmla="*/ 22492 w 43256"/>
              <a:gd name="connsiteY3" fmla="*/ 3291 h 45922"/>
              <a:gd name="connsiteX4" fmla="*/ 25785 w 43256"/>
              <a:gd name="connsiteY4" fmla="*/ 59 h 45922"/>
              <a:gd name="connsiteX5" fmla="*/ 29869 w 43256"/>
              <a:gd name="connsiteY5" fmla="*/ 2340 h 45922"/>
              <a:gd name="connsiteX6" fmla="*/ 35499 w 43256"/>
              <a:gd name="connsiteY6" fmla="*/ 549 h 45922"/>
              <a:gd name="connsiteX7" fmla="*/ 38354 w 43256"/>
              <a:gd name="connsiteY7" fmla="*/ 5435 h 45922"/>
              <a:gd name="connsiteX8" fmla="*/ 42018 w 43256"/>
              <a:gd name="connsiteY8" fmla="*/ 10177 h 45922"/>
              <a:gd name="connsiteX9" fmla="*/ 41854 w 43256"/>
              <a:gd name="connsiteY9" fmla="*/ 15319 h 45922"/>
              <a:gd name="connsiteX10" fmla="*/ 43052 w 43256"/>
              <a:gd name="connsiteY10" fmla="*/ 23181 h 45922"/>
              <a:gd name="connsiteX11" fmla="*/ 37440 w 43256"/>
              <a:gd name="connsiteY11" fmla="*/ 30063 h 45922"/>
              <a:gd name="connsiteX12" fmla="*/ 35431 w 43256"/>
              <a:gd name="connsiteY12" fmla="*/ 35960 h 45922"/>
              <a:gd name="connsiteX13" fmla="*/ 28591 w 43256"/>
              <a:gd name="connsiteY13" fmla="*/ 36674 h 45922"/>
              <a:gd name="connsiteX14" fmla="*/ 23703 w 43256"/>
              <a:gd name="connsiteY14" fmla="*/ 42965 h 45922"/>
              <a:gd name="connsiteX15" fmla="*/ 16516 w 43256"/>
              <a:gd name="connsiteY15" fmla="*/ 39125 h 45922"/>
              <a:gd name="connsiteX16" fmla="*/ 5840 w 43256"/>
              <a:gd name="connsiteY16" fmla="*/ 35331 h 45922"/>
              <a:gd name="connsiteX17" fmla="*/ 1146 w 43256"/>
              <a:gd name="connsiteY17" fmla="*/ 31109 h 45922"/>
              <a:gd name="connsiteX18" fmla="*/ 2149 w 43256"/>
              <a:gd name="connsiteY18" fmla="*/ 25410 h 45922"/>
              <a:gd name="connsiteX19" fmla="*/ 31 w 43256"/>
              <a:gd name="connsiteY19" fmla="*/ 19563 h 45922"/>
              <a:gd name="connsiteX20" fmla="*/ 3899 w 43256"/>
              <a:gd name="connsiteY20" fmla="*/ 14366 h 45922"/>
              <a:gd name="connsiteX21" fmla="*/ 3936 w 43256"/>
              <a:gd name="connsiteY21" fmla="*/ 14229 h 45922"/>
              <a:gd name="connsiteX0" fmla="*/ 1989021 w 6288869"/>
              <a:gd name="connsiteY0" fmla="*/ 1892164 h 1924432"/>
              <a:gd name="connsiteX1" fmla="*/ 1984916 w 6288869"/>
              <a:gd name="connsiteY1" fmla="*/ 1923978 h 1924432"/>
              <a:gd name="connsiteX2" fmla="*/ 1999283 w 6288869"/>
              <a:gd name="connsiteY2" fmla="*/ 1864454 h 1924432"/>
              <a:gd name="connsiteX3" fmla="*/ 1984916 w 6288869"/>
              <a:gd name="connsiteY3" fmla="*/ 1897294 h 1924432"/>
              <a:gd name="connsiteX4" fmla="*/ 1989021 w 6288869"/>
              <a:gd name="connsiteY4" fmla="*/ 1892164 h 1924432"/>
              <a:gd name="connsiteX0" fmla="*/ 2054431 w 6288869"/>
              <a:gd name="connsiteY0" fmla="*/ 1721578 h 1924432"/>
              <a:gd name="connsiteX1" fmla="*/ 2027748 w 6288869"/>
              <a:gd name="connsiteY1" fmla="*/ 1914516 h 1924432"/>
              <a:gd name="connsiteX2" fmla="*/ 2047245 w 6288869"/>
              <a:gd name="connsiteY2" fmla="*/ 1693870 h 1924432"/>
              <a:gd name="connsiteX3" fmla="*/ 1916911 w 6288869"/>
              <a:gd name="connsiteY3" fmla="*/ 1861150 h 1924432"/>
              <a:gd name="connsiteX4" fmla="*/ 2054431 w 6288869"/>
              <a:gd name="connsiteY4" fmla="*/ 1721578 h 1924432"/>
              <a:gd name="connsiteX0" fmla="*/ 2223625 w 6288869"/>
              <a:gd name="connsiteY0" fmla="*/ 1826954 h 1924432"/>
              <a:gd name="connsiteX1" fmla="*/ 2174364 w 6288869"/>
              <a:gd name="connsiteY1" fmla="*/ 1774615 h 1924432"/>
              <a:gd name="connsiteX2" fmla="*/ 1968084 w 6288869"/>
              <a:gd name="connsiteY2" fmla="*/ 1716117 h 1924432"/>
              <a:gd name="connsiteX3" fmla="*/ 2072764 w 6288869"/>
              <a:gd name="connsiteY3" fmla="*/ 1676093 h 1924432"/>
              <a:gd name="connsiteX4" fmla="*/ 2223625 w 6288869"/>
              <a:gd name="connsiteY4" fmla="*/ 1826954 h 1924432"/>
              <a:gd name="connsiteX0" fmla="*/ 4729 w 43256"/>
              <a:gd name="connsiteY0" fmla="*/ 26036 h 45922"/>
              <a:gd name="connsiteX1" fmla="*/ 2196 w 43256"/>
              <a:gd name="connsiteY1" fmla="*/ 25239 h 45922"/>
              <a:gd name="connsiteX2" fmla="*/ 6964 w 43256"/>
              <a:gd name="connsiteY2" fmla="*/ 34758 h 45922"/>
              <a:gd name="connsiteX3" fmla="*/ 5856 w 43256"/>
              <a:gd name="connsiteY3" fmla="*/ 35139 h 45922"/>
              <a:gd name="connsiteX4" fmla="*/ 16514 w 43256"/>
              <a:gd name="connsiteY4" fmla="*/ 38949 h 45922"/>
              <a:gd name="connsiteX5" fmla="*/ 15846 w 43256"/>
              <a:gd name="connsiteY5" fmla="*/ 37209 h 45922"/>
              <a:gd name="connsiteX6" fmla="*/ 28863 w 43256"/>
              <a:gd name="connsiteY6" fmla="*/ 34610 h 45922"/>
              <a:gd name="connsiteX7" fmla="*/ 28596 w 43256"/>
              <a:gd name="connsiteY7" fmla="*/ 36519 h 45922"/>
              <a:gd name="connsiteX8" fmla="*/ 34165 w 43256"/>
              <a:gd name="connsiteY8" fmla="*/ 22813 h 45922"/>
              <a:gd name="connsiteX9" fmla="*/ 37416 w 43256"/>
              <a:gd name="connsiteY9" fmla="*/ 29949 h 45922"/>
              <a:gd name="connsiteX10" fmla="*/ 41834 w 43256"/>
              <a:gd name="connsiteY10" fmla="*/ 15213 h 45922"/>
              <a:gd name="connsiteX11" fmla="*/ 40386 w 43256"/>
              <a:gd name="connsiteY11" fmla="*/ 17889 h 45922"/>
              <a:gd name="connsiteX12" fmla="*/ 38360 w 43256"/>
              <a:gd name="connsiteY12" fmla="*/ 5285 h 45922"/>
              <a:gd name="connsiteX13" fmla="*/ 38436 w 43256"/>
              <a:gd name="connsiteY13" fmla="*/ 6549 h 45922"/>
              <a:gd name="connsiteX14" fmla="*/ 29114 w 43256"/>
              <a:gd name="connsiteY14" fmla="*/ 3811 h 45922"/>
              <a:gd name="connsiteX15" fmla="*/ 29856 w 43256"/>
              <a:gd name="connsiteY15" fmla="*/ 2199 h 45922"/>
              <a:gd name="connsiteX16" fmla="*/ 22177 w 43256"/>
              <a:gd name="connsiteY16" fmla="*/ 4579 h 45922"/>
              <a:gd name="connsiteX17" fmla="*/ 22536 w 43256"/>
              <a:gd name="connsiteY17" fmla="*/ 3189 h 45922"/>
              <a:gd name="connsiteX18" fmla="*/ 14036 w 43256"/>
              <a:gd name="connsiteY18" fmla="*/ 5051 h 45922"/>
              <a:gd name="connsiteX19" fmla="*/ 15336 w 43256"/>
              <a:gd name="connsiteY19" fmla="*/ 6399 h 45922"/>
              <a:gd name="connsiteX20" fmla="*/ 4163 w 43256"/>
              <a:gd name="connsiteY20" fmla="*/ 15648 h 45922"/>
              <a:gd name="connsiteX21" fmla="*/ 3936 w 43256"/>
              <a:gd name="connsiteY21" fmla="*/ 14229 h 45922"/>
              <a:gd name="connsiteX0" fmla="*/ 3936 w 43256"/>
              <a:gd name="connsiteY0" fmla="*/ 14229 h 45922"/>
              <a:gd name="connsiteX1" fmla="*/ 5659 w 43256"/>
              <a:gd name="connsiteY1" fmla="*/ 6766 h 45922"/>
              <a:gd name="connsiteX2" fmla="*/ 14041 w 43256"/>
              <a:gd name="connsiteY2" fmla="*/ 5061 h 45922"/>
              <a:gd name="connsiteX3" fmla="*/ 22492 w 43256"/>
              <a:gd name="connsiteY3" fmla="*/ 3291 h 45922"/>
              <a:gd name="connsiteX4" fmla="*/ 25785 w 43256"/>
              <a:gd name="connsiteY4" fmla="*/ 59 h 45922"/>
              <a:gd name="connsiteX5" fmla="*/ 29869 w 43256"/>
              <a:gd name="connsiteY5" fmla="*/ 2340 h 45922"/>
              <a:gd name="connsiteX6" fmla="*/ 35499 w 43256"/>
              <a:gd name="connsiteY6" fmla="*/ 549 h 45922"/>
              <a:gd name="connsiteX7" fmla="*/ 38354 w 43256"/>
              <a:gd name="connsiteY7" fmla="*/ 5435 h 45922"/>
              <a:gd name="connsiteX8" fmla="*/ 42018 w 43256"/>
              <a:gd name="connsiteY8" fmla="*/ 10177 h 45922"/>
              <a:gd name="connsiteX9" fmla="*/ 41854 w 43256"/>
              <a:gd name="connsiteY9" fmla="*/ 15319 h 45922"/>
              <a:gd name="connsiteX10" fmla="*/ 43052 w 43256"/>
              <a:gd name="connsiteY10" fmla="*/ 23181 h 45922"/>
              <a:gd name="connsiteX11" fmla="*/ 37440 w 43256"/>
              <a:gd name="connsiteY11" fmla="*/ 30063 h 45922"/>
              <a:gd name="connsiteX12" fmla="*/ 35431 w 43256"/>
              <a:gd name="connsiteY12" fmla="*/ 35960 h 45922"/>
              <a:gd name="connsiteX13" fmla="*/ 28591 w 43256"/>
              <a:gd name="connsiteY13" fmla="*/ 36674 h 45922"/>
              <a:gd name="connsiteX14" fmla="*/ 23703 w 43256"/>
              <a:gd name="connsiteY14" fmla="*/ 42965 h 45922"/>
              <a:gd name="connsiteX15" fmla="*/ 16516 w 43256"/>
              <a:gd name="connsiteY15" fmla="*/ 39125 h 45922"/>
              <a:gd name="connsiteX16" fmla="*/ 5840 w 43256"/>
              <a:gd name="connsiteY16" fmla="*/ 35331 h 45922"/>
              <a:gd name="connsiteX17" fmla="*/ 1146 w 43256"/>
              <a:gd name="connsiteY17" fmla="*/ 31109 h 45922"/>
              <a:gd name="connsiteX18" fmla="*/ 2149 w 43256"/>
              <a:gd name="connsiteY18" fmla="*/ 25410 h 45922"/>
              <a:gd name="connsiteX19" fmla="*/ 31 w 43256"/>
              <a:gd name="connsiteY19" fmla="*/ 19563 h 45922"/>
              <a:gd name="connsiteX20" fmla="*/ 3899 w 43256"/>
              <a:gd name="connsiteY20" fmla="*/ 14366 h 45922"/>
              <a:gd name="connsiteX21" fmla="*/ 3936 w 43256"/>
              <a:gd name="connsiteY21" fmla="*/ 14229 h 45922"/>
              <a:gd name="connsiteX0" fmla="*/ 1989021 w 6288869"/>
              <a:gd name="connsiteY0" fmla="*/ 1892164 h 1924432"/>
              <a:gd name="connsiteX1" fmla="*/ 1984916 w 6288869"/>
              <a:gd name="connsiteY1" fmla="*/ 1923978 h 1924432"/>
              <a:gd name="connsiteX2" fmla="*/ 1999283 w 6288869"/>
              <a:gd name="connsiteY2" fmla="*/ 1864454 h 1924432"/>
              <a:gd name="connsiteX3" fmla="*/ 1984916 w 6288869"/>
              <a:gd name="connsiteY3" fmla="*/ 1897294 h 1924432"/>
              <a:gd name="connsiteX4" fmla="*/ 1989021 w 6288869"/>
              <a:gd name="connsiteY4" fmla="*/ 1892164 h 1924432"/>
              <a:gd name="connsiteX0" fmla="*/ 2054431 w 6288869"/>
              <a:gd name="connsiteY0" fmla="*/ 1721578 h 1924432"/>
              <a:gd name="connsiteX1" fmla="*/ 2027748 w 6288869"/>
              <a:gd name="connsiteY1" fmla="*/ 1914516 h 1924432"/>
              <a:gd name="connsiteX2" fmla="*/ 2047245 w 6288869"/>
              <a:gd name="connsiteY2" fmla="*/ 1693870 h 1924432"/>
              <a:gd name="connsiteX3" fmla="*/ 1916911 w 6288869"/>
              <a:gd name="connsiteY3" fmla="*/ 1861150 h 1924432"/>
              <a:gd name="connsiteX4" fmla="*/ 2054431 w 6288869"/>
              <a:gd name="connsiteY4" fmla="*/ 1721578 h 1924432"/>
              <a:gd name="connsiteX0" fmla="*/ 2223625 w 6288869"/>
              <a:gd name="connsiteY0" fmla="*/ 1826954 h 1924432"/>
              <a:gd name="connsiteX1" fmla="*/ 2192837 w 6288869"/>
              <a:gd name="connsiteY1" fmla="*/ 1645306 h 1924432"/>
              <a:gd name="connsiteX2" fmla="*/ 1968084 w 6288869"/>
              <a:gd name="connsiteY2" fmla="*/ 1716117 h 1924432"/>
              <a:gd name="connsiteX3" fmla="*/ 2072764 w 6288869"/>
              <a:gd name="connsiteY3" fmla="*/ 1676093 h 1924432"/>
              <a:gd name="connsiteX4" fmla="*/ 2223625 w 6288869"/>
              <a:gd name="connsiteY4" fmla="*/ 1826954 h 1924432"/>
              <a:gd name="connsiteX0" fmla="*/ 4729 w 43256"/>
              <a:gd name="connsiteY0" fmla="*/ 26036 h 45922"/>
              <a:gd name="connsiteX1" fmla="*/ 2196 w 43256"/>
              <a:gd name="connsiteY1" fmla="*/ 25239 h 45922"/>
              <a:gd name="connsiteX2" fmla="*/ 6964 w 43256"/>
              <a:gd name="connsiteY2" fmla="*/ 34758 h 45922"/>
              <a:gd name="connsiteX3" fmla="*/ 5856 w 43256"/>
              <a:gd name="connsiteY3" fmla="*/ 35139 h 45922"/>
              <a:gd name="connsiteX4" fmla="*/ 16514 w 43256"/>
              <a:gd name="connsiteY4" fmla="*/ 38949 h 45922"/>
              <a:gd name="connsiteX5" fmla="*/ 15846 w 43256"/>
              <a:gd name="connsiteY5" fmla="*/ 37209 h 45922"/>
              <a:gd name="connsiteX6" fmla="*/ 28863 w 43256"/>
              <a:gd name="connsiteY6" fmla="*/ 34610 h 45922"/>
              <a:gd name="connsiteX7" fmla="*/ 28596 w 43256"/>
              <a:gd name="connsiteY7" fmla="*/ 36519 h 45922"/>
              <a:gd name="connsiteX8" fmla="*/ 34165 w 43256"/>
              <a:gd name="connsiteY8" fmla="*/ 22813 h 45922"/>
              <a:gd name="connsiteX9" fmla="*/ 37416 w 43256"/>
              <a:gd name="connsiteY9" fmla="*/ 29949 h 45922"/>
              <a:gd name="connsiteX10" fmla="*/ 41834 w 43256"/>
              <a:gd name="connsiteY10" fmla="*/ 15213 h 45922"/>
              <a:gd name="connsiteX11" fmla="*/ 40386 w 43256"/>
              <a:gd name="connsiteY11" fmla="*/ 17889 h 45922"/>
              <a:gd name="connsiteX12" fmla="*/ 38360 w 43256"/>
              <a:gd name="connsiteY12" fmla="*/ 5285 h 45922"/>
              <a:gd name="connsiteX13" fmla="*/ 38436 w 43256"/>
              <a:gd name="connsiteY13" fmla="*/ 6549 h 45922"/>
              <a:gd name="connsiteX14" fmla="*/ 29114 w 43256"/>
              <a:gd name="connsiteY14" fmla="*/ 3811 h 45922"/>
              <a:gd name="connsiteX15" fmla="*/ 29856 w 43256"/>
              <a:gd name="connsiteY15" fmla="*/ 2199 h 45922"/>
              <a:gd name="connsiteX16" fmla="*/ 22177 w 43256"/>
              <a:gd name="connsiteY16" fmla="*/ 4579 h 45922"/>
              <a:gd name="connsiteX17" fmla="*/ 22536 w 43256"/>
              <a:gd name="connsiteY17" fmla="*/ 3189 h 45922"/>
              <a:gd name="connsiteX18" fmla="*/ 14036 w 43256"/>
              <a:gd name="connsiteY18" fmla="*/ 5051 h 45922"/>
              <a:gd name="connsiteX19" fmla="*/ 15336 w 43256"/>
              <a:gd name="connsiteY19" fmla="*/ 6399 h 45922"/>
              <a:gd name="connsiteX20" fmla="*/ 4163 w 43256"/>
              <a:gd name="connsiteY20" fmla="*/ 15648 h 45922"/>
              <a:gd name="connsiteX21" fmla="*/ 3936 w 43256"/>
              <a:gd name="connsiteY21" fmla="*/ 14229 h 45922"/>
              <a:gd name="connsiteX0" fmla="*/ 3936 w 43256"/>
              <a:gd name="connsiteY0" fmla="*/ 14229 h 45922"/>
              <a:gd name="connsiteX1" fmla="*/ 5659 w 43256"/>
              <a:gd name="connsiteY1" fmla="*/ 6766 h 45922"/>
              <a:gd name="connsiteX2" fmla="*/ 14041 w 43256"/>
              <a:gd name="connsiteY2" fmla="*/ 5061 h 45922"/>
              <a:gd name="connsiteX3" fmla="*/ 22492 w 43256"/>
              <a:gd name="connsiteY3" fmla="*/ 3291 h 45922"/>
              <a:gd name="connsiteX4" fmla="*/ 25785 w 43256"/>
              <a:gd name="connsiteY4" fmla="*/ 59 h 45922"/>
              <a:gd name="connsiteX5" fmla="*/ 29869 w 43256"/>
              <a:gd name="connsiteY5" fmla="*/ 2340 h 45922"/>
              <a:gd name="connsiteX6" fmla="*/ 35499 w 43256"/>
              <a:gd name="connsiteY6" fmla="*/ 549 h 45922"/>
              <a:gd name="connsiteX7" fmla="*/ 38354 w 43256"/>
              <a:gd name="connsiteY7" fmla="*/ 5435 h 45922"/>
              <a:gd name="connsiteX8" fmla="*/ 42018 w 43256"/>
              <a:gd name="connsiteY8" fmla="*/ 10177 h 45922"/>
              <a:gd name="connsiteX9" fmla="*/ 41854 w 43256"/>
              <a:gd name="connsiteY9" fmla="*/ 15319 h 45922"/>
              <a:gd name="connsiteX10" fmla="*/ 43052 w 43256"/>
              <a:gd name="connsiteY10" fmla="*/ 23181 h 45922"/>
              <a:gd name="connsiteX11" fmla="*/ 37440 w 43256"/>
              <a:gd name="connsiteY11" fmla="*/ 30063 h 45922"/>
              <a:gd name="connsiteX12" fmla="*/ 35431 w 43256"/>
              <a:gd name="connsiteY12" fmla="*/ 35960 h 45922"/>
              <a:gd name="connsiteX13" fmla="*/ 28591 w 43256"/>
              <a:gd name="connsiteY13" fmla="*/ 36674 h 45922"/>
              <a:gd name="connsiteX14" fmla="*/ 23703 w 43256"/>
              <a:gd name="connsiteY14" fmla="*/ 42965 h 45922"/>
              <a:gd name="connsiteX15" fmla="*/ 16516 w 43256"/>
              <a:gd name="connsiteY15" fmla="*/ 39125 h 45922"/>
              <a:gd name="connsiteX16" fmla="*/ 5840 w 43256"/>
              <a:gd name="connsiteY16" fmla="*/ 35331 h 45922"/>
              <a:gd name="connsiteX17" fmla="*/ 1146 w 43256"/>
              <a:gd name="connsiteY17" fmla="*/ 31109 h 45922"/>
              <a:gd name="connsiteX18" fmla="*/ 2149 w 43256"/>
              <a:gd name="connsiteY18" fmla="*/ 25410 h 45922"/>
              <a:gd name="connsiteX19" fmla="*/ 31 w 43256"/>
              <a:gd name="connsiteY19" fmla="*/ 19563 h 45922"/>
              <a:gd name="connsiteX20" fmla="*/ 3899 w 43256"/>
              <a:gd name="connsiteY20" fmla="*/ 14366 h 45922"/>
              <a:gd name="connsiteX21" fmla="*/ 3936 w 43256"/>
              <a:gd name="connsiteY21" fmla="*/ 14229 h 45922"/>
              <a:gd name="connsiteX0" fmla="*/ 1989021 w 6288869"/>
              <a:gd name="connsiteY0" fmla="*/ 1892164 h 1924432"/>
              <a:gd name="connsiteX1" fmla="*/ 1984916 w 6288869"/>
              <a:gd name="connsiteY1" fmla="*/ 1923978 h 1924432"/>
              <a:gd name="connsiteX2" fmla="*/ 1999283 w 6288869"/>
              <a:gd name="connsiteY2" fmla="*/ 1864454 h 1924432"/>
              <a:gd name="connsiteX3" fmla="*/ 1984916 w 6288869"/>
              <a:gd name="connsiteY3" fmla="*/ 1897294 h 1924432"/>
              <a:gd name="connsiteX4" fmla="*/ 1989021 w 6288869"/>
              <a:gd name="connsiteY4" fmla="*/ 1892164 h 1924432"/>
              <a:gd name="connsiteX0" fmla="*/ 2054431 w 6288869"/>
              <a:gd name="connsiteY0" fmla="*/ 1721578 h 1924432"/>
              <a:gd name="connsiteX1" fmla="*/ 2027748 w 6288869"/>
              <a:gd name="connsiteY1" fmla="*/ 1914516 h 1924432"/>
              <a:gd name="connsiteX2" fmla="*/ 2047245 w 6288869"/>
              <a:gd name="connsiteY2" fmla="*/ 1693870 h 1924432"/>
              <a:gd name="connsiteX3" fmla="*/ 1916911 w 6288869"/>
              <a:gd name="connsiteY3" fmla="*/ 1861150 h 1924432"/>
              <a:gd name="connsiteX4" fmla="*/ 2054431 w 6288869"/>
              <a:gd name="connsiteY4" fmla="*/ 1721578 h 1924432"/>
              <a:gd name="connsiteX0" fmla="*/ 2260570 w 6288869"/>
              <a:gd name="connsiteY0" fmla="*/ 1605281 h 1924432"/>
              <a:gd name="connsiteX1" fmla="*/ 2192837 w 6288869"/>
              <a:gd name="connsiteY1" fmla="*/ 1645306 h 1924432"/>
              <a:gd name="connsiteX2" fmla="*/ 1968084 w 6288869"/>
              <a:gd name="connsiteY2" fmla="*/ 1716117 h 1924432"/>
              <a:gd name="connsiteX3" fmla="*/ 2072764 w 6288869"/>
              <a:gd name="connsiteY3" fmla="*/ 1676093 h 1924432"/>
              <a:gd name="connsiteX4" fmla="*/ 2260570 w 6288869"/>
              <a:gd name="connsiteY4" fmla="*/ 1605281 h 1924432"/>
              <a:gd name="connsiteX0" fmla="*/ 4729 w 43256"/>
              <a:gd name="connsiteY0" fmla="*/ 26036 h 45922"/>
              <a:gd name="connsiteX1" fmla="*/ 2196 w 43256"/>
              <a:gd name="connsiteY1" fmla="*/ 25239 h 45922"/>
              <a:gd name="connsiteX2" fmla="*/ 6964 w 43256"/>
              <a:gd name="connsiteY2" fmla="*/ 34758 h 45922"/>
              <a:gd name="connsiteX3" fmla="*/ 5856 w 43256"/>
              <a:gd name="connsiteY3" fmla="*/ 35139 h 45922"/>
              <a:gd name="connsiteX4" fmla="*/ 16514 w 43256"/>
              <a:gd name="connsiteY4" fmla="*/ 38949 h 45922"/>
              <a:gd name="connsiteX5" fmla="*/ 15846 w 43256"/>
              <a:gd name="connsiteY5" fmla="*/ 37209 h 45922"/>
              <a:gd name="connsiteX6" fmla="*/ 28863 w 43256"/>
              <a:gd name="connsiteY6" fmla="*/ 34610 h 45922"/>
              <a:gd name="connsiteX7" fmla="*/ 28596 w 43256"/>
              <a:gd name="connsiteY7" fmla="*/ 36519 h 45922"/>
              <a:gd name="connsiteX8" fmla="*/ 34165 w 43256"/>
              <a:gd name="connsiteY8" fmla="*/ 22813 h 45922"/>
              <a:gd name="connsiteX9" fmla="*/ 37416 w 43256"/>
              <a:gd name="connsiteY9" fmla="*/ 29949 h 45922"/>
              <a:gd name="connsiteX10" fmla="*/ 41834 w 43256"/>
              <a:gd name="connsiteY10" fmla="*/ 15213 h 45922"/>
              <a:gd name="connsiteX11" fmla="*/ 40386 w 43256"/>
              <a:gd name="connsiteY11" fmla="*/ 17889 h 45922"/>
              <a:gd name="connsiteX12" fmla="*/ 38360 w 43256"/>
              <a:gd name="connsiteY12" fmla="*/ 5285 h 45922"/>
              <a:gd name="connsiteX13" fmla="*/ 38436 w 43256"/>
              <a:gd name="connsiteY13" fmla="*/ 6549 h 45922"/>
              <a:gd name="connsiteX14" fmla="*/ 29114 w 43256"/>
              <a:gd name="connsiteY14" fmla="*/ 3811 h 45922"/>
              <a:gd name="connsiteX15" fmla="*/ 29856 w 43256"/>
              <a:gd name="connsiteY15" fmla="*/ 2199 h 45922"/>
              <a:gd name="connsiteX16" fmla="*/ 22177 w 43256"/>
              <a:gd name="connsiteY16" fmla="*/ 4579 h 45922"/>
              <a:gd name="connsiteX17" fmla="*/ 22536 w 43256"/>
              <a:gd name="connsiteY17" fmla="*/ 3189 h 45922"/>
              <a:gd name="connsiteX18" fmla="*/ 14036 w 43256"/>
              <a:gd name="connsiteY18" fmla="*/ 5051 h 45922"/>
              <a:gd name="connsiteX19" fmla="*/ 15336 w 43256"/>
              <a:gd name="connsiteY19" fmla="*/ 6399 h 45922"/>
              <a:gd name="connsiteX20" fmla="*/ 4163 w 43256"/>
              <a:gd name="connsiteY20" fmla="*/ 15648 h 45922"/>
              <a:gd name="connsiteX21" fmla="*/ 3936 w 43256"/>
              <a:gd name="connsiteY21" fmla="*/ 14229 h 45922"/>
              <a:gd name="connsiteX0" fmla="*/ 3936 w 43256"/>
              <a:gd name="connsiteY0" fmla="*/ 14229 h 45922"/>
              <a:gd name="connsiteX1" fmla="*/ 5659 w 43256"/>
              <a:gd name="connsiteY1" fmla="*/ 6766 h 45922"/>
              <a:gd name="connsiteX2" fmla="*/ 14041 w 43256"/>
              <a:gd name="connsiteY2" fmla="*/ 5061 h 45922"/>
              <a:gd name="connsiteX3" fmla="*/ 22492 w 43256"/>
              <a:gd name="connsiteY3" fmla="*/ 3291 h 45922"/>
              <a:gd name="connsiteX4" fmla="*/ 25785 w 43256"/>
              <a:gd name="connsiteY4" fmla="*/ 59 h 45922"/>
              <a:gd name="connsiteX5" fmla="*/ 29869 w 43256"/>
              <a:gd name="connsiteY5" fmla="*/ 2340 h 45922"/>
              <a:gd name="connsiteX6" fmla="*/ 35499 w 43256"/>
              <a:gd name="connsiteY6" fmla="*/ 549 h 45922"/>
              <a:gd name="connsiteX7" fmla="*/ 38354 w 43256"/>
              <a:gd name="connsiteY7" fmla="*/ 5435 h 45922"/>
              <a:gd name="connsiteX8" fmla="*/ 42018 w 43256"/>
              <a:gd name="connsiteY8" fmla="*/ 10177 h 45922"/>
              <a:gd name="connsiteX9" fmla="*/ 41854 w 43256"/>
              <a:gd name="connsiteY9" fmla="*/ 15319 h 45922"/>
              <a:gd name="connsiteX10" fmla="*/ 43052 w 43256"/>
              <a:gd name="connsiteY10" fmla="*/ 23181 h 45922"/>
              <a:gd name="connsiteX11" fmla="*/ 37440 w 43256"/>
              <a:gd name="connsiteY11" fmla="*/ 30063 h 45922"/>
              <a:gd name="connsiteX12" fmla="*/ 35431 w 43256"/>
              <a:gd name="connsiteY12" fmla="*/ 35960 h 45922"/>
              <a:gd name="connsiteX13" fmla="*/ 28591 w 43256"/>
              <a:gd name="connsiteY13" fmla="*/ 36674 h 45922"/>
              <a:gd name="connsiteX14" fmla="*/ 23703 w 43256"/>
              <a:gd name="connsiteY14" fmla="*/ 42965 h 45922"/>
              <a:gd name="connsiteX15" fmla="*/ 16516 w 43256"/>
              <a:gd name="connsiteY15" fmla="*/ 39125 h 45922"/>
              <a:gd name="connsiteX16" fmla="*/ 5840 w 43256"/>
              <a:gd name="connsiteY16" fmla="*/ 35331 h 45922"/>
              <a:gd name="connsiteX17" fmla="*/ 1146 w 43256"/>
              <a:gd name="connsiteY17" fmla="*/ 31109 h 45922"/>
              <a:gd name="connsiteX18" fmla="*/ 2149 w 43256"/>
              <a:gd name="connsiteY18" fmla="*/ 25410 h 45922"/>
              <a:gd name="connsiteX19" fmla="*/ 31 w 43256"/>
              <a:gd name="connsiteY19" fmla="*/ 19563 h 45922"/>
              <a:gd name="connsiteX20" fmla="*/ 3899 w 43256"/>
              <a:gd name="connsiteY20" fmla="*/ 14366 h 45922"/>
              <a:gd name="connsiteX21" fmla="*/ 3936 w 43256"/>
              <a:gd name="connsiteY21" fmla="*/ 14229 h 45922"/>
              <a:gd name="connsiteX0" fmla="*/ 1989021 w 6288869"/>
              <a:gd name="connsiteY0" fmla="*/ 1892164 h 1924432"/>
              <a:gd name="connsiteX1" fmla="*/ 1984916 w 6288869"/>
              <a:gd name="connsiteY1" fmla="*/ 1923978 h 1924432"/>
              <a:gd name="connsiteX2" fmla="*/ 1999283 w 6288869"/>
              <a:gd name="connsiteY2" fmla="*/ 1864454 h 1924432"/>
              <a:gd name="connsiteX3" fmla="*/ 1984916 w 6288869"/>
              <a:gd name="connsiteY3" fmla="*/ 1897294 h 1924432"/>
              <a:gd name="connsiteX4" fmla="*/ 1989021 w 6288869"/>
              <a:gd name="connsiteY4" fmla="*/ 1892164 h 1924432"/>
              <a:gd name="connsiteX0" fmla="*/ 2054431 w 6288869"/>
              <a:gd name="connsiteY0" fmla="*/ 1721578 h 1924432"/>
              <a:gd name="connsiteX1" fmla="*/ 2101639 w 6288869"/>
              <a:gd name="connsiteY1" fmla="*/ 1637425 h 1924432"/>
              <a:gd name="connsiteX2" fmla="*/ 2047245 w 6288869"/>
              <a:gd name="connsiteY2" fmla="*/ 1693870 h 1924432"/>
              <a:gd name="connsiteX3" fmla="*/ 1916911 w 6288869"/>
              <a:gd name="connsiteY3" fmla="*/ 1861150 h 1924432"/>
              <a:gd name="connsiteX4" fmla="*/ 2054431 w 6288869"/>
              <a:gd name="connsiteY4" fmla="*/ 1721578 h 1924432"/>
              <a:gd name="connsiteX0" fmla="*/ 2260570 w 6288869"/>
              <a:gd name="connsiteY0" fmla="*/ 1605281 h 1924432"/>
              <a:gd name="connsiteX1" fmla="*/ 2192837 w 6288869"/>
              <a:gd name="connsiteY1" fmla="*/ 1645306 h 1924432"/>
              <a:gd name="connsiteX2" fmla="*/ 1968084 w 6288869"/>
              <a:gd name="connsiteY2" fmla="*/ 1716117 h 1924432"/>
              <a:gd name="connsiteX3" fmla="*/ 2072764 w 6288869"/>
              <a:gd name="connsiteY3" fmla="*/ 1676093 h 1924432"/>
              <a:gd name="connsiteX4" fmla="*/ 2260570 w 6288869"/>
              <a:gd name="connsiteY4" fmla="*/ 1605281 h 1924432"/>
              <a:gd name="connsiteX0" fmla="*/ 4729 w 43256"/>
              <a:gd name="connsiteY0" fmla="*/ 26036 h 45922"/>
              <a:gd name="connsiteX1" fmla="*/ 2196 w 43256"/>
              <a:gd name="connsiteY1" fmla="*/ 25239 h 45922"/>
              <a:gd name="connsiteX2" fmla="*/ 6964 w 43256"/>
              <a:gd name="connsiteY2" fmla="*/ 34758 h 45922"/>
              <a:gd name="connsiteX3" fmla="*/ 5856 w 43256"/>
              <a:gd name="connsiteY3" fmla="*/ 35139 h 45922"/>
              <a:gd name="connsiteX4" fmla="*/ 16514 w 43256"/>
              <a:gd name="connsiteY4" fmla="*/ 38949 h 45922"/>
              <a:gd name="connsiteX5" fmla="*/ 15846 w 43256"/>
              <a:gd name="connsiteY5" fmla="*/ 37209 h 45922"/>
              <a:gd name="connsiteX6" fmla="*/ 28863 w 43256"/>
              <a:gd name="connsiteY6" fmla="*/ 34610 h 45922"/>
              <a:gd name="connsiteX7" fmla="*/ 28596 w 43256"/>
              <a:gd name="connsiteY7" fmla="*/ 36519 h 45922"/>
              <a:gd name="connsiteX8" fmla="*/ 34165 w 43256"/>
              <a:gd name="connsiteY8" fmla="*/ 22813 h 45922"/>
              <a:gd name="connsiteX9" fmla="*/ 37416 w 43256"/>
              <a:gd name="connsiteY9" fmla="*/ 29949 h 45922"/>
              <a:gd name="connsiteX10" fmla="*/ 41834 w 43256"/>
              <a:gd name="connsiteY10" fmla="*/ 15213 h 45922"/>
              <a:gd name="connsiteX11" fmla="*/ 40386 w 43256"/>
              <a:gd name="connsiteY11" fmla="*/ 17889 h 45922"/>
              <a:gd name="connsiteX12" fmla="*/ 38360 w 43256"/>
              <a:gd name="connsiteY12" fmla="*/ 5285 h 45922"/>
              <a:gd name="connsiteX13" fmla="*/ 38436 w 43256"/>
              <a:gd name="connsiteY13" fmla="*/ 6549 h 45922"/>
              <a:gd name="connsiteX14" fmla="*/ 29114 w 43256"/>
              <a:gd name="connsiteY14" fmla="*/ 3811 h 45922"/>
              <a:gd name="connsiteX15" fmla="*/ 29856 w 43256"/>
              <a:gd name="connsiteY15" fmla="*/ 2199 h 45922"/>
              <a:gd name="connsiteX16" fmla="*/ 22177 w 43256"/>
              <a:gd name="connsiteY16" fmla="*/ 4579 h 45922"/>
              <a:gd name="connsiteX17" fmla="*/ 22536 w 43256"/>
              <a:gd name="connsiteY17" fmla="*/ 3189 h 45922"/>
              <a:gd name="connsiteX18" fmla="*/ 14036 w 43256"/>
              <a:gd name="connsiteY18" fmla="*/ 5051 h 45922"/>
              <a:gd name="connsiteX19" fmla="*/ 15336 w 43256"/>
              <a:gd name="connsiteY19" fmla="*/ 6399 h 45922"/>
              <a:gd name="connsiteX20" fmla="*/ 4163 w 43256"/>
              <a:gd name="connsiteY20" fmla="*/ 15648 h 45922"/>
              <a:gd name="connsiteX21" fmla="*/ 3936 w 43256"/>
              <a:gd name="connsiteY21" fmla="*/ 14229 h 45922"/>
              <a:gd name="connsiteX0" fmla="*/ 3936 w 43256"/>
              <a:gd name="connsiteY0" fmla="*/ 14229 h 46056"/>
              <a:gd name="connsiteX1" fmla="*/ 5659 w 43256"/>
              <a:gd name="connsiteY1" fmla="*/ 6766 h 46056"/>
              <a:gd name="connsiteX2" fmla="*/ 14041 w 43256"/>
              <a:gd name="connsiteY2" fmla="*/ 5061 h 46056"/>
              <a:gd name="connsiteX3" fmla="*/ 22492 w 43256"/>
              <a:gd name="connsiteY3" fmla="*/ 3291 h 46056"/>
              <a:gd name="connsiteX4" fmla="*/ 25785 w 43256"/>
              <a:gd name="connsiteY4" fmla="*/ 59 h 46056"/>
              <a:gd name="connsiteX5" fmla="*/ 29869 w 43256"/>
              <a:gd name="connsiteY5" fmla="*/ 2340 h 46056"/>
              <a:gd name="connsiteX6" fmla="*/ 35499 w 43256"/>
              <a:gd name="connsiteY6" fmla="*/ 549 h 46056"/>
              <a:gd name="connsiteX7" fmla="*/ 38354 w 43256"/>
              <a:gd name="connsiteY7" fmla="*/ 5435 h 46056"/>
              <a:gd name="connsiteX8" fmla="*/ 42018 w 43256"/>
              <a:gd name="connsiteY8" fmla="*/ 10177 h 46056"/>
              <a:gd name="connsiteX9" fmla="*/ 41854 w 43256"/>
              <a:gd name="connsiteY9" fmla="*/ 15319 h 46056"/>
              <a:gd name="connsiteX10" fmla="*/ 43052 w 43256"/>
              <a:gd name="connsiteY10" fmla="*/ 23181 h 46056"/>
              <a:gd name="connsiteX11" fmla="*/ 37440 w 43256"/>
              <a:gd name="connsiteY11" fmla="*/ 30063 h 46056"/>
              <a:gd name="connsiteX12" fmla="*/ 35431 w 43256"/>
              <a:gd name="connsiteY12" fmla="*/ 35960 h 46056"/>
              <a:gd name="connsiteX13" fmla="*/ 28591 w 43256"/>
              <a:gd name="connsiteY13" fmla="*/ 36674 h 46056"/>
              <a:gd name="connsiteX14" fmla="*/ 23703 w 43256"/>
              <a:gd name="connsiteY14" fmla="*/ 42965 h 46056"/>
              <a:gd name="connsiteX15" fmla="*/ 16516 w 43256"/>
              <a:gd name="connsiteY15" fmla="*/ 39125 h 46056"/>
              <a:gd name="connsiteX16" fmla="*/ 5840 w 43256"/>
              <a:gd name="connsiteY16" fmla="*/ 35331 h 46056"/>
              <a:gd name="connsiteX17" fmla="*/ 1146 w 43256"/>
              <a:gd name="connsiteY17" fmla="*/ 31109 h 46056"/>
              <a:gd name="connsiteX18" fmla="*/ 2149 w 43256"/>
              <a:gd name="connsiteY18" fmla="*/ 25410 h 46056"/>
              <a:gd name="connsiteX19" fmla="*/ 31 w 43256"/>
              <a:gd name="connsiteY19" fmla="*/ 19563 h 46056"/>
              <a:gd name="connsiteX20" fmla="*/ 3899 w 43256"/>
              <a:gd name="connsiteY20" fmla="*/ 14366 h 46056"/>
              <a:gd name="connsiteX21" fmla="*/ 3936 w 43256"/>
              <a:gd name="connsiteY21" fmla="*/ 14229 h 46056"/>
              <a:gd name="connsiteX0" fmla="*/ 2044439 w 6288869"/>
              <a:gd name="connsiteY0" fmla="*/ 1716673 h 1930054"/>
              <a:gd name="connsiteX1" fmla="*/ 1984916 w 6288869"/>
              <a:gd name="connsiteY1" fmla="*/ 1923978 h 1930054"/>
              <a:gd name="connsiteX2" fmla="*/ 1999283 w 6288869"/>
              <a:gd name="connsiteY2" fmla="*/ 1864454 h 1930054"/>
              <a:gd name="connsiteX3" fmla="*/ 1984916 w 6288869"/>
              <a:gd name="connsiteY3" fmla="*/ 1897294 h 1930054"/>
              <a:gd name="connsiteX4" fmla="*/ 2044439 w 6288869"/>
              <a:gd name="connsiteY4" fmla="*/ 1716673 h 1930054"/>
              <a:gd name="connsiteX0" fmla="*/ 2054431 w 6288869"/>
              <a:gd name="connsiteY0" fmla="*/ 1721578 h 1930054"/>
              <a:gd name="connsiteX1" fmla="*/ 2101639 w 6288869"/>
              <a:gd name="connsiteY1" fmla="*/ 1637425 h 1930054"/>
              <a:gd name="connsiteX2" fmla="*/ 2047245 w 6288869"/>
              <a:gd name="connsiteY2" fmla="*/ 1693870 h 1930054"/>
              <a:gd name="connsiteX3" fmla="*/ 1916911 w 6288869"/>
              <a:gd name="connsiteY3" fmla="*/ 1861150 h 1930054"/>
              <a:gd name="connsiteX4" fmla="*/ 2054431 w 6288869"/>
              <a:gd name="connsiteY4" fmla="*/ 1721578 h 1930054"/>
              <a:gd name="connsiteX0" fmla="*/ 2260570 w 6288869"/>
              <a:gd name="connsiteY0" fmla="*/ 1605281 h 1930054"/>
              <a:gd name="connsiteX1" fmla="*/ 2192837 w 6288869"/>
              <a:gd name="connsiteY1" fmla="*/ 1645306 h 1930054"/>
              <a:gd name="connsiteX2" fmla="*/ 1968084 w 6288869"/>
              <a:gd name="connsiteY2" fmla="*/ 1716117 h 1930054"/>
              <a:gd name="connsiteX3" fmla="*/ 2072764 w 6288869"/>
              <a:gd name="connsiteY3" fmla="*/ 1676093 h 1930054"/>
              <a:gd name="connsiteX4" fmla="*/ 2260570 w 6288869"/>
              <a:gd name="connsiteY4" fmla="*/ 1605281 h 1930054"/>
              <a:gd name="connsiteX0" fmla="*/ 4729 w 43256"/>
              <a:gd name="connsiteY0" fmla="*/ 26036 h 46056"/>
              <a:gd name="connsiteX1" fmla="*/ 2196 w 43256"/>
              <a:gd name="connsiteY1" fmla="*/ 25239 h 46056"/>
              <a:gd name="connsiteX2" fmla="*/ 6964 w 43256"/>
              <a:gd name="connsiteY2" fmla="*/ 34758 h 46056"/>
              <a:gd name="connsiteX3" fmla="*/ 5856 w 43256"/>
              <a:gd name="connsiteY3" fmla="*/ 35139 h 46056"/>
              <a:gd name="connsiteX4" fmla="*/ 16514 w 43256"/>
              <a:gd name="connsiteY4" fmla="*/ 38949 h 46056"/>
              <a:gd name="connsiteX5" fmla="*/ 15846 w 43256"/>
              <a:gd name="connsiteY5" fmla="*/ 37209 h 46056"/>
              <a:gd name="connsiteX6" fmla="*/ 28863 w 43256"/>
              <a:gd name="connsiteY6" fmla="*/ 34610 h 46056"/>
              <a:gd name="connsiteX7" fmla="*/ 28596 w 43256"/>
              <a:gd name="connsiteY7" fmla="*/ 36519 h 46056"/>
              <a:gd name="connsiteX8" fmla="*/ 34165 w 43256"/>
              <a:gd name="connsiteY8" fmla="*/ 22813 h 46056"/>
              <a:gd name="connsiteX9" fmla="*/ 37416 w 43256"/>
              <a:gd name="connsiteY9" fmla="*/ 29949 h 46056"/>
              <a:gd name="connsiteX10" fmla="*/ 41834 w 43256"/>
              <a:gd name="connsiteY10" fmla="*/ 15213 h 46056"/>
              <a:gd name="connsiteX11" fmla="*/ 40386 w 43256"/>
              <a:gd name="connsiteY11" fmla="*/ 17889 h 46056"/>
              <a:gd name="connsiteX12" fmla="*/ 38360 w 43256"/>
              <a:gd name="connsiteY12" fmla="*/ 5285 h 46056"/>
              <a:gd name="connsiteX13" fmla="*/ 38436 w 43256"/>
              <a:gd name="connsiteY13" fmla="*/ 6549 h 46056"/>
              <a:gd name="connsiteX14" fmla="*/ 29114 w 43256"/>
              <a:gd name="connsiteY14" fmla="*/ 3811 h 46056"/>
              <a:gd name="connsiteX15" fmla="*/ 29856 w 43256"/>
              <a:gd name="connsiteY15" fmla="*/ 2199 h 46056"/>
              <a:gd name="connsiteX16" fmla="*/ 22177 w 43256"/>
              <a:gd name="connsiteY16" fmla="*/ 4579 h 46056"/>
              <a:gd name="connsiteX17" fmla="*/ 22536 w 43256"/>
              <a:gd name="connsiteY17" fmla="*/ 3189 h 46056"/>
              <a:gd name="connsiteX18" fmla="*/ 14036 w 43256"/>
              <a:gd name="connsiteY18" fmla="*/ 5051 h 46056"/>
              <a:gd name="connsiteX19" fmla="*/ 15336 w 43256"/>
              <a:gd name="connsiteY19" fmla="*/ 6399 h 46056"/>
              <a:gd name="connsiteX20" fmla="*/ 4163 w 43256"/>
              <a:gd name="connsiteY20" fmla="*/ 15648 h 46056"/>
              <a:gd name="connsiteX21" fmla="*/ 3936 w 43256"/>
              <a:gd name="connsiteY21" fmla="*/ 14229 h 46056"/>
              <a:gd name="connsiteX0" fmla="*/ 3936 w 43256"/>
              <a:gd name="connsiteY0" fmla="*/ 14229 h 46056"/>
              <a:gd name="connsiteX1" fmla="*/ 5659 w 43256"/>
              <a:gd name="connsiteY1" fmla="*/ 6766 h 46056"/>
              <a:gd name="connsiteX2" fmla="*/ 14041 w 43256"/>
              <a:gd name="connsiteY2" fmla="*/ 5061 h 46056"/>
              <a:gd name="connsiteX3" fmla="*/ 22492 w 43256"/>
              <a:gd name="connsiteY3" fmla="*/ 3291 h 46056"/>
              <a:gd name="connsiteX4" fmla="*/ 25785 w 43256"/>
              <a:gd name="connsiteY4" fmla="*/ 59 h 46056"/>
              <a:gd name="connsiteX5" fmla="*/ 29869 w 43256"/>
              <a:gd name="connsiteY5" fmla="*/ 2340 h 46056"/>
              <a:gd name="connsiteX6" fmla="*/ 35499 w 43256"/>
              <a:gd name="connsiteY6" fmla="*/ 549 h 46056"/>
              <a:gd name="connsiteX7" fmla="*/ 38354 w 43256"/>
              <a:gd name="connsiteY7" fmla="*/ 5435 h 46056"/>
              <a:gd name="connsiteX8" fmla="*/ 42018 w 43256"/>
              <a:gd name="connsiteY8" fmla="*/ 10177 h 46056"/>
              <a:gd name="connsiteX9" fmla="*/ 41854 w 43256"/>
              <a:gd name="connsiteY9" fmla="*/ 15319 h 46056"/>
              <a:gd name="connsiteX10" fmla="*/ 43052 w 43256"/>
              <a:gd name="connsiteY10" fmla="*/ 23181 h 46056"/>
              <a:gd name="connsiteX11" fmla="*/ 37440 w 43256"/>
              <a:gd name="connsiteY11" fmla="*/ 30063 h 46056"/>
              <a:gd name="connsiteX12" fmla="*/ 35431 w 43256"/>
              <a:gd name="connsiteY12" fmla="*/ 35960 h 46056"/>
              <a:gd name="connsiteX13" fmla="*/ 28591 w 43256"/>
              <a:gd name="connsiteY13" fmla="*/ 36674 h 46056"/>
              <a:gd name="connsiteX14" fmla="*/ 23703 w 43256"/>
              <a:gd name="connsiteY14" fmla="*/ 42965 h 46056"/>
              <a:gd name="connsiteX15" fmla="*/ 16516 w 43256"/>
              <a:gd name="connsiteY15" fmla="*/ 39125 h 46056"/>
              <a:gd name="connsiteX16" fmla="*/ 5840 w 43256"/>
              <a:gd name="connsiteY16" fmla="*/ 35331 h 46056"/>
              <a:gd name="connsiteX17" fmla="*/ 1146 w 43256"/>
              <a:gd name="connsiteY17" fmla="*/ 31109 h 46056"/>
              <a:gd name="connsiteX18" fmla="*/ 2149 w 43256"/>
              <a:gd name="connsiteY18" fmla="*/ 25410 h 46056"/>
              <a:gd name="connsiteX19" fmla="*/ 31 w 43256"/>
              <a:gd name="connsiteY19" fmla="*/ 19563 h 46056"/>
              <a:gd name="connsiteX20" fmla="*/ 3899 w 43256"/>
              <a:gd name="connsiteY20" fmla="*/ 14366 h 46056"/>
              <a:gd name="connsiteX21" fmla="*/ 3936 w 43256"/>
              <a:gd name="connsiteY21" fmla="*/ 14229 h 46056"/>
              <a:gd name="connsiteX0" fmla="*/ 2044439 w 6288869"/>
              <a:gd name="connsiteY0" fmla="*/ 1716673 h 1930054"/>
              <a:gd name="connsiteX1" fmla="*/ 1984916 w 6288869"/>
              <a:gd name="connsiteY1" fmla="*/ 1923978 h 1930054"/>
              <a:gd name="connsiteX2" fmla="*/ 1999283 w 6288869"/>
              <a:gd name="connsiteY2" fmla="*/ 1864454 h 1930054"/>
              <a:gd name="connsiteX3" fmla="*/ 1984916 w 6288869"/>
              <a:gd name="connsiteY3" fmla="*/ 1897294 h 1930054"/>
              <a:gd name="connsiteX4" fmla="*/ 2044439 w 6288869"/>
              <a:gd name="connsiteY4" fmla="*/ 1716673 h 1930054"/>
              <a:gd name="connsiteX0" fmla="*/ 2054431 w 6288869"/>
              <a:gd name="connsiteY0" fmla="*/ 1721578 h 1930054"/>
              <a:gd name="connsiteX1" fmla="*/ 2101639 w 6288869"/>
              <a:gd name="connsiteY1" fmla="*/ 1637425 h 1930054"/>
              <a:gd name="connsiteX2" fmla="*/ 2047245 w 6288869"/>
              <a:gd name="connsiteY2" fmla="*/ 1693870 h 1930054"/>
              <a:gd name="connsiteX3" fmla="*/ 2064693 w 6288869"/>
              <a:gd name="connsiteY3" fmla="*/ 1685659 h 1930054"/>
              <a:gd name="connsiteX4" fmla="*/ 2054431 w 6288869"/>
              <a:gd name="connsiteY4" fmla="*/ 1721578 h 1930054"/>
              <a:gd name="connsiteX0" fmla="*/ 2260570 w 6288869"/>
              <a:gd name="connsiteY0" fmla="*/ 1605281 h 1930054"/>
              <a:gd name="connsiteX1" fmla="*/ 2192837 w 6288869"/>
              <a:gd name="connsiteY1" fmla="*/ 1645306 h 1930054"/>
              <a:gd name="connsiteX2" fmla="*/ 1968084 w 6288869"/>
              <a:gd name="connsiteY2" fmla="*/ 1716117 h 1930054"/>
              <a:gd name="connsiteX3" fmla="*/ 2072764 w 6288869"/>
              <a:gd name="connsiteY3" fmla="*/ 1676093 h 1930054"/>
              <a:gd name="connsiteX4" fmla="*/ 2260570 w 6288869"/>
              <a:gd name="connsiteY4" fmla="*/ 1605281 h 1930054"/>
              <a:gd name="connsiteX0" fmla="*/ 4729 w 43256"/>
              <a:gd name="connsiteY0" fmla="*/ 26036 h 46056"/>
              <a:gd name="connsiteX1" fmla="*/ 2196 w 43256"/>
              <a:gd name="connsiteY1" fmla="*/ 25239 h 46056"/>
              <a:gd name="connsiteX2" fmla="*/ 6964 w 43256"/>
              <a:gd name="connsiteY2" fmla="*/ 34758 h 46056"/>
              <a:gd name="connsiteX3" fmla="*/ 5856 w 43256"/>
              <a:gd name="connsiteY3" fmla="*/ 35139 h 46056"/>
              <a:gd name="connsiteX4" fmla="*/ 16514 w 43256"/>
              <a:gd name="connsiteY4" fmla="*/ 38949 h 46056"/>
              <a:gd name="connsiteX5" fmla="*/ 15846 w 43256"/>
              <a:gd name="connsiteY5" fmla="*/ 37209 h 46056"/>
              <a:gd name="connsiteX6" fmla="*/ 28863 w 43256"/>
              <a:gd name="connsiteY6" fmla="*/ 34610 h 46056"/>
              <a:gd name="connsiteX7" fmla="*/ 28596 w 43256"/>
              <a:gd name="connsiteY7" fmla="*/ 36519 h 46056"/>
              <a:gd name="connsiteX8" fmla="*/ 34165 w 43256"/>
              <a:gd name="connsiteY8" fmla="*/ 22813 h 46056"/>
              <a:gd name="connsiteX9" fmla="*/ 37416 w 43256"/>
              <a:gd name="connsiteY9" fmla="*/ 29949 h 46056"/>
              <a:gd name="connsiteX10" fmla="*/ 41834 w 43256"/>
              <a:gd name="connsiteY10" fmla="*/ 15213 h 46056"/>
              <a:gd name="connsiteX11" fmla="*/ 40386 w 43256"/>
              <a:gd name="connsiteY11" fmla="*/ 17889 h 46056"/>
              <a:gd name="connsiteX12" fmla="*/ 38360 w 43256"/>
              <a:gd name="connsiteY12" fmla="*/ 5285 h 46056"/>
              <a:gd name="connsiteX13" fmla="*/ 38436 w 43256"/>
              <a:gd name="connsiteY13" fmla="*/ 6549 h 46056"/>
              <a:gd name="connsiteX14" fmla="*/ 29114 w 43256"/>
              <a:gd name="connsiteY14" fmla="*/ 3811 h 46056"/>
              <a:gd name="connsiteX15" fmla="*/ 29856 w 43256"/>
              <a:gd name="connsiteY15" fmla="*/ 2199 h 46056"/>
              <a:gd name="connsiteX16" fmla="*/ 22177 w 43256"/>
              <a:gd name="connsiteY16" fmla="*/ 4579 h 46056"/>
              <a:gd name="connsiteX17" fmla="*/ 22536 w 43256"/>
              <a:gd name="connsiteY17" fmla="*/ 3189 h 46056"/>
              <a:gd name="connsiteX18" fmla="*/ 14036 w 43256"/>
              <a:gd name="connsiteY18" fmla="*/ 5051 h 46056"/>
              <a:gd name="connsiteX19" fmla="*/ 15336 w 43256"/>
              <a:gd name="connsiteY19" fmla="*/ 6399 h 46056"/>
              <a:gd name="connsiteX20" fmla="*/ 4163 w 43256"/>
              <a:gd name="connsiteY20" fmla="*/ 15648 h 46056"/>
              <a:gd name="connsiteX21" fmla="*/ 3936 w 43256"/>
              <a:gd name="connsiteY21" fmla="*/ 14229 h 46056"/>
              <a:gd name="connsiteX0" fmla="*/ 3936 w 43256"/>
              <a:gd name="connsiteY0" fmla="*/ 14229 h 46056"/>
              <a:gd name="connsiteX1" fmla="*/ 5659 w 43256"/>
              <a:gd name="connsiteY1" fmla="*/ 6766 h 46056"/>
              <a:gd name="connsiteX2" fmla="*/ 14041 w 43256"/>
              <a:gd name="connsiteY2" fmla="*/ 5061 h 46056"/>
              <a:gd name="connsiteX3" fmla="*/ 22492 w 43256"/>
              <a:gd name="connsiteY3" fmla="*/ 3291 h 46056"/>
              <a:gd name="connsiteX4" fmla="*/ 25785 w 43256"/>
              <a:gd name="connsiteY4" fmla="*/ 59 h 46056"/>
              <a:gd name="connsiteX5" fmla="*/ 29869 w 43256"/>
              <a:gd name="connsiteY5" fmla="*/ 2340 h 46056"/>
              <a:gd name="connsiteX6" fmla="*/ 35499 w 43256"/>
              <a:gd name="connsiteY6" fmla="*/ 549 h 46056"/>
              <a:gd name="connsiteX7" fmla="*/ 38354 w 43256"/>
              <a:gd name="connsiteY7" fmla="*/ 5435 h 46056"/>
              <a:gd name="connsiteX8" fmla="*/ 42018 w 43256"/>
              <a:gd name="connsiteY8" fmla="*/ 10177 h 46056"/>
              <a:gd name="connsiteX9" fmla="*/ 41854 w 43256"/>
              <a:gd name="connsiteY9" fmla="*/ 15319 h 46056"/>
              <a:gd name="connsiteX10" fmla="*/ 43052 w 43256"/>
              <a:gd name="connsiteY10" fmla="*/ 23181 h 46056"/>
              <a:gd name="connsiteX11" fmla="*/ 37440 w 43256"/>
              <a:gd name="connsiteY11" fmla="*/ 30063 h 46056"/>
              <a:gd name="connsiteX12" fmla="*/ 35431 w 43256"/>
              <a:gd name="connsiteY12" fmla="*/ 35960 h 46056"/>
              <a:gd name="connsiteX13" fmla="*/ 28591 w 43256"/>
              <a:gd name="connsiteY13" fmla="*/ 36674 h 46056"/>
              <a:gd name="connsiteX14" fmla="*/ 23703 w 43256"/>
              <a:gd name="connsiteY14" fmla="*/ 42965 h 46056"/>
              <a:gd name="connsiteX15" fmla="*/ 16516 w 43256"/>
              <a:gd name="connsiteY15" fmla="*/ 39125 h 46056"/>
              <a:gd name="connsiteX16" fmla="*/ 5840 w 43256"/>
              <a:gd name="connsiteY16" fmla="*/ 35331 h 46056"/>
              <a:gd name="connsiteX17" fmla="*/ 1146 w 43256"/>
              <a:gd name="connsiteY17" fmla="*/ 31109 h 46056"/>
              <a:gd name="connsiteX18" fmla="*/ 2149 w 43256"/>
              <a:gd name="connsiteY18" fmla="*/ 25410 h 46056"/>
              <a:gd name="connsiteX19" fmla="*/ 31 w 43256"/>
              <a:gd name="connsiteY19" fmla="*/ 19563 h 46056"/>
              <a:gd name="connsiteX20" fmla="*/ 3899 w 43256"/>
              <a:gd name="connsiteY20" fmla="*/ 14366 h 46056"/>
              <a:gd name="connsiteX21" fmla="*/ 3936 w 43256"/>
              <a:gd name="connsiteY21" fmla="*/ 14229 h 46056"/>
              <a:gd name="connsiteX0" fmla="*/ 2044439 w 6288869"/>
              <a:gd name="connsiteY0" fmla="*/ 1716673 h 1930054"/>
              <a:gd name="connsiteX1" fmla="*/ 1984916 w 6288869"/>
              <a:gd name="connsiteY1" fmla="*/ 1923978 h 1930054"/>
              <a:gd name="connsiteX2" fmla="*/ 1999283 w 6288869"/>
              <a:gd name="connsiteY2" fmla="*/ 1864454 h 1930054"/>
              <a:gd name="connsiteX3" fmla="*/ 2104989 w 6288869"/>
              <a:gd name="connsiteY3" fmla="*/ 1629440 h 1930054"/>
              <a:gd name="connsiteX4" fmla="*/ 2044439 w 6288869"/>
              <a:gd name="connsiteY4" fmla="*/ 1716673 h 1930054"/>
              <a:gd name="connsiteX0" fmla="*/ 2054431 w 6288869"/>
              <a:gd name="connsiteY0" fmla="*/ 1721578 h 1930054"/>
              <a:gd name="connsiteX1" fmla="*/ 2101639 w 6288869"/>
              <a:gd name="connsiteY1" fmla="*/ 1637425 h 1930054"/>
              <a:gd name="connsiteX2" fmla="*/ 2047245 w 6288869"/>
              <a:gd name="connsiteY2" fmla="*/ 1693870 h 1930054"/>
              <a:gd name="connsiteX3" fmla="*/ 2064693 w 6288869"/>
              <a:gd name="connsiteY3" fmla="*/ 1685659 h 1930054"/>
              <a:gd name="connsiteX4" fmla="*/ 2054431 w 6288869"/>
              <a:gd name="connsiteY4" fmla="*/ 1721578 h 1930054"/>
              <a:gd name="connsiteX0" fmla="*/ 2260570 w 6288869"/>
              <a:gd name="connsiteY0" fmla="*/ 1605281 h 1930054"/>
              <a:gd name="connsiteX1" fmla="*/ 2192837 w 6288869"/>
              <a:gd name="connsiteY1" fmla="*/ 1645306 h 1930054"/>
              <a:gd name="connsiteX2" fmla="*/ 1968084 w 6288869"/>
              <a:gd name="connsiteY2" fmla="*/ 1716117 h 1930054"/>
              <a:gd name="connsiteX3" fmla="*/ 2072764 w 6288869"/>
              <a:gd name="connsiteY3" fmla="*/ 1676093 h 1930054"/>
              <a:gd name="connsiteX4" fmla="*/ 2260570 w 6288869"/>
              <a:gd name="connsiteY4" fmla="*/ 1605281 h 1930054"/>
              <a:gd name="connsiteX0" fmla="*/ 4729 w 43256"/>
              <a:gd name="connsiteY0" fmla="*/ 26036 h 46056"/>
              <a:gd name="connsiteX1" fmla="*/ 2196 w 43256"/>
              <a:gd name="connsiteY1" fmla="*/ 25239 h 46056"/>
              <a:gd name="connsiteX2" fmla="*/ 6964 w 43256"/>
              <a:gd name="connsiteY2" fmla="*/ 34758 h 46056"/>
              <a:gd name="connsiteX3" fmla="*/ 5856 w 43256"/>
              <a:gd name="connsiteY3" fmla="*/ 35139 h 46056"/>
              <a:gd name="connsiteX4" fmla="*/ 16514 w 43256"/>
              <a:gd name="connsiteY4" fmla="*/ 38949 h 46056"/>
              <a:gd name="connsiteX5" fmla="*/ 15846 w 43256"/>
              <a:gd name="connsiteY5" fmla="*/ 37209 h 46056"/>
              <a:gd name="connsiteX6" fmla="*/ 28863 w 43256"/>
              <a:gd name="connsiteY6" fmla="*/ 34610 h 46056"/>
              <a:gd name="connsiteX7" fmla="*/ 28596 w 43256"/>
              <a:gd name="connsiteY7" fmla="*/ 36519 h 46056"/>
              <a:gd name="connsiteX8" fmla="*/ 34165 w 43256"/>
              <a:gd name="connsiteY8" fmla="*/ 22813 h 46056"/>
              <a:gd name="connsiteX9" fmla="*/ 37416 w 43256"/>
              <a:gd name="connsiteY9" fmla="*/ 29949 h 46056"/>
              <a:gd name="connsiteX10" fmla="*/ 41834 w 43256"/>
              <a:gd name="connsiteY10" fmla="*/ 15213 h 46056"/>
              <a:gd name="connsiteX11" fmla="*/ 40386 w 43256"/>
              <a:gd name="connsiteY11" fmla="*/ 17889 h 46056"/>
              <a:gd name="connsiteX12" fmla="*/ 38360 w 43256"/>
              <a:gd name="connsiteY12" fmla="*/ 5285 h 46056"/>
              <a:gd name="connsiteX13" fmla="*/ 38436 w 43256"/>
              <a:gd name="connsiteY13" fmla="*/ 6549 h 46056"/>
              <a:gd name="connsiteX14" fmla="*/ 29114 w 43256"/>
              <a:gd name="connsiteY14" fmla="*/ 3811 h 46056"/>
              <a:gd name="connsiteX15" fmla="*/ 29856 w 43256"/>
              <a:gd name="connsiteY15" fmla="*/ 2199 h 46056"/>
              <a:gd name="connsiteX16" fmla="*/ 22177 w 43256"/>
              <a:gd name="connsiteY16" fmla="*/ 4579 h 46056"/>
              <a:gd name="connsiteX17" fmla="*/ 22536 w 43256"/>
              <a:gd name="connsiteY17" fmla="*/ 3189 h 46056"/>
              <a:gd name="connsiteX18" fmla="*/ 14036 w 43256"/>
              <a:gd name="connsiteY18" fmla="*/ 5051 h 46056"/>
              <a:gd name="connsiteX19" fmla="*/ 15336 w 43256"/>
              <a:gd name="connsiteY19" fmla="*/ 6399 h 46056"/>
              <a:gd name="connsiteX20" fmla="*/ 4163 w 43256"/>
              <a:gd name="connsiteY20" fmla="*/ 15648 h 46056"/>
              <a:gd name="connsiteX21" fmla="*/ 3936 w 43256"/>
              <a:gd name="connsiteY21" fmla="*/ 14229 h 46056"/>
              <a:gd name="connsiteX0" fmla="*/ 3936 w 43256"/>
              <a:gd name="connsiteY0" fmla="*/ 14229 h 45934"/>
              <a:gd name="connsiteX1" fmla="*/ 5659 w 43256"/>
              <a:gd name="connsiteY1" fmla="*/ 6766 h 45934"/>
              <a:gd name="connsiteX2" fmla="*/ 14041 w 43256"/>
              <a:gd name="connsiteY2" fmla="*/ 5061 h 45934"/>
              <a:gd name="connsiteX3" fmla="*/ 22492 w 43256"/>
              <a:gd name="connsiteY3" fmla="*/ 3291 h 45934"/>
              <a:gd name="connsiteX4" fmla="*/ 25785 w 43256"/>
              <a:gd name="connsiteY4" fmla="*/ 59 h 45934"/>
              <a:gd name="connsiteX5" fmla="*/ 29869 w 43256"/>
              <a:gd name="connsiteY5" fmla="*/ 2340 h 45934"/>
              <a:gd name="connsiteX6" fmla="*/ 35499 w 43256"/>
              <a:gd name="connsiteY6" fmla="*/ 549 h 45934"/>
              <a:gd name="connsiteX7" fmla="*/ 38354 w 43256"/>
              <a:gd name="connsiteY7" fmla="*/ 5435 h 45934"/>
              <a:gd name="connsiteX8" fmla="*/ 42018 w 43256"/>
              <a:gd name="connsiteY8" fmla="*/ 10177 h 45934"/>
              <a:gd name="connsiteX9" fmla="*/ 41854 w 43256"/>
              <a:gd name="connsiteY9" fmla="*/ 15319 h 45934"/>
              <a:gd name="connsiteX10" fmla="*/ 43052 w 43256"/>
              <a:gd name="connsiteY10" fmla="*/ 23181 h 45934"/>
              <a:gd name="connsiteX11" fmla="*/ 37440 w 43256"/>
              <a:gd name="connsiteY11" fmla="*/ 30063 h 45934"/>
              <a:gd name="connsiteX12" fmla="*/ 35431 w 43256"/>
              <a:gd name="connsiteY12" fmla="*/ 35960 h 45934"/>
              <a:gd name="connsiteX13" fmla="*/ 28591 w 43256"/>
              <a:gd name="connsiteY13" fmla="*/ 36674 h 45934"/>
              <a:gd name="connsiteX14" fmla="*/ 23703 w 43256"/>
              <a:gd name="connsiteY14" fmla="*/ 42965 h 45934"/>
              <a:gd name="connsiteX15" fmla="*/ 16516 w 43256"/>
              <a:gd name="connsiteY15" fmla="*/ 39125 h 45934"/>
              <a:gd name="connsiteX16" fmla="*/ 5840 w 43256"/>
              <a:gd name="connsiteY16" fmla="*/ 35331 h 45934"/>
              <a:gd name="connsiteX17" fmla="*/ 1146 w 43256"/>
              <a:gd name="connsiteY17" fmla="*/ 31109 h 45934"/>
              <a:gd name="connsiteX18" fmla="*/ 2149 w 43256"/>
              <a:gd name="connsiteY18" fmla="*/ 25410 h 45934"/>
              <a:gd name="connsiteX19" fmla="*/ 31 w 43256"/>
              <a:gd name="connsiteY19" fmla="*/ 19563 h 45934"/>
              <a:gd name="connsiteX20" fmla="*/ 3899 w 43256"/>
              <a:gd name="connsiteY20" fmla="*/ 14366 h 45934"/>
              <a:gd name="connsiteX21" fmla="*/ 3936 w 43256"/>
              <a:gd name="connsiteY21" fmla="*/ 14229 h 45934"/>
              <a:gd name="connsiteX0" fmla="*/ 2044439 w 6288869"/>
              <a:gd name="connsiteY0" fmla="*/ 1716673 h 1924940"/>
              <a:gd name="connsiteX1" fmla="*/ 1984916 w 6288869"/>
              <a:gd name="connsiteY1" fmla="*/ 1923978 h 1924940"/>
              <a:gd name="connsiteX2" fmla="*/ 2054701 w 6288869"/>
              <a:gd name="connsiteY2" fmla="*/ 1624308 h 1924940"/>
              <a:gd name="connsiteX3" fmla="*/ 2104989 w 6288869"/>
              <a:gd name="connsiteY3" fmla="*/ 1629440 h 1924940"/>
              <a:gd name="connsiteX4" fmla="*/ 2044439 w 6288869"/>
              <a:gd name="connsiteY4" fmla="*/ 1716673 h 1924940"/>
              <a:gd name="connsiteX0" fmla="*/ 2054431 w 6288869"/>
              <a:gd name="connsiteY0" fmla="*/ 1721578 h 1924940"/>
              <a:gd name="connsiteX1" fmla="*/ 2101639 w 6288869"/>
              <a:gd name="connsiteY1" fmla="*/ 1637425 h 1924940"/>
              <a:gd name="connsiteX2" fmla="*/ 2047245 w 6288869"/>
              <a:gd name="connsiteY2" fmla="*/ 1693870 h 1924940"/>
              <a:gd name="connsiteX3" fmla="*/ 2064693 w 6288869"/>
              <a:gd name="connsiteY3" fmla="*/ 1685659 h 1924940"/>
              <a:gd name="connsiteX4" fmla="*/ 2054431 w 6288869"/>
              <a:gd name="connsiteY4" fmla="*/ 1721578 h 1924940"/>
              <a:gd name="connsiteX0" fmla="*/ 2260570 w 6288869"/>
              <a:gd name="connsiteY0" fmla="*/ 1605281 h 1924940"/>
              <a:gd name="connsiteX1" fmla="*/ 2192837 w 6288869"/>
              <a:gd name="connsiteY1" fmla="*/ 1645306 h 1924940"/>
              <a:gd name="connsiteX2" fmla="*/ 1968084 w 6288869"/>
              <a:gd name="connsiteY2" fmla="*/ 1716117 h 1924940"/>
              <a:gd name="connsiteX3" fmla="*/ 2072764 w 6288869"/>
              <a:gd name="connsiteY3" fmla="*/ 1676093 h 1924940"/>
              <a:gd name="connsiteX4" fmla="*/ 2260570 w 6288869"/>
              <a:gd name="connsiteY4" fmla="*/ 1605281 h 1924940"/>
              <a:gd name="connsiteX0" fmla="*/ 4729 w 43256"/>
              <a:gd name="connsiteY0" fmla="*/ 26036 h 45934"/>
              <a:gd name="connsiteX1" fmla="*/ 2196 w 43256"/>
              <a:gd name="connsiteY1" fmla="*/ 25239 h 45934"/>
              <a:gd name="connsiteX2" fmla="*/ 6964 w 43256"/>
              <a:gd name="connsiteY2" fmla="*/ 34758 h 45934"/>
              <a:gd name="connsiteX3" fmla="*/ 5856 w 43256"/>
              <a:gd name="connsiteY3" fmla="*/ 35139 h 45934"/>
              <a:gd name="connsiteX4" fmla="*/ 16514 w 43256"/>
              <a:gd name="connsiteY4" fmla="*/ 38949 h 45934"/>
              <a:gd name="connsiteX5" fmla="*/ 15846 w 43256"/>
              <a:gd name="connsiteY5" fmla="*/ 37209 h 45934"/>
              <a:gd name="connsiteX6" fmla="*/ 28863 w 43256"/>
              <a:gd name="connsiteY6" fmla="*/ 34610 h 45934"/>
              <a:gd name="connsiteX7" fmla="*/ 28596 w 43256"/>
              <a:gd name="connsiteY7" fmla="*/ 36519 h 45934"/>
              <a:gd name="connsiteX8" fmla="*/ 34165 w 43256"/>
              <a:gd name="connsiteY8" fmla="*/ 22813 h 45934"/>
              <a:gd name="connsiteX9" fmla="*/ 37416 w 43256"/>
              <a:gd name="connsiteY9" fmla="*/ 29949 h 45934"/>
              <a:gd name="connsiteX10" fmla="*/ 41834 w 43256"/>
              <a:gd name="connsiteY10" fmla="*/ 15213 h 45934"/>
              <a:gd name="connsiteX11" fmla="*/ 40386 w 43256"/>
              <a:gd name="connsiteY11" fmla="*/ 17889 h 45934"/>
              <a:gd name="connsiteX12" fmla="*/ 38360 w 43256"/>
              <a:gd name="connsiteY12" fmla="*/ 5285 h 45934"/>
              <a:gd name="connsiteX13" fmla="*/ 38436 w 43256"/>
              <a:gd name="connsiteY13" fmla="*/ 6549 h 45934"/>
              <a:gd name="connsiteX14" fmla="*/ 29114 w 43256"/>
              <a:gd name="connsiteY14" fmla="*/ 3811 h 45934"/>
              <a:gd name="connsiteX15" fmla="*/ 29856 w 43256"/>
              <a:gd name="connsiteY15" fmla="*/ 2199 h 45934"/>
              <a:gd name="connsiteX16" fmla="*/ 22177 w 43256"/>
              <a:gd name="connsiteY16" fmla="*/ 4579 h 45934"/>
              <a:gd name="connsiteX17" fmla="*/ 22536 w 43256"/>
              <a:gd name="connsiteY17" fmla="*/ 3189 h 45934"/>
              <a:gd name="connsiteX18" fmla="*/ 14036 w 43256"/>
              <a:gd name="connsiteY18" fmla="*/ 5051 h 45934"/>
              <a:gd name="connsiteX19" fmla="*/ 15336 w 43256"/>
              <a:gd name="connsiteY19" fmla="*/ 6399 h 45934"/>
              <a:gd name="connsiteX20" fmla="*/ 4163 w 43256"/>
              <a:gd name="connsiteY20" fmla="*/ 15648 h 45934"/>
              <a:gd name="connsiteX21" fmla="*/ 3936 w 43256"/>
              <a:gd name="connsiteY21" fmla="*/ 14229 h 45934"/>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044439 w 6288869"/>
              <a:gd name="connsiteY0" fmla="*/ 1716673 h 1811163"/>
              <a:gd name="connsiteX1" fmla="*/ 2077280 w 6288869"/>
              <a:gd name="connsiteY1" fmla="*/ 1683833 h 1811163"/>
              <a:gd name="connsiteX2" fmla="*/ 2054701 w 6288869"/>
              <a:gd name="connsiteY2" fmla="*/ 1624308 h 1811163"/>
              <a:gd name="connsiteX3" fmla="*/ 2104989 w 6288869"/>
              <a:gd name="connsiteY3" fmla="*/ 1629440 h 1811163"/>
              <a:gd name="connsiteX4" fmla="*/ 2044439 w 6288869"/>
              <a:gd name="connsiteY4" fmla="*/ 1716673 h 1811163"/>
              <a:gd name="connsiteX0" fmla="*/ 2054431 w 6288869"/>
              <a:gd name="connsiteY0" fmla="*/ 1721578 h 1811163"/>
              <a:gd name="connsiteX1" fmla="*/ 2101639 w 6288869"/>
              <a:gd name="connsiteY1" fmla="*/ 1637425 h 1811163"/>
              <a:gd name="connsiteX2" fmla="*/ 2047245 w 6288869"/>
              <a:gd name="connsiteY2" fmla="*/ 1693870 h 1811163"/>
              <a:gd name="connsiteX3" fmla="*/ 2064693 w 6288869"/>
              <a:gd name="connsiteY3" fmla="*/ 1685659 h 1811163"/>
              <a:gd name="connsiteX4" fmla="*/ 2054431 w 6288869"/>
              <a:gd name="connsiteY4" fmla="*/ 1721578 h 1811163"/>
              <a:gd name="connsiteX0" fmla="*/ 2260570 w 6288869"/>
              <a:gd name="connsiteY0" fmla="*/ 1605281 h 1811163"/>
              <a:gd name="connsiteX1" fmla="*/ 2192837 w 6288869"/>
              <a:gd name="connsiteY1" fmla="*/ 1645306 h 1811163"/>
              <a:gd name="connsiteX2" fmla="*/ 1968084 w 6288869"/>
              <a:gd name="connsiteY2" fmla="*/ 1716117 h 1811163"/>
              <a:gd name="connsiteX3" fmla="*/ 2072764 w 6288869"/>
              <a:gd name="connsiteY3" fmla="*/ 1676093 h 1811163"/>
              <a:gd name="connsiteX4" fmla="*/ 2260570 w 6288869"/>
              <a:gd name="connsiteY4" fmla="*/ 1605281 h 1811163"/>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6288869" h="1811163">
                <a:moveTo>
                  <a:pt x="2044439" y="1716673"/>
                </a:moveTo>
                <a:cubicBezTo>
                  <a:pt x="2039821" y="1725739"/>
                  <a:pt x="2075570" y="1699227"/>
                  <a:pt x="2077280" y="1683833"/>
                </a:cubicBezTo>
                <a:cubicBezTo>
                  <a:pt x="2078990" y="1668439"/>
                  <a:pt x="2054701" y="1652081"/>
                  <a:pt x="2054701" y="1624308"/>
                </a:cubicBezTo>
                <a:cubicBezTo>
                  <a:pt x="2054701" y="1596535"/>
                  <a:pt x="2106699" y="1614046"/>
                  <a:pt x="2104989" y="1629440"/>
                </a:cubicBezTo>
                <a:cubicBezTo>
                  <a:pt x="2103279" y="1644834"/>
                  <a:pt x="2049057" y="1707608"/>
                  <a:pt x="2044439" y="1716673"/>
                </a:cubicBezTo>
                <a:close/>
              </a:path>
              <a:path w="6288869" h="1811163">
                <a:moveTo>
                  <a:pt x="2054431" y="1721578"/>
                </a:moveTo>
                <a:cubicBezTo>
                  <a:pt x="2060589" y="1713539"/>
                  <a:pt x="2102837" y="1642043"/>
                  <a:pt x="2101639" y="1637425"/>
                </a:cubicBezTo>
                <a:cubicBezTo>
                  <a:pt x="2100441" y="1632807"/>
                  <a:pt x="2047245" y="1749415"/>
                  <a:pt x="2047245" y="1693870"/>
                </a:cubicBezTo>
                <a:cubicBezTo>
                  <a:pt x="2047245" y="1638325"/>
                  <a:pt x="2063495" y="1681041"/>
                  <a:pt x="2064693" y="1685659"/>
                </a:cubicBezTo>
                <a:cubicBezTo>
                  <a:pt x="2065891" y="1690277"/>
                  <a:pt x="2048273" y="1729617"/>
                  <a:pt x="2054431" y="1721578"/>
                </a:cubicBezTo>
                <a:close/>
              </a:path>
              <a:path w="6288869" h="1811163">
                <a:moveTo>
                  <a:pt x="2260570" y="1605281"/>
                </a:moveTo>
                <a:cubicBezTo>
                  <a:pt x="2280582" y="1600150"/>
                  <a:pt x="2241585" y="1626833"/>
                  <a:pt x="2192837" y="1645306"/>
                </a:cubicBezTo>
                <a:cubicBezTo>
                  <a:pt x="2144089" y="1663779"/>
                  <a:pt x="1968084" y="1799435"/>
                  <a:pt x="1968084" y="1716117"/>
                </a:cubicBezTo>
                <a:cubicBezTo>
                  <a:pt x="1968084" y="1632799"/>
                  <a:pt x="2024016" y="1694566"/>
                  <a:pt x="2072764" y="1676093"/>
                </a:cubicBezTo>
                <a:cubicBezTo>
                  <a:pt x="2121512" y="1657620"/>
                  <a:pt x="2240558" y="1610412"/>
                  <a:pt x="2260570" y="1605281"/>
                </a:cubicBezTo>
                <a:close/>
              </a:path>
              <a:path w="43256" h="43219"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Agilia" panose="02000600000000000000" pitchFamily="50" charset="0"/>
                <a:ea typeface="+mn-ea"/>
                <a:cs typeface="+mn-cs"/>
                <a:sym typeface="Arial"/>
              </a:rPr>
              <a:t>		     Population</a:t>
            </a:r>
            <a:endParaRPr kumimoji="0" lang="en-IN" sz="1800" b="1" i="0" u="none" strike="noStrike" kern="0" cap="none" spc="0" normalizeH="0" baseline="0" noProof="0" dirty="0">
              <a:ln>
                <a:noFill/>
              </a:ln>
              <a:solidFill>
                <a:srgbClr val="FFFFFF"/>
              </a:solidFill>
              <a:effectLst/>
              <a:uLnTx/>
              <a:uFillTx/>
              <a:latin typeface="Agilia" panose="02000600000000000000" pitchFamily="50" charset="0"/>
              <a:ea typeface="+mn-ea"/>
              <a:cs typeface="+mn-cs"/>
              <a:sym typeface="Arial"/>
            </a:endParaRPr>
          </a:p>
        </p:txBody>
      </p:sp>
      <p:sp>
        <p:nvSpPr>
          <p:cNvPr id="6" name="Oval 5">
            <a:extLst>
              <a:ext uri="{FF2B5EF4-FFF2-40B4-BE49-F238E27FC236}">
                <a16:creationId xmlns:a16="http://schemas.microsoft.com/office/drawing/2014/main" id="{069E04FF-B1CB-45F7-AB24-6442726BC0E3}"/>
              </a:ext>
            </a:extLst>
          </p:cNvPr>
          <p:cNvSpPr/>
          <p:nvPr/>
        </p:nvSpPr>
        <p:spPr>
          <a:xfrm>
            <a:off x="1727104" y="2638482"/>
            <a:ext cx="387928" cy="2032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Oval 6">
            <a:extLst>
              <a:ext uri="{FF2B5EF4-FFF2-40B4-BE49-F238E27FC236}">
                <a16:creationId xmlns:a16="http://schemas.microsoft.com/office/drawing/2014/main" id="{15420DE2-4E80-4787-946E-374ED1BB8969}"/>
              </a:ext>
            </a:extLst>
          </p:cNvPr>
          <p:cNvSpPr/>
          <p:nvPr/>
        </p:nvSpPr>
        <p:spPr>
          <a:xfrm>
            <a:off x="2438305" y="2162809"/>
            <a:ext cx="387928" cy="2032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45B5C794-1136-4A76-90E3-0980765BA436}"/>
              </a:ext>
            </a:extLst>
          </p:cNvPr>
          <p:cNvSpPr/>
          <p:nvPr/>
        </p:nvSpPr>
        <p:spPr>
          <a:xfrm>
            <a:off x="2987868" y="2924809"/>
            <a:ext cx="387928" cy="2032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10EA86C5-594A-469B-A2EC-F032E021147E}"/>
              </a:ext>
            </a:extLst>
          </p:cNvPr>
          <p:cNvSpPr/>
          <p:nvPr/>
        </p:nvSpPr>
        <p:spPr>
          <a:xfrm>
            <a:off x="4664268" y="2823209"/>
            <a:ext cx="387928" cy="2032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2BB78C50-EDCF-439F-A30A-52405855850A}"/>
              </a:ext>
            </a:extLst>
          </p:cNvPr>
          <p:cNvSpPr/>
          <p:nvPr/>
        </p:nvSpPr>
        <p:spPr>
          <a:xfrm>
            <a:off x="4461068" y="2107391"/>
            <a:ext cx="387928" cy="2032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Oval 10">
            <a:extLst>
              <a:ext uri="{FF2B5EF4-FFF2-40B4-BE49-F238E27FC236}">
                <a16:creationId xmlns:a16="http://schemas.microsoft.com/office/drawing/2014/main" id="{F8D88665-56EF-41B9-9C66-3ABE094844FE}"/>
              </a:ext>
            </a:extLst>
          </p:cNvPr>
          <p:cNvSpPr/>
          <p:nvPr/>
        </p:nvSpPr>
        <p:spPr>
          <a:xfrm>
            <a:off x="5717214" y="2264409"/>
            <a:ext cx="387928" cy="2032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2" name="Straight Arrow Connector 11">
            <a:extLst>
              <a:ext uri="{FF2B5EF4-FFF2-40B4-BE49-F238E27FC236}">
                <a16:creationId xmlns:a16="http://schemas.microsoft.com/office/drawing/2014/main" id="{30649DA7-F182-43DF-B3A2-74DA5080C174}"/>
              </a:ext>
            </a:extLst>
          </p:cNvPr>
          <p:cNvCxnSpPr/>
          <p:nvPr/>
        </p:nvCxnSpPr>
        <p:spPr>
          <a:xfrm>
            <a:off x="1939541" y="2823209"/>
            <a:ext cx="558800" cy="191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98FEFD-38B3-4360-BF3A-F276F5B692DD}"/>
              </a:ext>
            </a:extLst>
          </p:cNvPr>
          <p:cNvCxnSpPr>
            <a:cxnSpLocks/>
          </p:cNvCxnSpPr>
          <p:nvPr/>
        </p:nvCxnSpPr>
        <p:spPr>
          <a:xfrm flipH="1">
            <a:off x="2551450" y="2366009"/>
            <a:ext cx="80819" cy="237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FE8A6CD-17CD-453D-A9EA-AD3D926D6F78}"/>
              </a:ext>
            </a:extLst>
          </p:cNvPr>
          <p:cNvCxnSpPr>
            <a:cxnSpLocks/>
          </p:cNvCxnSpPr>
          <p:nvPr/>
        </p:nvCxnSpPr>
        <p:spPr>
          <a:xfrm flipH="1">
            <a:off x="2710778" y="3128009"/>
            <a:ext cx="471055" cy="1611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82CEB8-ECDD-4235-846A-B82A221D440B}"/>
              </a:ext>
            </a:extLst>
          </p:cNvPr>
          <p:cNvCxnSpPr>
            <a:cxnSpLocks/>
          </p:cNvCxnSpPr>
          <p:nvPr/>
        </p:nvCxnSpPr>
        <p:spPr>
          <a:xfrm flipH="1">
            <a:off x="2763887" y="2310591"/>
            <a:ext cx="2013527" cy="2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3E4D13-B37B-4827-ADC4-0534BBB5817A}"/>
              </a:ext>
            </a:extLst>
          </p:cNvPr>
          <p:cNvCxnSpPr>
            <a:cxnSpLocks/>
            <a:stCxn id="9" idx="3"/>
          </p:cNvCxnSpPr>
          <p:nvPr/>
        </p:nvCxnSpPr>
        <p:spPr>
          <a:xfrm flipH="1">
            <a:off x="2934759" y="2996651"/>
            <a:ext cx="1786320" cy="1853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3C08BE-1AEE-428D-95BE-6D2D232F3383}"/>
              </a:ext>
            </a:extLst>
          </p:cNvPr>
          <p:cNvCxnSpPr>
            <a:cxnSpLocks/>
          </p:cNvCxnSpPr>
          <p:nvPr/>
        </p:nvCxnSpPr>
        <p:spPr>
          <a:xfrm flipH="1">
            <a:off x="3068687" y="2513791"/>
            <a:ext cx="2842492" cy="23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63814B-65F7-49C8-8B2B-6B0323E8A50B}"/>
              </a:ext>
            </a:extLst>
          </p:cNvPr>
          <p:cNvSpPr txBox="1"/>
          <p:nvPr/>
        </p:nvSpPr>
        <p:spPr>
          <a:xfrm>
            <a:off x="535419" y="3601157"/>
            <a:ext cx="189587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Sampling of</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Population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t>-”Data Collection Phase</a:t>
            </a:r>
            <a:endParaRPr kumimoji="0" lang="en-IN"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19" name="Speech Bubble: Oval 31">
            <a:extLst>
              <a:ext uri="{FF2B5EF4-FFF2-40B4-BE49-F238E27FC236}">
                <a16:creationId xmlns:a16="http://schemas.microsoft.com/office/drawing/2014/main" id="{E58900D7-C988-4EB7-9823-77466C47F3C1}"/>
              </a:ext>
            </a:extLst>
          </p:cNvPr>
          <p:cNvSpPr/>
          <p:nvPr/>
        </p:nvSpPr>
        <p:spPr>
          <a:xfrm>
            <a:off x="1277914" y="4850591"/>
            <a:ext cx="2397419" cy="980208"/>
          </a:xfrm>
          <a:custGeom>
            <a:avLst/>
            <a:gdLst>
              <a:gd name="connsiteX0" fmla="*/ 699085 w 2396837"/>
              <a:gd name="connsiteY0" fmla="*/ 1091045 h 969818"/>
              <a:gd name="connsiteX1" fmla="*/ 609479 w 2396837"/>
              <a:gd name="connsiteY1" fmla="*/ 907224 h 969818"/>
              <a:gd name="connsiteX2" fmla="*/ 752088 w 2396837"/>
              <a:gd name="connsiteY2" fmla="*/ 34884 h 969818"/>
              <a:gd name="connsiteX3" fmla="*/ 1537744 w 2396837"/>
              <a:gd name="connsiteY3" fmla="*/ 19843 h 969818"/>
              <a:gd name="connsiteX4" fmla="*/ 1943790 w 2396837"/>
              <a:gd name="connsiteY4" fmla="*/ 864615 h 969818"/>
              <a:gd name="connsiteX5" fmla="*/ 1043348 w 2396837"/>
              <a:gd name="connsiteY5" fmla="*/ 965741 h 969818"/>
              <a:gd name="connsiteX6" fmla="*/ 699085 w 2396837"/>
              <a:gd name="connsiteY6" fmla="*/ 1091045 h 969818"/>
              <a:gd name="connsiteX0" fmla="*/ 736103 w 2397419"/>
              <a:gd name="connsiteY0" fmla="*/ 980208 h 980208"/>
              <a:gd name="connsiteX1" fmla="*/ 609551 w 2397419"/>
              <a:gd name="connsiteY1" fmla="*/ 907224 h 980208"/>
              <a:gd name="connsiteX2" fmla="*/ 752160 w 2397419"/>
              <a:gd name="connsiteY2" fmla="*/ 34884 h 980208"/>
              <a:gd name="connsiteX3" fmla="*/ 1537816 w 2397419"/>
              <a:gd name="connsiteY3" fmla="*/ 19843 h 980208"/>
              <a:gd name="connsiteX4" fmla="*/ 1943862 w 2397419"/>
              <a:gd name="connsiteY4" fmla="*/ 864615 h 980208"/>
              <a:gd name="connsiteX5" fmla="*/ 1043420 w 2397419"/>
              <a:gd name="connsiteY5" fmla="*/ 965741 h 980208"/>
              <a:gd name="connsiteX6" fmla="*/ 736103 w 2397419"/>
              <a:gd name="connsiteY6" fmla="*/ 980208 h 98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7419" h="980208">
                <a:moveTo>
                  <a:pt x="736103" y="980208"/>
                </a:moveTo>
                <a:cubicBezTo>
                  <a:pt x="706234" y="918934"/>
                  <a:pt x="639420" y="968498"/>
                  <a:pt x="609551" y="907224"/>
                </a:cubicBezTo>
                <a:cubicBezTo>
                  <a:pt x="-265954" y="707332"/>
                  <a:pt x="-180789" y="186374"/>
                  <a:pt x="752160" y="34884"/>
                </a:cubicBezTo>
                <a:cubicBezTo>
                  <a:pt x="1002406" y="-5750"/>
                  <a:pt x="1279207" y="-11049"/>
                  <a:pt x="1537816" y="19843"/>
                </a:cubicBezTo>
                <a:cubicBezTo>
                  <a:pt x="2468607" y="131031"/>
                  <a:pt x="2703814" y="620376"/>
                  <a:pt x="1943862" y="864615"/>
                </a:cubicBezTo>
                <a:cubicBezTo>
                  <a:pt x="1689899" y="946235"/>
                  <a:pt x="1365021" y="982721"/>
                  <a:pt x="1043420" y="965741"/>
                </a:cubicBezTo>
                <a:lnTo>
                  <a:pt x="736103" y="980208"/>
                </a:lnTo>
                <a:close/>
              </a:path>
            </a:pathLst>
          </a:cu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lumMod val="50000"/>
                  </a:srgbClr>
                </a:solidFill>
                <a:effectLst/>
                <a:uLnTx/>
                <a:uFillTx/>
                <a:latin typeface="Agilia" panose="02000600000000000000" pitchFamily="50" charset="0"/>
                <a:ea typeface="+mn-ea"/>
                <a:cs typeface="+mn-cs"/>
                <a:sym typeface="Arial"/>
              </a:rPr>
              <a:t>Sample (s)</a:t>
            </a:r>
            <a:endParaRPr kumimoji="0" lang="en-IN" sz="1600" b="1" i="0" u="none" strike="noStrike" kern="0" cap="none" spc="0" normalizeH="0" baseline="0" noProof="0" dirty="0">
              <a:ln>
                <a:noFill/>
              </a:ln>
              <a:solidFill>
                <a:srgbClr val="FFFFFF">
                  <a:lumMod val="50000"/>
                </a:srgbClr>
              </a:solidFill>
              <a:effectLst/>
              <a:uLnTx/>
              <a:uFillTx/>
              <a:latin typeface="Agilia" panose="02000600000000000000" pitchFamily="50" charset="0"/>
              <a:ea typeface="+mn-ea"/>
              <a:cs typeface="+mn-cs"/>
              <a:sym typeface="Arial"/>
            </a:endParaRPr>
          </a:p>
        </p:txBody>
      </p:sp>
      <p:sp>
        <p:nvSpPr>
          <p:cNvPr id="20" name="Arrow: Right 19">
            <a:extLst>
              <a:ext uri="{FF2B5EF4-FFF2-40B4-BE49-F238E27FC236}">
                <a16:creationId xmlns:a16="http://schemas.microsoft.com/office/drawing/2014/main" id="{6DF42184-B5F8-4E19-956D-3FCAF35D085C}"/>
              </a:ext>
            </a:extLst>
          </p:cNvPr>
          <p:cNvSpPr/>
          <p:nvPr/>
        </p:nvSpPr>
        <p:spPr>
          <a:xfrm rot="19060910">
            <a:off x="7025910" y="4132214"/>
            <a:ext cx="438593" cy="201815"/>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1" name="Group 20">
            <a:extLst>
              <a:ext uri="{FF2B5EF4-FFF2-40B4-BE49-F238E27FC236}">
                <a16:creationId xmlns:a16="http://schemas.microsoft.com/office/drawing/2014/main" id="{8D72D8B0-739C-49E5-A505-AAE4602E5A17}"/>
              </a:ext>
            </a:extLst>
          </p:cNvPr>
          <p:cNvGrpSpPr/>
          <p:nvPr/>
        </p:nvGrpSpPr>
        <p:grpSpPr>
          <a:xfrm>
            <a:off x="7399778" y="2638482"/>
            <a:ext cx="4445305" cy="1478820"/>
            <a:chOff x="7300493" y="2752369"/>
            <a:chExt cx="4445305" cy="1478820"/>
          </a:xfrm>
        </p:grpSpPr>
        <p:sp>
          <p:nvSpPr>
            <p:cNvPr id="22" name="Rectangle: Rounded Corners 21">
              <a:extLst>
                <a:ext uri="{FF2B5EF4-FFF2-40B4-BE49-F238E27FC236}">
                  <a16:creationId xmlns:a16="http://schemas.microsoft.com/office/drawing/2014/main" id="{C83C779A-F2DE-4786-9C88-4A0601DDB6AD}"/>
                </a:ext>
              </a:extLst>
            </p:cNvPr>
            <p:cNvSpPr/>
            <p:nvPr/>
          </p:nvSpPr>
          <p:spPr>
            <a:xfrm>
              <a:off x="7300493" y="2752369"/>
              <a:ext cx="4445305" cy="1478820"/>
            </a:xfrm>
            <a:prstGeom prst="roundRect">
              <a:avLst/>
            </a:prstGeom>
            <a:solidFill>
              <a:schemeClr val="accent4">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nvGrpSpPr>
            <p:cNvPr id="23" name="Group 22">
              <a:extLst>
                <a:ext uri="{FF2B5EF4-FFF2-40B4-BE49-F238E27FC236}">
                  <a16:creationId xmlns:a16="http://schemas.microsoft.com/office/drawing/2014/main" id="{83A5D040-0A8A-4A6F-A01C-283A1A78D49F}"/>
                </a:ext>
              </a:extLst>
            </p:cNvPr>
            <p:cNvGrpSpPr/>
            <p:nvPr/>
          </p:nvGrpSpPr>
          <p:grpSpPr>
            <a:xfrm>
              <a:off x="7408974" y="2882373"/>
              <a:ext cx="3944825" cy="1171252"/>
              <a:chOff x="7513635" y="2713195"/>
              <a:chExt cx="3944825" cy="1171252"/>
            </a:xfrm>
          </p:grpSpPr>
          <p:sp>
            <p:nvSpPr>
              <p:cNvPr id="24" name="TextBox 23">
                <a:extLst>
                  <a:ext uri="{FF2B5EF4-FFF2-40B4-BE49-F238E27FC236}">
                    <a16:creationId xmlns:a16="http://schemas.microsoft.com/office/drawing/2014/main" id="{ADCF3C9C-6737-498D-91ED-BA7DAAF910BA}"/>
                  </a:ext>
                </a:extLst>
              </p:cNvPr>
              <p:cNvSpPr txBox="1"/>
              <p:nvPr/>
            </p:nvSpPr>
            <p:spPr>
              <a:xfrm>
                <a:off x="7646866" y="3023702"/>
                <a:ext cx="93006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Inference</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 name="TextBox 24">
                <a:extLst>
                  <a:ext uri="{FF2B5EF4-FFF2-40B4-BE49-F238E27FC236}">
                    <a16:creationId xmlns:a16="http://schemas.microsoft.com/office/drawing/2014/main" id="{DE6F3AB7-AFA2-47CA-8FFC-3A292A3C6805}"/>
                  </a:ext>
                </a:extLst>
              </p:cNvPr>
              <p:cNvSpPr txBox="1"/>
              <p:nvPr/>
            </p:nvSpPr>
            <p:spPr>
              <a:xfrm>
                <a:off x="7513635" y="3320936"/>
                <a:ext cx="133882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Generalization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Rectangle: Rounded Corners 25">
                <a:extLst>
                  <a:ext uri="{FF2B5EF4-FFF2-40B4-BE49-F238E27FC236}">
                    <a16:creationId xmlns:a16="http://schemas.microsoft.com/office/drawing/2014/main" id="{001F2797-FE46-41AD-96BC-B7D682348F14}"/>
                  </a:ext>
                </a:extLst>
              </p:cNvPr>
              <p:cNvSpPr/>
              <p:nvPr/>
            </p:nvSpPr>
            <p:spPr>
              <a:xfrm>
                <a:off x="9057695" y="2713195"/>
                <a:ext cx="2400765" cy="117125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mn-cs"/>
                    <a:sym typeface="Arial"/>
                  </a:rPr>
                  <a:t>Inferential Statistics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mn-cs"/>
                    <a:sym typeface="Arial"/>
                  </a:rPr>
                  <a:t>(Probability models,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mn-cs"/>
                    <a:sym typeface="Arial"/>
                  </a:rPr>
                  <a:t>Hypothesis testing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mn-cs"/>
                    <a:sym typeface="Arial"/>
                  </a:rPr>
                  <a:t>Regression &amp; Correlation Analysis)</a:t>
                </a:r>
                <a:endParaRPr kumimoji="0" lang="en-IN" sz="12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27" name="TextBox 26">
                <a:extLst>
                  <a:ext uri="{FF2B5EF4-FFF2-40B4-BE49-F238E27FC236}">
                    <a16:creationId xmlns:a16="http://schemas.microsoft.com/office/drawing/2014/main" id="{D4CCAADF-0817-491A-A1D2-B30AF17EF2C5}"/>
                  </a:ext>
                </a:extLst>
              </p:cNvPr>
              <p:cNvSpPr txBox="1"/>
              <p:nvPr/>
            </p:nvSpPr>
            <p:spPr>
              <a:xfrm>
                <a:off x="7660986" y="2743066"/>
                <a:ext cx="10711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Predictions</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grpSp>
      </p:grpSp>
      <p:sp>
        <p:nvSpPr>
          <p:cNvPr id="28" name="Arrow: Right 27">
            <a:extLst>
              <a:ext uri="{FF2B5EF4-FFF2-40B4-BE49-F238E27FC236}">
                <a16:creationId xmlns:a16="http://schemas.microsoft.com/office/drawing/2014/main" id="{9B1A4FCB-A598-46C2-B73E-49356005D4AD}"/>
              </a:ext>
            </a:extLst>
          </p:cNvPr>
          <p:cNvSpPr/>
          <p:nvPr/>
        </p:nvSpPr>
        <p:spPr>
          <a:xfrm rot="12569061">
            <a:off x="8494275" y="2244774"/>
            <a:ext cx="535048" cy="178630"/>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TextBox 28">
            <a:extLst>
              <a:ext uri="{FF2B5EF4-FFF2-40B4-BE49-F238E27FC236}">
                <a16:creationId xmlns:a16="http://schemas.microsoft.com/office/drawing/2014/main" id="{969C32C2-5023-4964-AF9F-23DA242A0EAD}"/>
              </a:ext>
            </a:extLst>
          </p:cNvPr>
          <p:cNvSpPr txBox="1"/>
          <p:nvPr/>
        </p:nvSpPr>
        <p:spPr>
          <a:xfrm>
            <a:off x="7146895" y="1120708"/>
            <a:ext cx="1168910" cy="954107"/>
          </a:xfrm>
          <a:prstGeom prst="rect">
            <a:avLst/>
          </a:prstGeom>
          <a:noFill/>
          <a:ln>
            <a:solidFill>
              <a:schemeClr val="bg1">
                <a:lumMod val="75000"/>
              </a:schemeClr>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Parameter 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Parameter 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Hypothesis</a:t>
            </a:r>
          </a:p>
        </p:txBody>
      </p:sp>
      <p:sp>
        <p:nvSpPr>
          <p:cNvPr id="30" name="Arrow: Right 29">
            <a:extLst>
              <a:ext uri="{FF2B5EF4-FFF2-40B4-BE49-F238E27FC236}">
                <a16:creationId xmlns:a16="http://schemas.microsoft.com/office/drawing/2014/main" id="{BB00CCDA-1A4B-4D76-A49C-C2F5C86650AD}"/>
              </a:ext>
            </a:extLst>
          </p:cNvPr>
          <p:cNvSpPr/>
          <p:nvPr/>
        </p:nvSpPr>
        <p:spPr>
          <a:xfrm rot="21072019">
            <a:off x="6495753" y="1650927"/>
            <a:ext cx="496714" cy="188694"/>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31" name="Group 30">
            <a:extLst>
              <a:ext uri="{FF2B5EF4-FFF2-40B4-BE49-F238E27FC236}">
                <a16:creationId xmlns:a16="http://schemas.microsoft.com/office/drawing/2014/main" id="{BFAE7EA6-2BF7-4F04-BC4B-0E3E5E692C58}"/>
              </a:ext>
            </a:extLst>
          </p:cNvPr>
          <p:cNvGrpSpPr/>
          <p:nvPr/>
        </p:nvGrpSpPr>
        <p:grpSpPr>
          <a:xfrm>
            <a:off x="3544233" y="5601681"/>
            <a:ext cx="1866996" cy="1106592"/>
            <a:chOff x="10250382" y="5247762"/>
            <a:chExt cx="1866996" cy="1106592"/>
          </a:xfrm>
        </p:grpSpPr>
        <p:sp>
          <p:nvSpPr>
            <p:cNvPr id="32" name="TextBox 31">
              <a:extLst>
                <a:ext uri="{FF2B5EF4-FFF2-40B4-BE49-F238E27FC236}">
                  <a16:creationId xmlns:a16="http://schemas.microsoft.com/office/drawing/2014/main" id="{14CF7D7B-28BB-47CD-9834-4E23CF868E1E}"/>
                </a:ext>
              </a:extLst>
            </p:cNvPr>
            <p:cNvSpPr txBox="1"/>
            <p:nvPr/>
          </p:nvSpPr>
          <p:spPr>
            <a:xfrm>
              <a:off x="10280016" y="5444392"/>
              <a:ext cx="1837362" cy="73866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Distribution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Central Tendency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Dispersion/ Variation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Freeform: Shape 32">
              <a:extLst>
                <a:ext uri="{FF2B5EF4-FFF2-40B4-BE49-F238E27FC236}">
                  <a16:creationId xmlns:a16="http://schemas.microsoft.com/office/drawing/2014/main" id="{D10105B8-1FB5-4556-8288-279292362B4B}"/>
                </a:ext>
              </a:extLst>
            </p:cNvPr>
            <p:cNvSpPr/>
            <p:nvPr/>
          </p:nvSpPr>
          <p:spPr>
            <a:xfrm>
              <a:off x="10250382" y="5247762"/>
              <a:ext cx="1774757" cy="1106592"/>
            </a:xfrm>
            <a:custGeom>
              <a:avLst/>
              <a:gdLst>
                <a:gd name="connsiteX0" fmla="*/ 198770 w 1698041"/>
                <a:gd name="connsiteY0" fmla="*/ 0 h 1206631"/>
                <a:gd name="connsiteX1" fmla="*/ 198770 w 1698041"/>
                <a:gd name="connsiteY1" fmla="*/ 0 h 1206631"/>
                <a:gd name="connsiteX2" fmla="*/ 104501 w 1698041"/>
                <a:gd name="connsiteY2" fmla="*/ 56561 h 1206631"/>
                <a:gd name="connsiteX3" fmla="*/ 66794 w 1698041"/>
                <a:gd name="connsiteY3" fmla="*/ 141402 h 1206631"/>
                <a:gd name="connsiteX4" fmla="*/ 29087 w 1698041"/>
                <a:gd name="connsiteY4" fmla="*/ 254524 h 1206631"/>
                <a:gd name="connsiteX5" fmla="*/ 19660 w 1698041"/>
                <a:gd name="connsiteY5" fmla="*/ 461913 h 1206631"/>
                <a:gd name="connsiteX6" fmla="*/ 807 w 1698041"/>
                <a:gd name="connsiteY6" fmla="*/ 584462 h 1206631"/>
                <a:gd name="connsiteX7" fmla="*/ 10233 w 1698041"/>
                <a:gd name="connsiteY7" fmla="*/ 867266 h 1206631"/>
                <a:gd name="connsiteX8" fmla="*/ 38514 w 1698041"/>
                <a:gd name="connsiteY8" fmla="*/ 952107 h 1206631"/>
                <a:gd name="connsiteX9" fmla="*/ 142209 w 1698041"/>
                <a:gd name="connsiteY9" fmla="*/ 1112363 h 1206631"/>
                <a:gd name="connsiteX10" fmla="*/ 236477 w 1698041"/>
                <a:gd name="connsiteY10" fmla="*/ 1150070 h 1206631"/>
                <a:gd name="connsiteX11" fmla="*/ 396732 w 1698041"/>
                <a:gd name="connsiteY11" fmla="*/ 1187777 h 1206631"/>
                <a:gd name="connsiteX12" fmla="*/ 538134 w 1698041"/>
                <a:gd name="connsiteY12" fmla="*/ 1197204 h 1206631"/>
                <a:gd name="connsiteX13" fmla="*/ 641829 w 1698041"/>
                <a:gd name="connsiteY13" fmla="*/ 1206631 h 1206631"/>
                <a:gd name="connsiteX14" fmla="*/ 1254572 w 1698041"/>
                <a:gd name="connsiteY14" fmla="*/ 1187777 h 1206631"/>
                <a:gd name="connsiteX15" fmla="*/ 1282852 w 1698041"/>
                <a:gd name="connsiteY15" fmla="*/ 1178351 h 1206631"/>
                <a:gd name="connsiteX16" fmla="*/ 1339413 w 1698041"/>
                <a:gd name="connsiteY16" fmla="*/ 1131217 h 1206631"/>
                <a:gd name="connsiteX17" fmla="*/ 1395974 w 1698041"/>
                <a:gd name="connsiteY17" fmla="*/ 1121790 h 1206631"/>
                <a:gd name="connsiteX18" fmla="*/ 1443108 w 1698041"/>
                <a:gd name="connsiteY18" fmla="*/ 1093509 h 1206631"/>
                <a:gd name="connsiteX19" fmla="*/ 1509095 w 1698041"/>
                <a:gd name="connsiteY19" fmla="*/ 1074656 h 1206631"/>
                <a:gd name="connsiteX20" fmla="*/ 1565656 w 1698041"/>
                <a:gd name="connsiteY20" fmla="*/ 1055802 h 1206631"/>
                <a:gd name="connsiteX21" fmla="*/ 1603363 w 1698041"/>
                <a:gd name="connsiteY21" fmla="*/ 1027522 h 1206631"/>
                <a:gd name="connsiteX22" fmla="*/ 1641071 w 1698041"/>
                <a:gd name="connsiteY22" fmla="*/ 942681 h 1206631"/>
                <a:gd name="connsiteX23" fmla="*/ 1669351 w 1698041"/>
                <a:gd name="connsiteY23" fmla="*/ 886120 h 1206631"/>
                <a:gd name="connsiteX24" fmla="*/ 1678778 w 1698041"/>
                <a:gd name="connsiteY24" fmla="*/ 443060 h 1206631"/>
                <a:gd name="connsiteX25" fmla="*/ 1631644 w 1698041"/>
                <a:gd name="connsiteY25" fmla="*/ 367645 h 1206631"/>
                <a:gd name="connsiteX26" fmla="*/ 1461961 w 1698041"/>
                <a:gd name="connsiteY26" fmla="*/ 226243 h 1206631"/>
                <a:gd name="connsiteX27" fmla="*/ 1367693 w 1698041"/>
                <a:gd name="connsiteY27" fmla="*/ 179109 h 1206631"/>
                <a:gd name="connsiteX28" fmla="*/ 1122596 w 1698041"/>
                <a:gd name="connsiteY28" fmla="*/ 84841 h 1206631"/>
                <a:gd name="connsiteX29" fmla="*/ 962341 w 1698041"/>
                <a:gd name="connsiteY29" fmla="*/ 47134 h 1206631"/>
                <a:gd name="connsiteX30" fmla="*/ 255330 w 1698041"/>
                <a:gd name="connsiteY30" fmla="*/ 28281 h 1206631"/>
                <a:gd name="connsiteX31" fmla="*/ 198770 w 1698041"/>
                <a:gd name="connsiteY31" fmla="*/ 0 h 120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98041" h="1206631">
                  <a:moveTo>
                    <a:pt x="198770" y="0"/>
                  </a:moveTo>
                  <a:lnTo>
                    <a:pt x="198770" y="0"/>
                  </a:lnTo>
                  <a:cubicBezTo>
                    <a:pt x="167347" y="18854"/>
                    <a:pt x="132475" y="32890"/>
                    <a:pt x="104501" y="56561"/>
                  </a:cubicBezTo>
                  <a:cubicBezTo>
                    <a:pt x="70940" y="84958"/>
                    <a:pt x="79686" y="107024"/>
                    <a:pt x="66794" y="141402"/>
                  </a:cubicBezTo>
                  <a:cubicBezTo>
                    <a:pt x="21132" y="263167"/>
                    <a:pt x="79415" y="53213"/>
                    <a:pt x="29087" y="254524"/>
                  </a:cubicBezTo>
                  <a:cubicBezTo>
                    <a:pt x="25945" y="323654"/>
                    <a:pt x="25570" y="392965"/>
                    <a:pt x="19660" y="461913"/>
                  </a:cubicBezTo>
                  <a:cubicBezTo>
                    <a:pt x="16130" y="503092"/>
                    <a:pt x="1768" y="543143"/>
                    <a:pt x="807" y="584462"/>
                  </a:cubicBezTo>
                  <a:cubicBezTo>
                    <a:pt x="-1386" y="678757"/>
                    <a:pt x="610" y="773438"/>
                    <a:pt x="10233" y="867266"/>
                  </a:cubicBezTo>
                  <a:cubicBezTo>
                    <a:pt x="13274" y="896921"/>
                    <a:pt x="26771" y="924707"/>
                    <a:pt x="38514" y="952107"/>
                  </a:cubicBezTo>
                  <a:cubicBezTo>
                    <a:pt x="58533" y="998818"/>
                    <a:pt x="89761" y="1080894"/>
                    <a:pt x="142209" y="1112363"/>
                  </a:cubicBezTo>
                  <a:cubicBezTo>
                    <a:pt x="171229" y="1129775"/>
                    <a:pt x="204028" y="1140456"/>
                    <a:pt x="236477" y="1150070"/>
                  </a:cubicBezTo>
                  <a:cubicBezTo>
                    <a:pt x="289093" y="1165660"/>
                    <a:pt x="342513" y="1179305"/>
                    <a:pt x="396732" y="1187777"/>
                  </a:cubicBezTo>
                  <a:cubicBezTo>
                    <a:pt x="443404" y="1195070"/>
                    <a:pt x="491035" y="1193581"/>
                    <a:pt x="538134" y="1197204"/>
                  </a:cubicBezTo>
                  <a:cubicBezTo>
                    <a:pt x="572739" y="1199866"/>
                    <a:pt x="607264" y="1203489"/>
                    <a:pt x="641829" y="1206631"/>
                  </a:cubicBezTo>
                  <a:lnTo>
                    <a:pt x="1254572" y="1187777"/>
                  </a:lnTo>
                  <a:cubicBezTo>
                    <a:pt x="1264499" y="1187339"/>
                    <a:pt x="1274584" y="1183863"/>
                    <a:pt x="1282852" y="1178351"/>
                  </a:cubicBezTo>
                  <a:cubicBezTo>
                    <a:pt x="1309111" y="1160845"/>
                    <a:pt x="1308565" y="1141499"/>
                    <a:pt x="1339413" y="1131217"/>
                  </a:cubicBezTo>
                  <a:cubicBezTo>
                    <a:pt x="1357546" y="1125173"/>
                    <a:pt x="1377120" y="1124932"/>
                    <a:pt x="1395974" y="1121790"/>
                  </a:cubicBezTo>
                  <a:cubicBezTo>
                    <a:pt x="1411685" y="1112363"/>
                    <a:pt x="1426195" y="1100556"/>
                    <a:pt x="1443108" y="1093509"/>
                  </a:cubicBezTo>
                  <a:cubicBezTo>
                    <a:pt x="1464224" y="1084711"/>
                    <a:pt x="1487231" y="1081383"/>
                    <a:pt x="1509095" y="1074656"/>
                  </a:cubicBezTo>
                  <a:cubicBezTo>
                    <a:pt x="1528090" y="1068811"/>
                    <a:pt x="1546802" y="1062087"/>
                    <a:pt x="1565656" y="1055802"/>
                  </a:cubicBezTo>
                  <a:cubicBezTo>
                    <a:pt x="1578225" y="1046375"/>
                    <a:pt x="1594648" y="1040594"/>
                    <a:pt x="1603363" y="1027522"/>
                  </a:cubicBezTo>
                  <a:cubicBezTo>
                    <a:pt x="1620530" y="1001772"/>
                    <a:pt x="1627984" y="970725"/>
                    <a:pt x="1641071" y="942681"/>
                  </a:cubicBezTo>
                  <a:cubicBezTo>
                    <a:pt x="1649985" y="923580"/>
                    <a:pt x="1659924" y="904974"/>
                    <a:pt x="1669351" y="886120"/>
                  </a:cubicBezTo>
                  <a:cubicBezTo>
                    <a:pt x="1698568" y="710824"/>
                    <a:pt x="1711532" y="677799"/>
                    <a:pt x="1678778" y="443060"/>
                  </a:cubicBezTo>
                  <a:cubicBezTo>
                    <a:pt x="1674681" y="413700"/>
                    <a:pt x="1648518" y="392018"/>
                    <a:pt x="1631644" y="367645"/>
                  </a:cubicBezTo>
                  <a:cubicBezTo>
                    <a:pt x="1587408" y="303748"/>
                    <a:pt x="1537110" y="263817"/>
                    <a:pt x="1461961" y="226243"/>
                  </a:cubicBezTo>
                  <a:cubicBezTo>
                    <a:pt x="1430538" y="210532"/>
                    <a:pt x="1399481" y="194068"/>
                    <a:pt x="1367693" y="179109"/>
                  </a:cubicBezTo>
                  <a:cubicBezTo>
                    <a:pt x="1300710" y="147588"/>
                    <a:pt x="1171319" y="101082"/>
                    <a:pt x="1122596" y="84841"/>
                  </a:cubicBezTo>
                  <a:cubicBezTo>
                    <a:pt x="1065598" y="65842"/>
                    <a:pt x="1027444" y="50162"/>
                    <a:pt x="962341" y="47134"/>
                  </a:cubicBezTo>
                  <a:cubicBezTo>
                    <a:pt x="726841" y="36181"/>
                    <a:pt x="491000" y="34565"/>
                    <a:pt x="255330" y="28281"/>
                  </a:cubicBezTo>
                  <a:cubicBezTo>
                    <a:pt x="219655" y="4497"/>
                    <a:pt x="208197" y="4714"/>
                    <a:pt x="198770" y="0"/>
                  </a:cubicBezTo>
                  <a:close/>
                </a:path>
              </a:pathLst>
            </a:cu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nvGrpSpPr>
          <p:cNvPr id="34" name="Group 33">
            <a:extLst>
              <a:ext uri="{FF2B5EF4-FFF2-40B4-BE49-F238E27FC236}">
                <a16:creationId xmlns:a16="http://schemas.microsoft.com/office/drawing/2014/main" id="{43C7CD2A-5DCF-432A-A733-3E4673FED827}"/>
              </a:ext>
            </a:extLst>
          </p:cNvPr>
          <p:cNvGrpSpPr/>
          <p:nvPr/>
        </p:nvGrpSpPr>
        <p:grpSpPr>
          <a:xfrm>
            <a:off x="3926180" y="4514818"/>
            <a:ext cx="7732420" cy="2147036"/>
            <a:chOff x="3926180" y="4514818"/>
            <a:chExt cx="7426662" cy="2147036"/>
          </a:xfrm>
        </p:grpSpPr>
        <p:sp>
          <p:nvSpPr>
            <p:cNvPr id="35" name="Arrow: Right 34">
              <a:extLst>
                <a:ext uri="{FF2B5EF4-FFF2-40B4-BE49-F238E27FC236}">
                  <a16:creationId xmlns:a16="http://schemas.microsoft.com/office/drawing/2014/main" id="{CEB35190-9442-4207-BCD1-AF67A3FB1F8F}"/>
                </a:ext>
              </a:extLst>
            </p:cNvPr>
            <p:cNvSpPr/>
            <p:nvPr/>
          </p:nvSpPr>
          <p:spPr>
            <a:xfrm>
              <a:off x="3926180" y="5008168"/>
              <a:ext cx="690418" cy="215766"/>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TextBox 35">
              <a:extLst>
                <a:ext uri="{FF2B5EF4-FFF2-40B4-BE49-F238E27FC236}">
                  <a16:creationId xmlns:a16="http://schemas.microsoft.com/office/drawing/2014/main" id="{4B60EA08-935C-4B9D-9203-0DA7C7EC29DB}"/>
                </a:ext>
              </a:extLst>
            </p:cNvPr>
            <p:cNvSpPr txBox="1"/>
            <p:nvPr/>
          </p:nvSpPr>
          <p:spPr>
            <a:xfrm>
              <a:off x="7399778" y="4857126"/>
              <a:ext cx="81144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5-Number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Summary</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7" name="Group 36">
              <a:extLst>
                <a:ext uri="{FF2B5EF4-FFF2-40B4-BE49-F238E27FC236}">
                  <a16:creationId xmlns:a16="http://schemas.microsoft.com/office/drawing/2014/main" id="{5CD14FB1-6DF9-4D1D-A7B0-7F3F4C878544}"/>
                </a:ext>
              </a:extLst>
            </p:cNvPr>
            <p:cNvGrpSpPr/>
            <p:nvPr/>
          </p:nvGrpSpPr>
          <p:grpSpPr>
            <a:xfrm>
              <a:off x="4948286" y="4514818"/>
              <a:ext cx="6404556" cy="2147036"/>
              <a:chOff x="4948286" y="4514818"/>
              <a:chExt cx="6404556" cy="2147036"/>
            </a:xfrm>
          </p:grpSpPr>
          <p:grpSp>
            <p:nvGrpSpPr>
              <p:cNvPr id="38" name="Group 37">
                <a:extLst>
                  <a:ext uri="{FF2B5EF4-FFF2-40B4-BE49-F238E27FC236}">
                    <a16:creationId xmlns:a16="http://schemas.microsoft.com/office/drawing/2014/main" id="{813075BA-E447-4BCB-A441-1A62B295A968}"/>
                  </a:ext>
                </a:extLst>
              </p:cNvPr>
              <p:cNvGrpSpPr/>
              <p:nvPr/>
            </p:nvGrpSpPr>
            <p:grpSpPr>
              <a:xfrm>
                <a:off x="4948286" y="4514818"/>
                <a:ext cx="6404556" cy="2147036"/>
                <a:chOff x="5411904" y="4364694"/>
                <a:chExt cx="6404556" cy="2147036"/>
              </a:xfrm>
            </p:grpSpPr>
            <p:sp>
              <p:nvSpPr>
                <p:cNvPr id="42" name="Rectangle: Rounded Corners 41">
                  <a:extLst>
                    <a:ext uri="{FF2B5EF4-FFF2-40B4-BE49-F238E27FC236}">
                      <a16:creationId xmlns:a16="http://schemas.microsoft.com/office/drawing/2014/main" id="{AB058FF4-E562-402A-A24D-C8039826FC14}"/>
                    </a:ext>
                  </a:extLst>
                </p:cNvPr>
                <p:cNvSpPr/>
                <p:nvPr/>
              </p:nvSpPr>
              <p:spPr>
                <a:xfrm>
                  <a:off x="5411904" y="4364694"/>
                  <a:ext cx="6404556" cy="2147036"/>
                </a:xfrm>
                <a:prstGeom prst="roundRect">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pic>
              <p:nvPicPr>
                <p:cNvPr id="43" name="Picture 42">
                  <a:extLst>
                    <a:ext uri="{FF2B5EF4-FFF2-40B4-BE49-F238E27FC236}">
                      <a16:creationId xmlns:a16="http://schemas.microsoft.com/office/drawing/2014/main" id="{2D9F951C-D912-4DE0-8C37-8D12A77AA68C}"/>
                    </a:ext>
                  </a:extLst>
                </p:cNvPr>
                <p:cNvPicPr>
                  <a:picLocks noChangeAspect="1"/>
                </p:cNvPicPr>
                <p:nvPr/>
              </p:nvPicPr>
              <p:blipFill rotWithShape="1">
                <a:blip r:embed="rId2">
                  <a:clrChange>
                    <a:clrFrom>
                      <a:srgbClr val="FFFFFF"/>
                    </a:clrFrom>
                    <a:clrTo>
                      <a:srgbClr val="FFFFFF">
                        <a:alpha val="0"/>
                      </a:srgbClr>
                    </a:clrTo>
                  </a:clrChange>
                </a:blip>
                <a:srcRect l="11238" t="7589" r="6978" b="5232"/>
                <a:stretch/>
              </p:blipFill>
              <p:spPr>
                <a:xfrm>
                  <a:off x="7288625" y="4548613"/>
                  <a:ext cx="1426093" cy="1451557"/>
                </a:xfrm>
                <a:prstGeom prst="rect">
                  <a:avLst/>
                </a:prstGeom>
              </p:spPr>
            </p:pic>
            <p:sp>
              <p:nvSpPr>
                <p:cNvPr id="44" name="TextBox 43">
                  <a:extLst>
                    <a:ext uri="{FF2B5EF4-FFF2-40B4-BE49-F238E27FC236}">
                      <a16:creationId xmlns:a16="http://schemas.microsoft.com/office/drawing/2014/main" id="{757A7241-303E-4D36-9747-8F2217853B0E}"/>
                    </a:ext>
                  </a:extLst>
                </p:cNvPr>
                <p:cNvSpPr txBox="1"/>
                <p:nvPr/>
              </p:nvSpPr>
              <p:spPr>
                <a:xfrm>
                  <a:off x="7735904" y="6059612"/>
                  <a:ext cx="21403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haroni" panose="020B0604020202020204" pitchFamily="2" charset="-79"/>
                      <a:cs typeface="Aharoni" panose="020B0604020202020204" pitchFamily="2" charset="-79"/>
                      <a:sym typeface="Arial"/>
                    </a:rPr>
                    <a:t>Descriptive Statistics</a:t>
                  </a:r>
                  <a:endParaRPr kumimoji="0" lang="en-IN" sz="1600" b="0" i="0" u="none" strike="noStrike" kern="0" cap="none" spc="0" normalizeH="0" baseline="0" noProof="0" dirty="0">
                    <a:ln>
                      <a:noFill/>
                    </a:ln>
                    <a:solidFill>
                      <a:srgbClr val="000000"/>
                    </a:solidFill>
                    <a:effectLst/>
                    <a:uLnTx/>
                    <a:uFillTx/>
                    <a:latin typeface="Aharoni" panose="020B0604020202020204" pitchFamily="2" charset="-79"/>
                    <a:cs typeface="Aharoni" panose="020B0604020202020204" pitchFamily="2" charset="-79"/>
                    <a:sym typeface="Arial"/>
                  </a:endParaRPr>
                </a:p>
              </p:txBody>
            </p:sp>
            <p:sp>
              <p:nvSpPr>
                <p:cNvPr id="45" name="TextBox 44">
                  <a:extLst>
                    <a:ext uri="{FF2B5EF4-FFF2-40B4-BE49-F238E27FC236}">
                      <a16:creationId xmlns:a16="http://schemas.microsoft.com/office/drawing/2014/main" id="{E125B7F4-BC1F-424A-95AA-39A15D81B717}"/>
                    </a:ext>
                  </a:extLst>
                </p:cNvPr>
                <p:cNvSpPr txBox="1"/>
                <p:nvPr/>
              </p:nvSpPr>
              <p:spPr>
                <a:xfrm>
                  <a:off x="5459039" y="4913745"/>
                  <a:ext cx="962123"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Statistic 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Statistic 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6" name="Picture 45">
                  <a:extLst>
                    <a:ext uri="{FF2B5EF4-FFF2-40B4-BE49-F238E27FC236}">
                      <a16:creationId xmlns:a16="http://schemas.microsoft.com/office/drawing/2014/main" id="{7454636D-E9B0-4F63-A9F2-503B64EC5066}"/>
                    </a:ext>
                  </a:extLst>
                </p:cNvPr>
                <p:cNvPicPr>
                  <a:picLocks noChangeAspect="1"/>
                </p:cNvPicPr>
                <p:nvPr/>
              </p:nvPicPr>
              <p:blipFill rotWithShape="1">
                <a:blip r:embed="rId3">
                  <a:clrChange>
                    <a:clrFrom>
                      <a:srgbClr val="FFFFFF"/>
                    </a:clrFrom>
                    <a:clrTo>
                      <a:srgbClr val="FFFFFF">
                        <a:alpha val="0"/>
                      </a:srgbClr>
                    </a:clrTo>
                  </a:clrChange>
                </a:blip>
                <a:srcRect l="20210" t="7066" r="3667" b="5312"/>
                <a:stretch/>
              </p:blipFill>
              <p:spPr>
                <a:xfrm>
                  <a:off x="6131374" y="4863669"/>
                  <a:ext cx="1079114" cy="1086837"/>
                </a:xfrm>
                <a:prstGeom prst="rect">
                  <a:avLst/>
                </a:prstGeom>
              </p:spPr>
            </p:pic>
            <p:pic>
              <p:nvPicPr>
                <p:cNvPr id="47" name="Picture 46">
                  <a:extLst>
                    <a:ext uri="{FF2B5EF4-FFF2-40B4-BE49-F238E27FC236}">
                      <a16:creationId xmlns:a16="http://schemas.microsoft.com/office/drawing/2014/main" id="{DA44B44F-D49E-4208-A2DF-47E7DC617BA5}"/>
                    </a:ext>
                  </a:extLst>
                </p:cNvPr>
                <p:cNvPicPr>
                  <a:picLocks noChangeAspect="1"/>
                </p:cNvPicPr>
                <p:nvPr/>
              </p:nvPicPr>
              <p:blipFill rotWithShape="1">
                <a:blip r:embed="rId4">
                  <a:clrChange>
                    <a:clrFrom>
                      <a:srgbClr val="FFFFFF"/>
                    </a:clrFrom>
                    <a:clrTo>
                      <a:srgbClr val="FFFFFF">
                        <a:alpha val="0"/>
                      </a:srgbClr>
                    </a:clrTo>
                  </a:clrChange>
                </a:blip>
                <a:srcRect l="6251" t="4289" b="6857"/>
                <a:stretch/>
              </p:blipFill>
              <p:spPr>
                <a:xfrm>
                  <a:off x="8736271" y="4636645"/>
                  <a:ext cx="1413315" cy="1214655"/>
                </a:xfrm>
                <a:prstGeom prst="rect">
                  <a:avLst/>
                </a:prstGeom>
                <a:ln>
                  <a:solidFill>
                    <a:schemeClr val="tx1">
                      <a:lumMod val="50000"/>
                      <a:lumOff val="50000"/>
                    </a:schemeClr>
                  </a:solidFill>
                </a:ln>
              </p:spPr>
            </p:pic>
          </p:grpSp>
          <p:sp>
            <p:nvSpPr>
              <p:cNvPr id="39" name="TextBox 38">
                <a:extLst>
                  <a:ext uri="{FF2B5EF4-FFF2-40B4-BE49-F238E27FC236}">
                    <a16:creationId xmlns:a16="http://schemas.microsoft.com/office/drawing/2014/main" id="{0D714B13-131D-40CF-9B6A-16DC07221C17}"/>
                  </a:ext>
                </a:extLst>
              </p:cNvPr>
              <p:cNvSpPr txBox="1"/>
              <p:nvPr/>
            </p:nvSpPr>
            <p:spPr>
              <a:xfrm>
                <a:off x="5724210" y="4562564"/>
                <a:ext cx="116133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3Ms – Mean, Median, Mode</a:t>
                </a:r>
              </a:p>
            </p:txBody>
          </p:sp>
          <p:cxnSp>
            <p:nvCxnSpPr>
              <p:cNvPr id="40" name="Straight Arrow Connector 39">
                <a:extLst>
                  <a:ext uri="{FF2B5EF4-FFF2-40B4-BE49-F238E27FC236}">
                    <a16:creationId xmlns:a16="http://schemas.microsoft.com/office/drawing/2014/main" id="{1A7CBB0B-617D-4D5D-BFC8-9656BC28B08D}"/>
                  </a:ext>
                </a:extLst>
              </p:cNvPr>
              <p:cNvCxnSpPr/>
              <p:nvPr/>
            </p:nvCxnSpPr>
            <p:spPr>
              <a:xfrm>
                <a:off x="6096000" y="6165465"/>
                <a:ext cx="4936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337156E-2A1E-49EA-BE7E-8A074195BB5E}"/>
                  </a:ext>
                </a:extLst>
              </p:cNvPr>
              <p:cNvSpPr txBox="1"/>
              <p:nvPr/>
            </p:nvSpPr>
            <p:spPr>
              <a:xfrm>
                <a:off x="5935150" y="6223459"/>
                <a:ext cx="76334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Variance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Std. Dev</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grpSp>
      </p:grpSp>
      <p:grpSp>
        <p:nvGrpSpPr>
          <p:cNvPr id="52" name="Group 51">
            <a:extLst>
              <a:ext uri="{FF2B5EF4-FFF2-40B4-BE49-F238E27FC236}">
                <a16:creationId xmlns:a16="http://schemas.microsoft.com/office/drawing/2014/main" id="{3436BBED-CA94-4ED6-8E20-BC0F5C24ABDE}"/>
              </a:ext>
            </a:extLst>
          </p:cNvPr>
          <p:cNvGrpSpPr/>
          <p:nvPr/>
        </p:nvGrpSpPr>
        <p:grpSpPr>
          <a:xfrm>
            <a:off x="9952734" y="4731841"/>
            <a:ext cx="1285399" cy="1184798"/>
            <a:chOff x="9952734" y="4731841"/>
            <a:chExt cx="1285399" cy="1184798"/>
          </a:xfrm>
        </p:grpSpPr>
        <p:pic>
          <p:nvPicPr>
            <p:cNvPr id="50" name="Picture 49">
              <a:extLst>
                <a:ext uri="{FF2B5EF4-FFF2-40B4-BE49-F238E27FC236}">
                  <a16:creationId xmlns:a16="http://schemas.microsoft.com/office/drawing/2014/main" id="{86D8DE2D-D0C8-464C-87FF-EA763F55C3A7}"/>
                </a:ext>
              </a:extLst>
            </p:cNvPr>
            <p:cNvPicPr>
              <a:picLocks noChangeAspect="1"/>
            </p:cNvPicPr>
            <p:nvPr/>
          </p:nvPicPr>
          <p:blipFill>
            <a:blip r:embed="rId5"/>
            <a:stretch>
              <a:fillRect/>
            </a:stretch>
          </p:blipFill>
          <p:spPr>
            <a:xfrm>
              <a:off x="10030823" y="5008168"/>
              <a:ext cx="1207310" cy="908471"/>
            </a:xfrm>
            <a:prstGeom prst="rect">
              <a:avLst/>
            </a:prstGeom>
          </p:spPr>
        </p:pic>
        <p:sp>
          <p:nvSpPr>
            <p:cNvPr id="51" name="TextBox 50">
              <a:extLst>
                <a:ext uri="{FF2B5EF4-FFF2-40B4-BE49-F238E27FC236}">
                  <a16:creationId xmlns:a16="http://schemas.microsoft.com/office/drawing/2014/main" id="{AA220C26-5EE9-4FD5-BBEB-D296EB911630}"/>
                </a:ext>
              </a:extLst>
            </p:cNvPr>
            <p:cNvSpPr txBox="1"/>
            <p:nvPr/>
          </p:nvSpPr>
          <p:spPr>
            <a:xfrm>
              <a:off x="9952734" y="4731841"/>
              <a:ext cx="120914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Tables</a:t>
              </a:r>
            </a:p>
          </p:txBody>
        </p:sp>
      </p:grpSp>
    </p:spTree>
    <p:extLst>
      <p:ext uri="{BB962C8B-B14F-4D97-AF65-F5344CB8AC3E}">
        <p14:creationId xmlns:p14="http://schemas.microsoft.com/office/powerpoint/2010/main" val="393057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1000"/>
                                        <p:tgtEl>
                                          <p:spTgt spid="34"/>
                                        </p:tgtEl>
                                      </p:cBhvr>
                                    </p:animEffect>
                                    <p:anim calcmode="lin" valueType="num">
                                      <p:cBhvr>
                                        <p:cTn id="87" dur="1000" fill="hold"/>
                                        <p:tgtEl>
                                          <p:spTgt spid="34"/>
                                        </p:tgtEl>
                                        <p:attrNameLst>
                                          <p:attrName>ppt_x</p:attrName>
                                        </p:attrNameLst>
                                      </p:cBhvr>
                                      <p:tavLst>
                                        <p:tav tm="0">
                                          <p:val>
                                            <p:strVal val="#ppt_x"/>
                                          </p:val>
                                        </p:tav>
                                        <p:tav tm="100000">
                                          <p:val>
                                            <p:strVal val="#ppt_x"/>
                                          </p:val>
                                        </p:tav>
                                      </p:tavLst>
                                    </p:anim>
                                    <p:anim calcmode="lin" valueType="num">
                                      <p:cBhvr>
                                        <p:cTn id="88" dur="1000" fill="hold"/>
                                        <p:tgtEl>
                                          <p:spTgt spid="3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1000"/>
                                        <p:tgtEl>
                                          <p:spTgt spid="52"/>
                                        </p:tgtEl>
                                      </p:cBhvr>
                                    </p:animEffect>
                                    <p:anim calcmode="lin" valueType="num">
                                      <p:cBhvr>
                                        <p:cTn id="92" dur="1000" fill="hold"/>
                                        <p:tgtEl>
                                          <p:spTgt spid="52"/>
                                        </p:tgtEl>
                                        <p:attrNameLst>
                                          <p:attrName>ppt_x</p:attrName>
                                        </p:attrNameLst>
                                      </p:cBhvr>
                                      <p:tavLst>
                                        <p:tav tm="0">
                                          <p:val>
                                            <p:strVal val="#ppt_x"/>
                                          </p:val>
                                        </p:tav>
                                        <p:tav tm="100000">
                                          <p:val>
                                            <p:strVal val="#ppt_x"/>
                                          </p:val>
                                        </p:tav>
                                      </p:tavLst>
                                    </p:anim>
                                    <p:anim calcmode="lin" valueType="num">
                                      <p:cBhvr>
                                        <p:cTn id="9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1000"/>
                                        <p:tgtEl>
                                          <p:spTgt spid="31"/>
                                        </p:tgtEl>
                                      </p:cBhvr>
                                    </p:animEffect>
                                    <p:anim calcmode="lin" valueType="num">
                                      <p:cBhvr>
                                        <p:cTn id="99" dur="1000" fill="hold"/>
                                        <p:tgtEl>
                                          <p:spTgt spid="31"/>
                                        </p:tgtEl>
                                        <p:attrNameLst>
                                          <p:attrName>ppt_x</p:attrName>
                                        </p:attrNameLst>
                                      </p:cBhvr>
                                      <p:tavLst>
                                        <p:tav tm="0">
                                          <p:val>
                                            <p:strVal val="#ppt_x"/>
                                          </p:val>
                                        </p:tav>
                                        <p:tav tm="100000">
                                          <p:val>
                                            <p:strVal val="#ppt_x"/>
                                          </p:val>
                                        </p:tav>
                                      </p:tavLst>
                                    </p:anim>
                                    <p:anim calcmode="lin" valueType="num">
                                      <p:cBhvr>
                                        <p:cTn id="10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fade">
                                      <p:cBhvr>
                                        <p:cTn id="110" dur="1000"/>
                                        <p:tgtEl>
                                          <p:spTgt spid="21"/>
                                        </p:tgtEl>
                                      </p:cBhvr>
                                    </p:animEffect>
                                    <p:anim calcmode="lin" valueType="num">
                                      <p:cBhvr>
                                        <p:cTn id="111" dur="1000" fill="hold"/>
                                        <p:tgtEl>
                                          <p:spTgt spid="21"/>
                                        </p:tgtEl>
                                        <p:attrNameLst>
                                          <p:attrName>ppt_x</p:attrName>
                                        </p:attrNameLst>
                                      </p:cBhvr>
                                      <p:tavLst>
                                        <p:tav tm="0">
                                          <p:val>
                                            <p:strVal val="#ppt_x"/>
                                          </p:val>
                                        </p:tav>
                                        <p:tav tm="100000">
                                          <p:val>
                                            <p:strVal val="#ppt_x"/>
                                          </p:val>
                                        </p:tav>
                                      </p:tavLst>
                                    </p:anim>
                                    <p:anim calcmode="lin" valueType="num">
                                      <p:cBhvr>
                                        <p:cTn id="112" dur="1000" fill="hold"/>
                                        <p:tgtEl>
                                          <p:spTgt spid="21"/>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1000"/>
                                        <p:tgtEl>
                                          <p:spTgt spid="28"/>
                                        </p:tgtEl>
                                      </p:cBhvr>
                                    </p:animEffect>
                                    <p:anim calcmode="lin" valueType="num">
                                      <p:cBhvr>
                                        <p:cTn id="116" dur="1000" fill="hold"/>
                                        <p:tgtEl>
                                          <p:spTgt spid="28"/>
                                        </p:tgtEl>
                                        <p:attrNameLst>
                                          <p:attrName>ppt_x</p:attrName>
                                        </p:attrNameLst>
                                      </p:cBhvr>
                                      <p:tavLst>
                                        <p:tav tm="0">
                                          <p:val>
                                            <p:strVal val="#ppt_x"/>
                                          </p:val>
                                        </p:tav>
                                        <p:tav tm="100000">
                                          <p:val>
                                            <p:strVal val="#ppt_x"/>
                                          </p:val>
                                        </p:tav>
                                      </p:tavLst>
                                    </p:anim>
                                    <p:anim calcmode="lin" valueType="num">
                                      <p:cBhvr>
                                        <p:cTn id="117" dur="1000" fill="hold"/>
                                        <p:tgtEl>
                                          <p:spTgt spid="28"/>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fade">
                                      <p:cBhvr>
                                        <p:cTn id="120" dur="1000"/>
                                        <p:tgtEl>
                                          <p:spTgt spid="29"/>
                                        </p:tgtEl>
                                      </p:cBhvr>
                                    </p:animEffect>
                                    <p:anim calcmode="lin" valueType="num">
                                      <p:cBhvr>
                                        <p:cTn id="121" dur="1000" fill="hold"/>
                                        <p:tgtEl>
                                          <p:spTgt spid="29"/>
                                        </p:tgtEl>
                                        <p:attrNameLst>
                                          <p:attrName>ppt_x</p:attrName>
                                        </p:attrNameLst>
                                      </p:cBhvr>
                                      <p:tavLst>
                                        <p:tav tm="0">
                                          <p:val>
                                            <p:strVal val="#ppt_x"/>
                                          </p:val>
                                        </p:tav>
                                        <p:tav tm="100000">
                                          <p:val>
                                            <p:strVal val="#ppt_x"/>
                                          </p:val>
                                        </p:tav>
                                      </p:tavLst>
                                    </p:anim>
                                    <p:anim calcmode="lin" valueType="num">
                                      <p:cBhvr>
                                        <p:cTn id="122" dur="1000" fill="hold"/>
                                        <p:tgtEl>
                                          <p:spTgt spid="29"/>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1000"/>
                                        <p:tgtEl>
                                          <p:spTgt spid="30"/>
                                        </p:tgtEl>
                                      </p:cBhvr>
                                    </p:animEffect>
                                    <p:anim calcmode="lin" valueType="num">
                                      <p:cBhvr>
                                        <p:cTn id="126" dur="1000" fill="hold"/>
                                        <p:tgtEl>
                                          <p:spTgt spid="30"/>
                                        </p:tgtEl>
                                        <p:attrNameLst>
                                          <p:attrName>ppt_x</p:attrName>
                                        </p:attrNameLst>
                                      </p:cBhvr>
                                      <p:tavLst>
                                        <p:tav tm="0">
                                          <p:val>
                                            <p:strVal val="#ppt_x"/>
                                          </p:val>
                                        </p:tav>
                                        <p:tav tm="100000">
                                          <p:val>
                                            <p:strVal val="#ppt_x"/>
                                          </p:val>
                                        </p:tav>
                                      </p:tavLst>
                                    </p:anim>
                                    <p:anim calcmode="lin" valueType="num">
                                      <p:cBhvr>
                                        <p:cTn id="1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8" grpId="0"/>
      <p:bldP spid="19" grpId="0" animBg="1"/>
      <p:bldP spid="20" grpId="0" animBg="1"/>
      <p:bldP spid="28" grpId="0" animBg="1"/>
      <p:bldP spid="29"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2C72-4DA4-4269-B1EA-050C1C879C31}"/>
              </a:ext>
            </a:extLst>
          </p:cNvPr>
          <p:cNvSpPr>
            <a:spLocks noGrp="1"/>
          </p:cNvSpPr>
          <p:nvPr>
            <p:ph type="title"/>
          </p:nvPr>
        </p:nvSpPr>
        <p:spPr>
          <a:xfrm>
            <a:off x="609600" y="184890"/>
            <a:ext cx="10972800" cy="1143000"/>
          </a:xfrm>
        </p:spPr>
        <p:txBody>
          <a:bodyPr/>
          <a:lstStyle/>
          <a:p>
            <a:pPr>
              <a:lnSpc>
                <a:spcPts val="3600"/>
              </a:lnSpc>
            </a:pPr>
            <a:r>
              <a:rPr lang="en-US" dirty="0"/>
              <a:t>Statistics – Key Terms </a:t>
            </a:r>
            <a:br>
              <a:rPr lang="en-US" dirty="0"/>
            </a:br>
            <a:r>
              <a:rPr lang="en-US" sz="3600" i="1" dirty="0"/>
              <a:t>(A Psephologist’s Example)</a:t>
            </a:r>
            <a:endParaRPr lang="en-IN" i="1" dirty="0"/>
          </a:p>
        </p:txBody>
      </p:sp>
      <p:grpSp>
        <p:nvGrpSpPr>
          <p:cNvPr id="38" name="Group 37">
            <a:extLst>
              <a:ext uri="{FF2B5EF4-FFF2-40B4-BE49-F238E27FC236}">
                <a16:creationId xmlns:a16="http://schemas.microsoft.com/office/drawing/2014/main" id="{99E7C1C3-41E4-406D-B656-A71B33DB225C}"/>
              </a:ext>
            </a:extLst>
          </p:cNvPr>
          <p:cNvGrpSpPr/>
          <p:nvPr/>
        </p:nvGrpSpPr>
        <p:grpSpPr>
          <a:xfrm>
            <a:off x="217715" y="1515914"/>
            <a:ext cx="4562136" cy="5157196"/>
            <a:chOff x="217715" y="1515914"/>
            <a:chExt cx="4562136" cy="5157196"/>
          </a:xfrm>
        </p:grpSpPr>
        <p:pic>
          <p:nvPicPr>
            <p:cNvPr id="4" name="Picture 3">
              <a:extLst>
                <a:ext uri="{FF2B5EF4-FFF2-40B4-BE49-F238E27FC236}">
                  <a16:creationId xmlns:a16="http://schemas.microsoft.com/office/drawing/2014/main" id="{A41BB611-E536-4DD3-8F80-70E967F6A958}"/>
                </a:ext>
              </a:extLst>
            </p:cNvPr>
            <p:cNvPicPr>
              <a:picLocks noChangeAspect="1"/>
            </p:cNvPicPr>
            <p:nvPr/>
          </p:nvPicPr>
          <p:blipFill>
            <a:blip r:embed="rId3"/>
            <a:stretch>
              <a:fillRect/>
            </a:stretch>
          </p:blipFill>
          <p:spPr>
            <a:xfrm>
              <a:off x="217715" y="1515914"/>
              <a:ext cx="3939421" cy="4471627"/>
            </a:xfrm>
            <a:prstGeom prst="rect">
              <a:avLst/>
            </a:prstGeom>
          </p:spPr>
        </p:pic>
        <p:sp>
          <p:nvSpPr>
            <p:cNvPr id="5" name="TextBox 4">
              <a:extLst>
                <a:ext uri="{FF2B5EF4-FFF2-40B4-BE49-F238E27FC236}">
                  <a16:creationId xmlns:a16="http://schemas.microsoft.com/office/drawing/2014/main" id="{F4AF01ED-9C70-4A6A-8314-2B9F43A25F84}"/>
                </a:ext>
              </a:extLst>
            </p:cNvPr>
            <p:cNvSpPr txBox="1"/>
            <p:nvPr/>
          </p:nvSpPr>
          <p:spPr>
            <a:xfrm>
              <a:off x="2237167" y="1754197"/>
              <a:ext cx="2542684" cy="738664"/>
            </a:xfrm>
            <a:prstGeom prst="rect">
              <a:avLst/>
            </a:prstGeom>
            <a:noFill/>
          </p:spPr>
          <p:txBody>
            <a:bodyPr wrap="none" rtlCol="0">
              <a:spAutoFit/>
            </a:bodyPr>
            <a:lstStyle/>
            <a:p>
              <a:r>
                <a:rPr lang="en-US" dirty="0"/>
                <a:t>Electorate split amongst</a:t>
              </a:r>
            </a:p>
            <a:p>
              <a:r>
                <a:rPr lang="en-US" dirty="0"/>
                <a:t>542 Constituencies in India</a:t>
              </a:r>
            </a:p>
            <a:p>
              <a:r>
                <a:rPr lang="en-US" dirty="0"/>
                <a:t>(People of each constituency)</a:t>
              </a:r>
              <a:endParaRPr lang="en-IN" dirty="0"/>
            </a:p>
          </p:txBody>
        </p:sp>
        <p:sp>
          <p:nvSpPr>
            <p:cNvPr id="6" name="TextBox 5">
              <a:extLst>
                <a:ext uri="{FF2B5EF4-FFF2-40B4-BE49-F238E27FC236}">
                  <a16:creationId xmlns:a16="http://schemas.microsoft.com/office/drawing/2014/main" id="{3E9BFA73-EF91-4971-A932-10AD0BC93EFD}"/>
                </a:ext>
              </a:extLst>
            </p:cNvPr>
            <p:cNvSpPr txBox="1"/>
            <p:nvPr/>
          </p:nvSpPr>
          <p:spPr>
            <a:xfrm>
              <a:off x="1465373" y="5657447"/>
              <a:ext cx="2691763" cy="1015663"/>
            </a:xfrm>
            <a:prstGeom prst="rect">
              <a:avLst/>
            </a:prstGeom>
            <a:noFill/>
          </p:spPr>
          <p:txBody>
            <a:bodyPr wrap="none" rtlCol="0">
              <a:spAutoFit/>
            </a:bodyPr>
            <a:lstStyle/>
            <a:p>
              <a:pPr algn="ctr"/>
              <a:r>
                <a:rPr lang="en-US" sz="2000" b="1" dirty="0"/>
                <a:t>“</a:t>
              </a:r>
              <a:r>
                <a:rPr lang="en-US" sz="2000" b="1" dirty="0">
                  <a:solidFill>
                    <a:srgbClr val="7030A0"/>
                  </a:solidFill>
                </a:rPr>
                <a:t>Population</a:t>
              </a:r>
              <a:r>
                <a:rPr lang="en-US" sz="2000" b="1" dirty="0"/>
                <a:t>”</a:t>
              </a:r>
            </a:p>
            <a:p>
              <a:pPr algn="ctr"/>
              <a:r>
                <a:rPr lang="en-US" sz="2000" i="1" dirty="0"/>
                <a:t>(~600M voters out of</a:t>
              </a:r>
            </a:p>
            <a:p>
              <a:pPr algn="ctr"/>
              <a:r>
                <a:rPr lang="en-US" sz="2000" i="1" dirty="0"/>
                <a:t>900M eligible to vote) </a:t>
              </a:r>
              <a:endParaRPr lang="en-IN" sz="2000" i="1" dirty="0"/>
            </a:p>
          </p:txBody>
        </p:sp>
      </p:grpSp>
      <p:grpSp>
        <p:nvGrpSpPr>
          <p:cNvPr id="39" name="Group 38">
            <a:extLst>
              <a:ext uri="{FF2B5EF4-FFF2-40B4-BE49-F238E27FC236}">
                <a16:creationId xmlns:a16="http://schemas.microsoft.com/office/drawing/2014/main" id="{F6F7BB38-50D6-4F6F-8F8E-1D5111676277}"/>
              </a:ext>
            </a:extLst>
          </p:cNvPr>
          <p:cNvGrpSpPr/>
          <p:nvPr/>
        </p:nvGrpSpPr>
        <p:grpSpPr>
          <a:xfrm>
            <a:off x="3431928" y="3191294"/>
            <a:ext cx="3317255" cy="1323026"/>
            <a:chOff x="3431928" y="3191294"/>
            <a:chExt cx="3317255" cy="1323026"/>
          </a:xfrm>
        </p:grpSpPr>
        <p:sp>
          <p:nvSpPr>
            <p:cNvPr id="7" name="Arrow: Right 6">
              <a:extLst>
                <a:ext uri="{FF2B5EF4-FFF2-40B4-BE49-F238E27FC236}">
                  <a16:creationId xmlns:a16="http://schemas.microsoft.com/office/drawing/2014/main" id="{D1905A49-0127-458D-8328-F52A287CB3D6}"/>
                </a:ext>
              </a:extLst>
            </p:cNvPr>
            <p:cNvSpPr/>
            <p:nvPr/>
          </p:nvSpPr>
          <p:spPr>
            <a:xfrm>
              <a:off x="3810009" y="3648852"/>
              <a:ext cx="521445" cy="226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8D3CAE8-6C7E-4E88-AB38-E9785E85DCD2}"/>
                </a:ext>
              </a:extLst>
            </p:cNvPr>
            <p:cNvSpPr txBox="1"/>
            <p:nvPr/>
          </p:nvSpPr>
          <p:spPr>
            <a:xfrm>
              <a:off x="4583205" y="3191294"/>
              <a:ext cx="2165978" cy="1200329"/>
            </a:xfrm>
            <a:prstGeom prst="rect">
              <a:avLst/>
            </a:prstGeom>
            <a:noFill/>
          </p:spPr>
          <p:txBody>
            <a:bodyPr wrap="none" rtlCol="0">
              <a:spAutoFit/>
            </a:bodyPr>
            <a:lstStyle>
              <a:defPPr marR="0" lvl="0" algn="l" rtl="0">
                <a:lnSpc>
                  <a:spcPct val="100000"/>
                </a:lnSpc>
                <a:spcBef>
                  <a:spcPts val="0"/>
                </a:spcBef>
                <a:spcAft>
                  <a:spcPts val="0"/>
                </a:spcAft>
              </a:defPPr>
              <a:lvl1pPr>
                <a:defRPr sz="2000" b="1"/>
              </a:lvl1pPr>
            </a:lstStyle>
            <a:p>
              <a:pPr algn="ctr"/>
              <a:r>
                <a:rPr lang="en-US" dirty="0"/>
                <a:t>“</a:t>
              </a:r>
              <a:r>
                <a:rPr lang="en-US" dirty="0">
                  <a:solidFill>
                    <a:srgbClr val="7030A0"/>
                  </a:solidFill>
                </a:rPr>
                <a:t>Sample</a:t>
              </a:r>
              <a:r>
                <a:rPr lang="en-US" dirty="0"/>
                <a:t>”</a:t>
              </a:r>
            </a:p>
            <a:p>
              <a:pPr algn="ctr"/>
              <a:r>
                <a:rPr lang="en-US" b="0" i="1" dirty="0"/>
                <a:t>(</a:t>
              </a:r>
              <a:r>
                <a:rPr lang="en-US" sz="1600" b="0" i="1" dirty="0"/>
                <a:t>Survey 1400 people</a:t>
              </a:r>
            </a:p>
            <a:p>
              <a:pPr algn="ctr"/>
              <a:r>
                <a:rPr lang="en-US" sz="1600" b="0" i="1" dirty="0"/>
                <a:t>Per constituency)</a:t>
              </a:r>
            </a:p>
            <a:p>
              <a:pPr algn="ctr"/>
              <a:r>
                <a:rPr lang="en-US" sz="1600" b="0" i="1" dirty="0"/>
                <a:t>750K people sampled</a:t>
              </a:r>
              <a:endParaRPr lang="en-IN" sz="1600" b="0" i="1" dirty="0"/>
            </a:p>
          </p:txBody>
        </p:sp>
        <p:sp>
          <p:nvSpPr>
            <p:cNvPr id="9" name="TextBox 8">
              <a:extLst>
                <a:ext uri="{FF2B5EF4-FFF2-40B4-BE49-F238E27FC236}">
                  <a16:creationId xmlns:a16="http://schemas.microsoft.com/office/drawing/2014/main" id="{43BD22D3-7DC6-4F82-ABE2-2499C24F0768}"/>
                </a:ext>
              </a:extLst>
            </p:cNvPr>
            <p:cNvSpPr txBox="1"/>
            <p:nvPr/>
          </p:nvSpPr>
          <p:spPr>
            <a:xfrm>
              <a:off x="3431928" y="3929545"/>
              <a:ext cx="1151277" cy="584775"/>
            </a:xfrm>
            <a:prstGeom prst="rect">
              <a:avLst/>
            </a:prstGeom>
            <a:noFill/>
          </p:spPr>
          <p:txBody>
            <a:bodyPr wrap="none" rtlCol="0">
              <a:spAutoFit/>
            </a:bodyPr>
            <a:lstStyle/>
            <a:p>
              <a:pPr algn="ctr"/>
              <a:r>
                <a:rPr lang="en-US" sz="1600" i="1" dirty="0">
                  <a:solidFill>
                    <a:srgbClr val="C00000"/>
                  </a:solidFill>
                </a:rPr>
                <a:t>“Data</a:t>
              </a:r>
            </a:p>
            <a:p>
              <a:pPr algn="ctr"/>
              <a:r>
                <a:rPr lang="en-US" sz="1600" i="1" dirty="0">
                  <a:solidFill>
                    <a:srgbClr val="C00000"/>
                  </a:solidFill>
                </a:rPr>
                <a:t>Collection”</a:t>
              </a:r>
              <a:endParaRPr lang="en-IN" sz="1600" i="1" dirty="0">
                <a:solidFill>
                  <a:srgbClr val="C00000"/>
                </a:solidFill>
              </a:endParaRPr>
            </a:p>
          </p:txBody>
        </p:sp>
      </p:grpSp>
      <p:grpSp>
        <p:nvGrpSpPr>
          <p:cNvPr id="42" name="Group 41">
            <a:extLst>
              <a:ext uri="{FF2B5EF4-FFF2-40B4-BE49-F238E27FC236}">
                <a16:creationId xmlns:a16="http://schemas.microsoft.com/office/drawing/2014/main" id="{82375955-976A-4905-BAC0-6C48433B5C51}"/>
              </a:ext>
            </a:extLst>
          </p:cNvPr>
          <p:cNvGrpSpPr/>
          <p:nvPr/>
        </p:nvGrpSpPr>
        <p:grpSpPr>
          <a:xfrm>
            <a:off x="6770078" y="2896383"/>
            <a:ext cx="4478859" cy="1883827"/>
            <a:chOff x="6770078" y="2896383"/>
            <a:chExt cx="4478859" cy="1883827"/>
          </a:xfrm>
        </p:grpSpPr>
        <p:pic>
          <p:nvPicPr>
            <p:cNvPr id="41" name="Picture 40">
              <a:extLst>
                <a:ext uri="{FF2B5EF4-FFF2-40B4-BE49-F238E27FC236}">
                  <a16:creationId xmlns:a16="http://schemas.microsoft.com/office/drawing/2014/main" id="{4490BC73-1F02-45CC-98F8-2B82976C3AF6}"/>
                </a:ext>
              </a:extLst>
            </p:cNvPr>
            <p:cNvPicPr>
              <a:picLocks noChangeAspect="1"/>
            </p:cNvPicPr>
            <p:nvPr/>
          </p:nvPicPr>
          <p:blipFill>
            <a:blip r:embed="rId4"/>
            <a:stretch>
              <a:fillRect/>
            </a:stretch>
          </p:blipFill>
          <p:spPr>
            <a:xfrm>
              <a:off x="7651985" y="2896383"/>
              <a:ext cx="3596952" cy="1883827"/>
            </a:xfrm>
            <a:prstGeom prst="rect">
              <a:avLst/>
            </a:prstGeom>
          </p:spPr>
        </p:pic>
        <p:sp>
          <p:nvSpPr>
            <p:cNvPr id="10" name="Arrow: Right 9">
              <a:extLst>
                <a:ext uri="{FF2B5EF4-FFF2-40B4-BE49-F238E27FC236}">
                  <a16:creationId xmlns:a16="http://schemas.microsoft.com/office/drawing/2014/main" id="{51F13929-26E0-4C12-ADB5-A2A53E6D9198}"/>
                </a:ext>
              </a:extLst>
            </p:cNvPr>
            <p:cNvSpPr/>
            <p:nvPr/>
          </p:nvSpPr>
          <p:spPr>
            <a:xfrm>
              <a:off x="6770078" y="3494427"/>
              <a:ext cx="525917" cy="189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9BBC2507-CE19-4666-B5FC-7FC9CA66F0AE}"/>
              </a:ext>
            </a:extLst>
          </p:cNvPr>
          <p:cNvGrpSpPr/>
          <p:nvPr/>
        </p:nvGrpSpPr>
        <p:grpSpPr>
          <a:xfrm>
            <a:off x="6125605" y="3976994"/>
            <a:ext cx="5326156" cy="1000098"/>
            <a:chOff x="6125605" y="3976994"/>
            <a:chExt cx="5326156" cy="1000098"/>
          </a:xfrm>
        </p:grpSpPr>
        <p:sp>
          <p:nvSpPr>
            <p:cNvPr id="12" name="Rectangle 11">
              <a:extLst>
                <a:ext uri="{FF2B5EF4-FFF2-40B4-BE49-F238E27FC236}">
                  <a16:creationId xmlns:a16="http://schemas.microsoft.com/office/drawing/2014/main" id="{1715D023-BB22-4DD9-BC91-D5C793174C5E}"/>
                </a:ext>
              </a:extLst>
            </p:cNvPr>
            <p:cNvSpPr/>
            <p:nvPr/>
          </p:nvSpPr>
          <p:spPr>
            <a:xfrm>
              <a:off x="7487543" y="3976994"/>
              <a:ext cx="3964218" cy="472460"/>
            </a:xfrm>
            <a:prstGeom prst="rect">
              <a:avLst/>
            </a:prstGeom>
            <a:solidFill>
              <a:srgbClr val="92D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8A139E6-6894-4E6F-AD27-9972B91F2C6D}"/>
                </a:ext>
              </a:extLst>
            </p:cNvPr>
            <p:cNvSpPr txBox="1"/>
            <p:nvPr/>
          </p:nvSpPr>
          <p:spPr>
            <a:xfrm>
              <a:off x="6125605" y="4638538"/>
              <a:ext cx="1526380" cy="338554"/>
            </a:xfrm>
            <a:prstGeom prst="rect">
              <a:avLst/>
            </a:prstGeom>
            <a:noFill/>
          </p:spPr>
          <p:txBody>
            <a:bodyPr wrap="none" rtlCol="0">
              <a:spAutoFit/>
            </a:bodyPr>
            <a:lstStyle/>
            <a:p>
              <a:r>
                <a:rPr lang="en-US" sz="1600" b="1" dirty="0"/>
                <a:t>“</a:t>
              </a:r>
              <a:r>
                <a:rPr lang="en-US" sz="1600" b="1" dirty="0">
                  <a:solidFill>
                    <a:srgbClr val="7030A0"/>
                  </a:solidFill>
                </a:rPr>
                <a:t>Data Object</a:t>
              </a:r>
              <a:r>
                <a:rPr lang="en-US" sz="1600" b="1" dirty="0"/>
                <a:t>”</a:t>
              </a:r>
              <a:endParaRPr lang="en-IN" sz="1600" b="1" dirty="0"/>
            </a:p>
          </p:txBody>
        </p:sp>
        <p:cxnSp>
          <p:nvCxnSpPr>
            <p:cNvPr id="16" name="Straight Arrow Connector 15">
              <a:extLst>
                <a:ext uri="{FF2B5EF4-FFF2-40B4-BE49-F238E27FC236}">
                  <a16:creationId xmlns:a16="http://schemas.microsoft.com/office/drawing/2014/main" id="{7C86DFF2-3709-4508-A00C-10A75DE52CDB}"/>
                </a:ext>
              </a:extLst>
            </p:cNvPr>
            <p:cNvCxnSpPr>
              <a:cxnSpLocks/>
              <a:stCxn id="13" idx="0"/>
            </p:cNvCxnSpPr>
            <p:nvPr/>
          </p:nvCxnSpPr>
          <p:spPr>
            <a:xfrm flipV="1">
              <a:off x="6888795" y="4194656"/>
              <a:ext cx="646200" cy="44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661AF38-C6ED-47B0-886D-2F44B241795B}"/>
              </a:ext>
            </a:extLst>
          </p:cNvPr>
          <p:cNvGrpSpPr/>
          <p:nvPr/>
        </p:nvGrpSpPr>
        <p:grpSpPr>
          <a:xfrm>
            <a:off x="6694201" y="2397949"/>
            <a:ext cx="1130438" cy="527964"/>
            <a:chOff x="6694201" y="2397949"/>
            <a:chExt cx="1130438" cy="527964"/>
          </a:xfrm>
        </p:grpSpPr>
        <p:sp>
          <p:nvSpPr>
            <p:cNvPr id="14" name="TextBox 13">
              <a:extLst>
                <a:ext uri="{FF2B5EF4-FFF2-40B4-BE49-F238E27FC236}">
                  <a16:creationId xmlns:a16="http://schemas.microsoft.com/office/drawing/2014/main" id="{64B2251C-5AF5-423C-A683-CF9F695ABB2E}"/>
                </a:ext>
              </a:extLst>
            </p:cNvPr>
            <p:cNvSpPr txBox="1"/>
            <p:nvPr/>
          </p:nvSpPr>
          <p:spPr>
            <a:xfrm>
              <a:off x="6694201" y="2397949"/>
              <a:ext cx="1130438" cy="338554"/>
            </a:xfrm>
            <a:prstGeom prst="rect">
              <a:avLst/>
            </a:prstGeom>
            <a:noFill/>
          </p:spPr>
          <p:txBody>
            <a:bodyPr wrap="none" rtlCol="0">
              <a:spAutoFit/>
            </a:bodyPr>
            <a:lstStyle/>
            <a:p>
              <a:r>
                <a:rPr lang="en-US" sz="1600" b="1" dirty="0"/>
                <a:t>“</a:t>
              </a:r>
              <a:r>
                <a:rPr lang="en-US" sz="1600" b="1" dirty="0">
                  <a:solidFill>
                    <a:srgbClr val="7030A0"/>
                  </a:solidFill>
                </a:rPr>
                <a:t>Dataset</a:t>
              </a:r>
              <a:r>
                <a:rPr lang="en-US" sz="1600" b="1" dirty="0"/>
                <a:t>”</a:t>
              </a:r>
              <a:endParaRPr lang="en-IN" sz="1600" b="1" dirty="0"/>
            </a:p>
          </p:txBody>
        </p:sp>
        <p:cxnSp>
          <p:nvCxnSpPr>
            <p:cNvPr id="18" name="Straight Arrow Connector 17">
              <a:extLst>
                <a:ext uri="{FF2B5EF4-FFF2-40B4-BE49-F238E27FC236}">
                  <a16:creationId xmlns:a16="http://schemas.microsoft.com/office/drawing/2014/main" id="{65DDCE04-F12F-4D75-89DE-CB5454436838}"/>
                </a:ext>
              </a:extLst>
            </p:cNvPr>
            <p:cNvCxnSpPr>
              <a:stCxn id="14" idx="2"/>
            </p:cNvCxnSpPr>
            <p:nvPr/>
          </p:nvCxnSpPr>
          <p:spPr>
            <a:xfrm>
              <a:off x="7259420" y="2736503"/>
              <a:ext cx="467975" cy="18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9578D81-E5F8-49CC-AE52-2483D7AA5DE3}"/>
              </a:ext>
            </a:extLst>
          </p:cNvPr>
          <p:cNvGrpSpPr/>
          <p:nvPr/>
        </p:nvGrpSpPr>
        <p:grpSpPr>
          <a:xfrm>
            <a:off x="6146763" y="1660108"/>
            <a:ext cx="5581977" cy="1265805"/>
            <a:chOff x="6146763" y="1660108"/>
            <a:chExt cx="5581977" cy="1265805"/>
          </a:xfrm>
        </p:grpSpPr>
        <p:cxnSp>
          <p:nvCxnSpPr>
            <p:cNvPr id="20" name="Straight Arrow Connector 19">
              <a:extLst>
                <a:ext uri="{FF2B5EF4-FFF2-40B4-BE49-F238E27FC236}">
                  <a16:creationId xmlns:a16="http://schemas.microsoft.com/office/drawing/2014/main" id="{370B63C1-AA77-473A-9897-BA88F43E678C}"/>
                </a:ext>
              </a:extLst>
            </p:cNvPr>
            <p:cNvCxnSpPr/>
            <p:nvPr/>
          </p:nvCxnSpPr>
          <p:spPr>
            <a:xfrm flipV="1">
              <a:off x="8808711" y="2567226"/>
              <a:ext cx="0" cy="35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E5A8D53-3F10-4C2D-B66F-C66966AA964E}"/>
                </a:ext>
              </a:extLst>
            </p:cNvPr>
            <p:cNvSpPr txBox="1"/>
            <p:nvPr/>
          </p:nvSpPr>
          <p:spPr>
            <a:xfrm>
              <a:off x="8382953" y="2296186"/>
              <a:ext cx="1109599" cy="307777"/>
            </a:xfrm>
            <a:prstGeom prst="rect">
              <a:avLst/>
            </a:prstGeom>
            <a:noFill/>
          </p:spPr>
          <p:txBody>
            <a:bodyPr wrap="none" rtlCol="0">
              <a:spAutoFit/>
            </a:bodyPr>
            <a:lstStyle/>
            <a:p>
              <a:r>
                <a:rPr lang="en-US" b="1" dirty="0"/>
                <a:t>“</a:t>
              </a:r>
              <a:r>
                <a:rPr lang="en-US" b="1" dirty="0">
                  <a:solidFill>
                    <a:srgbClr val="7030A0"/>
                  </a:solidFill>
                </a:rPr>
                <a:t>Attribute</a:t>
              </a:r>
              <a:r>
                <a:rPr lang="en-US" b="1" dirty="0"/>
                <a:t>”</a:t>
              </a:r>
              <a:endParaRPr lang="en-IN" b="1" dirty="0"/>
            </a:p>
          </p:txBody>
        </p:sp>
        <p:sp>
          <p:nvSpPr>
            <p:cNvPr id="23" name="TextBox 22">
              <a:extLst>
                <a:ext uri="{FF2B5EF4-FFF2-40B4-BE49-F238E27FC236}">
                  <a16:creationId xmlns:a16="http://schemas.microsoft.com/office/drawing/2014/main" id="{1BA66654-8CBE-4F20-9111-BA9BB3D1A00C}"/>
                </a:ext>
              </a:extLst>
            </p:cNvPr>
            <p:cNvSpPr txBox="1"/>
            <p:nvPr/>
          </p:nvSpPr>
          <p:spPr>
            <a:xfrm>
              <a:off x="6146763" y="1660108"/>
              <a:ext cx="5581977" cy="307777"/>
            </a:xfrm>
            <a:prstGeom prst="rect">
              <a:avLst/>
            </a:prstGeom>
            <a:noFill/>
          </p:spPr>
          <p:txBody>
            <a:bodyPr wrap="none" rtlCol="0">
              <a:spAutoFit/>
            </a:bodyPr>
            <a:lstStyle/>
            <a:p>
              <a:r>
                <a:rPr lang="en-US" dirty="0"/>
                <a:t>[‘Age’, ‘Gender’, ‘Const’, ‘Caste’, ‘Religion’, …..’Vote </a:t>
              </a:r>
              <a:r>
                <a:rPr lang="en-US" dirty="0" err="1"/>
                <a:t>pref</a:t>
              </a:r>
              <a:r>
                <a:rPr lang="en-US" dirty="0"/>
                <a:t>”, ‘Reason’]</a:t>
              </a:r>
              <a:endParaRPr lang="en-IN" dirty="0"/>
            </a:p>
          </p:txBody>
        </p:sp>
        <p:cxnSp>
          <p:nvCxnSpPr>
            <p:cNvPr id="24" name="Straight Arrow Connector 23">
              <a:extLst>
                <a:ext uri="{FF2B5EF4-FFF2-40B4-BE49-F238E27FC236}">
                  <a16:creationId xmlns:a16="http://schemas.microsoft.com/office/drawing/2014/main" id="{13B7FF51-631C-45EC-9E0E-DFC829B15DBB}"/>
                </a:ext>
              </a:extLst>
            </p:cNvPr>
            <p:cNvCxnSpPr/>
            <p:nvPr/>
          </p:nvCxnSpPr>
          <p:spPr>
            <a:xfrm flipV="1">
              <a:off x="8808711" y="1937499"/>
              <a:ext cx="0" cy="35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AAEEABC-9009-44E4-9914-1D6BEC999EC1}"/>
                </a:ext>
              </a:extLst>
            </p:cNvPr>
            <p:cNvCxnSpPr>
              <a:cxnSpLocks/>
            </p:cNvCxnSpPr>
            <p:nvPr/>
          </p:nvCxnSpPr>
          <p:spPr>
            <a:xfrm flipH="1" flipV="1">
              <a:off x="8375458" y="2021942"/>
              <a:ext cx="220375" cy="274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5FD7031-317E-4F7F-B829-0966C702E495}"/>
                </a:ext>
              </a:extLst>
            </p:cNvPr>
            <p:cNvCxnSpPr>
              <a:cxnSpLocks/>
            </p:cNvCxnSpPr>
            <p:nvPr/>
          </p:nvCxnSpPr>
          <p:spPr>
            <a:xfrm flipV="1">
              <a:off x="9021590" y="2060979"/>
              <a:ext cx="281498" cy="266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D5488E8-F178-4719-B4B1-E411E76DAFA0}"/>
              </a:ext>
            </a:extLst>
          </p:cNvPr>
          <p:cNvGrpSpPr/>
          <p:nvPr/>
        </p:nvGrpSpPr>
        <p:grpSpPr>
          <a:xfrm>
            <a:off x="6694201" y="4927787"/>
            <a:ext cx="5368777" cy="716004"/>
            <a:chOff x="6694201" y="4927787"/>
            <a:chExt cx="5368777" cy="716004"/>
          </a:xfrm>
        </p:grpSpPr>
        <p:sp>
          <p:nvSpPr>
            <p:cNvPr id="31" name="Arrow: Right 30">
              <a:extLst>
                <a:ext uri="{FF2B5EF4-FFF2-40B4-BE49-F238E27FC236}">
                  <a16:creationId xmlns:a16="http://schemas.microsoft.com/office/drawing/2014/main" id="{1CABDEB2-EE83-42D2-9DFA-38DAB4DBD398}"/>
                </a:ext>
              </a:extLst>
            </p:cNvPr>
            <p:cNvSpPr/>
            <p:nvPr/>
          </p:nvSpPr>
          <p:spPr>
            <a:xfrm rot="5400000">
              <a:off x="8922837" y="5032244"/>
              <a:ext cx="324986" cy="127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7A22F181-D004-4DE1-B790-13459B64AD78}"/>
                </a:ext>
              </a:extLst>
            </p:cNvPr>
            <p:cNvSpPr txBox="1"/>
            <p:nvPr/>
          </p:nvSpPr>
          <p:spPr>
            <a:xfrm>
              <a:off x="6694201" y="5305237"/>
              <a:ext cx="5368777" cy="338554"/>
            </a:xfrm>
            <a:prstGeom prst="rect">
              <a:avLst/>
            </a:prstGeom>
            <a:noFill/>
          </p:spPr>
          <p:txBody>
            <a:bodyPr wrap="none" rtlCol="0">
              <a:spAutoFit/>
            </a:bodyPr>
            <a:lstStyle/>
            <a:p>
              <a:r>
                <a:rPr lang="en-US" sz="1600" b="1" dirty="0"/>
                <a:t>Sample “</a:t>
              </a:r>
              <a:r>
                <a:rPr lang="en-US" sz="1600" b="1" dirty="0">
                  <a:solidFill>
                    <a:srgbClr val="7030A0"/>
                  </a:solidFill>
                </a:rPr>
                <a:t>Statistics</a:t>
              </a:r>
              <a:r>
                <a:rPr lang="en-US" sz="1600" b="1" dirty="0"/>
                <a:t>” – Age &amp; Gender distribution,…..  </a:t>
              </a:r>
              <a:endParaRPr lang="en-IN" sz="1600" b="1" dirty="0"/>
            </a:p>
          </p:txBody>
        </p:sp>
        <p:sp>
          <p:nvSpPr>
            <p:cNvPr id="36" name="TextBox 35">
              <a:extLst>
                <a:ext uri="{FF2B5EF4-FFF2-40B4-BE49-F238E27FC236}">
                  <a16:creationId xmlns:a16="http://schemas.microsoft.com/office/drawing/2014/main" id="{6EB57881-BA38-46F8-B962-DAAD8EA1FA31}"/>
                </a:ext>
              </a:extLst>
            </p:cNvPr>
            <p:cNvSpPr txBox="1"/>
            <p:nvPr/>
          </p:nvSpPr>
          <p:spPr>
            <a:xfrm>
              <a:off x="9238035" y="4927787"/>
              <a:ext cx="2743059" cy="307777"/>
            </a:xfrm>
            <a:prstGeom prst="rect">
              <a:avLst/>
            </a:prstGeom>
            <a:noFill/>
          </p:spPr>
          <p:txBody>
            <a:bodyPr wrap="none" rtlCol="0">
              <a:spAutoFit/>
            </a:bodyPr>
            <a:lstStyle/>
            <a:p>
              <a:r>
                <a:rPr lang="en-US" b="1" dirty="0"/>
                <a:t>EDA </a:t>
              </a:r>
              <a:r>
                <a:rPr lang="en-US" b="1" dirty="0">
                  <a:sym typeface="Wingdings" panose="05000000000000000000" pitchFamily="2" charset="2"/>
                </a:rPr>
                <a:t> ‘</a:t>
              </a:r>
              <a:r>
                <a:rPr lang="en-US" b="1" dirty="0">
                  <a:solidFill>
                    <a:srgbClr val="7030A0"/>
                  </a:solidFill>
                  <a:sym typeface="Wingdings" panose="05000000000000000000" pitchFamily="2" charset="2"/>
                </a:rPr>
                <a:t>Descriptive Statistics</a:t>
              </a:r>
              <a:r>
                <a:rPr lang="en-US" b="1" dirty="0">
                  <a:sym typeface="Wingdings" panose="05000000000000000000" pitchFamily="2" charset="2"/>
                </a:rPr>
                <a:t>’</a:t>
              </a:r>
              <a:endParaRPr lang="en-IN" b="1" dirty="0"/>
            </a:p>
          </p:txBody>
        </p:sp>
      </p:grpSp>
      <p:grpSp>
        <p:nvGrpSpPr>
          <p:cNvPr id="47" name="Group 46">
            <a:extLst>
              <a:ext uri="{FF2B5EF4-FFF2-40B4-BE49-F238E27FC236}">
                <a16:creationId xmlns:a16="http://schemas.microsoft.com/office/drawing/2014/main" id="{006254DE-87E3-455A-8E41-2CAB6BE76BD0}"/>
              </a:ext>
            </a:extLst>
          </p:cNvPr>
          <p:cNvGrpSpPr/>
          <p:nvPr/>
        </p:nvGrpSpPr>
        <p:grpSpPr>
          <a:xfrm>
            <a:off x="5440101" y="5690551"/>
            <a:ext cx="6402715" cy="860308"/>
            <a:chOff x="5440101" y="5690551"/>
            <a:chExt cx="6402715" cy="860308"/>
          </a:xfrm>
        </p:grpSpPr>
        <p:sp>
          <p:nvSpPr>
            <p:cNvPr id="34" name="Arrow: Right 33">
              <a:extLst>
                <a:ext uri="{FF2B5EF4-FFF2-40B4-BE49-F238E27FC236}">
                  <a16:creationId xmlns:a16="http://schemas.microsoft.com/office/drawing/2014/main" id="{3E6A3202-4214-486C-8E51-943B7072CCBC}"/>
                </a:ext>
              </a:extLst>
            </p:cNvPr>
            <p:cNvSpPr/>
            <p:nvPr/>
          </p:nvSpPr>
          <p:spPr>
            <a:xfrm rot="5400000">
              <a:off x="8582478" y="5841661"/>
              <a:ext cx="324986" cy="127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348A8022-F1E7-4846-B6C9-212E9DAA00BE}"/>
                </a:ext>
              </a:extLst>
            </p:cNvPr>
            <p:cNvSpPr txBox="1"/>
            <p:nvPr/>
          </p:nvSpPr>
          <p:spPr>
            <a:xfrm>
              <a:off x="5440101" y="6212305"/>
              <a:ext cx="6402715" cy="338554"/>
            </a:xfrm>
            <a:prstGeom prst="rect">
              <a:avLst/>
            </a:prstGeom>
            <a:noFill/>
          </p:spPr>
          <p:txBody>
            <a:bodyPr wrap="none" rtlCol="0">
              <a:spAutoFit/>
            </a:bodyPr>
            <a:lstStyle/>
            <a:p>
              <a:r>
                <a:rPr lang="en-US" sz="1600" b="1" dirty="0"/>
                <a:t>Population “</a:t>
              </a:r>
              <a:r>
                <a:rPr lang="en-US" sz="1600" b="1" dirty="0">
                  <a:solidFill>
                    <a:srgbClr val="7030A0"/>
                  </a:solidFill>
                </a:rPr>
                <a:t>Parameters</a:t>
              </a:r>
              <a:r>
                <a:rPr lang="en-US" sz="1600" b="1" dirty="0"/>
                <a:t>” – %Vote share, Const. Seat winner </a:t>
              </a:r>
              <a:r>
                <a:rPr lang="en-US" sz="1600" b="1" dirty="0" err="1"/>
                <a:t>etc</a:t>
              </a:r>
              <a:endParaRPr lang="en-IN" sz="1600" b="1" dirty="0"/>
            </a:p>
          </p:txBody>
        </p:sp>
        <p:sp>
          <p:nvSpPr>
            <p:cNvPr id="37" name="TextBox 36">
              <a:extLst>
                <a:ext uri="{FF2B5EF4-FFF2-40B4-BE49-F238E27FC236}">
                  <a16:creationId xmlns:a16="http://schemas.microsoft.com/office/drawing/2014/main" id="{EC8CB4ED-8B1E-4E82-8AEE-95C8A64F4658}"/>
                </a:ext>
              </a:extLst>
            </p:cNvPr>
            <p:cNvSpPr txBox="1"/>
            <p:nvPr/>
          </p:nvSpPr>
          <p:spPr>
            <a:xfrm>
              <a:off x="9021590" y="5690551"/>
              <a:ext cx="2209259" cy="523220"/>
            </a:xfrm>
            <a:prstGeom prst="rect">
              <a:avLst/>
            </a:prstGeom>
            <a:noFill/>
          </p:spPr>
          <p:txBody>
            <a:bodyPr wrap="none" rtlCol="0">
              <a:spAutoFit/>
            </a:bodyPr>
            <a:lstStyle/>
            <a:p>
              <a:r>
                <a:rPr lang="en-US" b="1" dirty="0"/>
                <a:t>Predictive Models</a:t>
              </a:r>
            </a:p>
            <a:p>
              <a:r>
                <a:rPr lang="en-US" b="1" dirty="0">
                  <a:sym typeface="Wingdings" panose="05000000000000000000" pitchFamily="2" charset="2"/>
                </a:rPr>
                <a:t> ‘</a:t>
              </a:r>
              <a:r>
                <a:rPr lang="en-US" b="1" dirty="0">
                  <a:solidFill>
                    <a:srgbClr val="7030A0"/>
                  </a:solidFill>
                  <a:sym typeface="Wingdings" panose="05000000000000000000" pitchFamily="2" charset="2"/>
                </a:rPr>
                <a:t>Inferential Statistics</a:t>
              </a:r>
              <a:r>
                <a:rPr lang="en-US" b="1" dirty="0">
                  <a:sym typeface="Wingdings" panose="05000000000000000000" pitchFamily="2" charset="2"/>
                </a:rPr>
                <a:t>’</a:t>
              </a:r>
              <a:endParaRPr lang="en-IN" b="1" dirty="0"/>
            </a:p>
          </p:txBody>
        </p:sp>
      </p:grpSp>
    </p:spTree>
    <p:extLst>
      <p:ext uri="{BB962C8B-B14F-4D97-AF65-F5344CB8AC3E}">
        <p14:creationId xmlns:p14="http://schemas.microsoft.com/office/powerpoint/2010/main" val="280566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1000"/>
                                        <p:tgtEl>
                                          <p:spTgt spid="42"/>
                                        </p:tgtEl>
                                      </p:cBhvr>
                                    </p:animEffect>
                                    <p:anim calcmode="lin" valueType="num">
                                      <p:cBhvr>
                                        <p:cTn id="19" dur="1000" fill="hold"/>
                                        <p:tgtEl>
                                          <p:spTgt spid="42"/>
                                        </p:tgtEl>
                                        <p:attrNameLst>
                                          <p:attrName>ppt_x</p:attrName>
                                        </p:attrNameLst>
                                      </p:cBhvr>
                                      <p:tavLst>
                                        <p:tav tm="0">
                                          <p:val>
                                            <p:strVal val="#ppt_x"/>
                                          </p:val>
                                        </p:tav>
                                        <p:tav tm="100000">
                                          <p:val>
                                            <p:strVal val="#ppt_x"/>
                                          </p:val>
                                        </p:tav>
                                      </p:tavLst>
                                    </p:anim>
                                    <p:anim calcmode="lin" valueType="num">
                                      <p:cBhvr>
                                        <p:cTn id="2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txBox="1">
            <a:spLocks noGrp="1"/>
          </p:cNvSpPr>
          <p:nvPr>
            <p:ph type="title"/>
          </p:nvPr>
        </p:nvSpPr>
        <p:spPr>
          <a:xfrm>
            <a:off x="485775" y="439875"/>
            <a:ext cx="10972800" cy="763588"/>
          </a:xfrm>
          <a:prstGeom prst="rect">
            <a:avLst/>
          </a:prstGeom>
          <a:noFill/>
          <a:ln>
            <a:noFill/>
          </a:ln>
        </p:spPr>
        <p:txBody>
          <a:bodyPr spcFirstLastPara="1" wrap="square" lIns="91425" tIns="45700" rIns="91425" bIns="45700" anchor="ctr" anchorCtr="0">
            <a:noAutofit/>
          </a:bodyPr>
          <a:lstStyle/>
          <a:p>
            <a:br>
              <a:rPr lang="en-IN" u="sng" dirty="0">
                <a:latin typeface="Times New Roman"/>
                <a:cs typeface="Times New Roman"/>
                <a:sym typeface="Times New Roman"/>
              </a:rPr>
            </a:br>
            <a:r>
              <a:rPr lang="en-IN" sz="4000" u="sng" dirty="0">
                <a:latin typeface="Corbel" panose="020B0503020204020204" pitchFamily="34" charset="0"/>
                <a:cs typeface="Times New Roman"/>
                <a:sym typeface="Times New Roman"/>
              </a:rPr>
              <a:t>Classical definition &amp; Types of stats</a:t>
            </a:r>
            <a:br>
              <a:rPr lang="en-IN" u="sng" dirty="0">
                <a:latin typeface="Times New Roman"/>
                <a:cs typeface="Times New Roman"/>
                <a:sym typeface="Times New Roman"/>
              </a:rPr>
            </a:br>
            <a:endParaRPr u="sng" dirty="0">
              <a:latin typeface="Times New Roman"/>
              <a:cs typeface="Times New Roman"/>
            </a:endParaRPr>
          </a:p>
        </p:txBody>
      </p:sp>
      <p:sp>
        <p:nvSpPr>
          <p:cNvPr id="165" name="Google Shape;165;p12"/>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25400" lvl="0" indent="0" algn="l" rtl="0">
              <a:lnSpc>
                <a:spcPct val="100000"/>
              </a:lnSpc>
              <a:spcBef>
                <a:spcPts val="640"/>
              </a:spcBef>
              <a:spcAft>
                <a:spcPts val="0"/>
              </a:spcAft>
              <a:buSzPts val="3200"/>
              <a:buNone/>
            </a:pPr>
            <a:r>
              <a:rPr lang="en-IN" sz="2400" b="1" dirty="0">
                <a:latin typeface="Times New Roman"/>
                <a:ea typeface="Times New Roman"/>
                <a:cs typeface="Times New Roman"/>
                <a:sym typeface="Times New Roman"/>
              </a:rPr>
              <a:t>Types of Statistics </a:t>
            </a:r>
            <a:endParaRPr sz="3600" dirty="0"/>
          </a:p>
          <a:p>
            <a:pPr marL="25400" lvl="0" indent="0" algn="l" rtl="0">
              <a:lnSpc>
                <a:spcPts val="1300"/>
              </a:lnSpc>
              <a:spcBef>
                <a:spcPts val="640"/>
              </a:spcBef>
              <a:spcAft>
                <a:spcPts val="0"/>
              </a:spcAft>
              <a:buSzPts val="3200"/>
              <a:buNone/>
            </a:pPr>
            <a:endParaRPr sz="2000" b="1" dirty="0">
              <a:latin typeface="Times New Roman"/>
              <a:ea typeface="Times New Roman"/>
              <a:cs typeface="Times New Roman"/>
              <a:sym typeface="Times New Roman"/>
            </a:endParaRPr>
          </a:p>
          <a:p>
            <a:pPr marL="800100" lvl="0" indent="-342900">
              <a:lnSpc>
                <a:spcPts val="1300"/>
              </a:lnSpc>
              <a:defRPr/>
            </a:pPr>
            <a:r>
              <a:rPr lang="en-IN" sz="2000" b="1" dirty="0">
                <a:latin typeface="Times New Roman"/>
                <a:cs typeface="Times New Roman"/>
                <a:sym typeface="Times New Roman"/>
              </a:rPr>
              <a:t>Descriptive Statistics </a:t>
            </a:r>
            <a:r>
              <a:rPr lang="en-IN" sz="2000" dirty="0">
                <a:latin typeface="Times New Roman"/>
                <a:cs typeface="Times New Roman"/>
                <a:sym typeface="Times New Roman"/>
              </a:rPr>
              <a:t>is concerned with Data summarization, Graphs/Charts, and tables</a:t>
            </a:r>
            <a:endParaRPr sz="2000" dirty="0">
              <a:latin typeface="Times New Roman"/>
              <a:cs typeface="Times New Roman"/>
            </a:endParaRPr>
          </a:p>
          <a:p>
            <a:pPr marL="800100" lvl="0" indent="-342900">
              <a:lnSpc>
                <a:spcPts val="1300"/>
              </a:lnSpc>
              <a:defRPr/>
            </a:pPr>
            <a:endParaRPr sz="2000" dirty="0">
              <a:latin typeface="Times New Roman"/>
              <a:cs typeface="Times New Roman"/>
              <a:sym typeface="Times New Roman"/>
            </a:endParaRPr>
          </a:p>
          <a:p>
            <a:pPr marL="800100" lvl="0" indent="-342900">
              <a:lnSpc>
                <a:spcPts val="1300"/>
              </a:lnSpc>
              <a:defRPr/>
            </a:pPr>
            <a:r>
              <a:rPr lang="en-IN" sz="2000" b="1" dirty="0">
                <a:latin typeface="Times New Roman"/>
                <a:cs typeface="Times New Roman"/>
                <a:sym typeface="Times New Roman"/>
              </a:rPr>
              <a:t>Inferential Statistics </a:t>
            </a:r>
            <a:r>
              <a:rPr lang="en-IN" sz="2000" dirty="0">
                <a:latin typeface="Times New Roman"/>
                <a:cs typeface="Times New Roman"/>
                <a:sym typeface="Times New Roman"/>
              </a:rPr>
              <a:t>is a method used to talk about a Population parameter from a sample</a:t>
            </a:r>
          </a:p>
          <a:p>
            <a:pPr marL="457200" marR="0" lvl="0" indent="-431800" algn="l" rtl="0">
              <a:lnSpc>
                <a:spcPct val="100000"/>
              </a:lnSpc>
              <a:spcBef>
                <a:spcPts val="640"/>
              </a:spcBef>
              <a:spcAft>
                <a:spcPts val="0"/>
              </a:spcAft>
              <a:buClr>
                <a:schemeClr val="dk1"/>
              </a:buClr>
              <a:buSzPts val="3200"/>
              <a:buFont typeface="Arial"/>
              <a:buChar char="•"/>
            </a:pPr>
            <a:endParaRPr lang="en-IN" sz="2000" b="1" dirty="0">
              <a:latin typeface="Times New Roman"/>
              <a:ea typeface="Times New Roman"/>
              <a:cs typeface="Times New Roman"/>
              <a:sym typeface="Times New Roman"/>
            </a:endParaRPr>
          </a:p>
          <a:p>
            <a:pPr marL="25400" marR="0" lvl="0" indent="0" algn="l" defTabSz="914400" rtl="0" eaLnBrk="1" fontAlgn="auto" latinLnBrk="0" hangingPunct="1">
              <a:lnSpc>
                <a:spcPct val="100000"/>
              </a:lnSpc>
              <a:spcBef>
                <a:spcPts val="640"/>
              </a:spcBef>
              <a:spcAft>
                <a:spcPts val="0"/>
              </a:spcAft>
              <a:buClr>
                <a:srgbClr val="000000"/>
              </a:buClr>
              <a:buSzPts val="3200"/>
              <a:buFont typeface="Arial"/>
              <a:buNone/>
              <a:tabLst/>
              <a:defRPr/>
            </a:pPr>
            <a:r>
              <a:rPr kumimoji="0" lang="en-US" sz="24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Population, Parameter, Sample, Statistic</a:t>
            </a:r>
            <a:endParaRPr kumimoji="0" lang="en-US" sz="3600" b="0" i="0" u="none" strike="noStrike" kern="0" cap="none" spc="0" normalizeH="0" baseline="0" noProof="0" dirty="0">
              <a:ln>
                <a:noFill/>
              </a:ln>
              <a:solidFill>
                <a:srgbClr val="000000"/>
              </a:solidFill>
              <a:effectLst/>
              <a:uLnTx/>
              <a:uFillTx/>
              <a:latin typeface="Candara"/>
              <a:sym typeface="Candara"/>
            </a:endParaRPr>
          </a:p>
          <a:p>
            <a:pPr marL="25400" marR="0" lvl="0" indent="0" algn="l" defTabSz="914400" rtl="0" eaLnBrk="1" fontAlgn="auto" latinLnBrk="0" hangingPunct="1">
              <a:lnSpc>
                <a:spcPts val="1500"/>
              </a:lnSpc>
              <a:spcBef>
                <a:spcPts val="640"/>
              </a:spcBef>
              <a:spcAft>
                <a:spcPts val="0"/>
              </a:spcAft>
              <a:buClr>
                <a:srgbClr val="000000"/>
              </a:buClr>
              <a:buSzPts val="3200"/>
              <a:buFont typeface="Arial"/>
              <a:buNone/>
              <a:tabLst/>
              <a:defRPr/>
            </a:pPr>
            <a:endParaRPr kumimoji="0" lang="en-US" sz="20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800100" indent="-342900">
              <a:lnSpc>
                <a:spcPts val="1300"/>
              </a:lnSpc>
              <a:defRPr/>
            </a:pPr>
            <a:r>
              <a:rPr lang="en-US" sz="2000" dirty="0">
                <a:latin typeface="Times New Roman"/>
                <a:cs typeface="Times New Roman"/>
                <a:sym typeface="Times New Roman"/>
              </a:rPr>
              <a:t>A</a:t>
            </a:r>
            <a:r>
              <a:rPr lang="en-US" sz="2000" b="1" dirty="0">
                <a:latin typeface="Times New Roman"/>
                <a:cs typeface="Times New Roman"/>
                <a:sym typeface="Times New Roman"/>
              </a:rPr>
              <a:t> Population </a:t>
            </a:r>
            <a:r>
              <a:rPr lang="en-US" sz="2000" dirty="0">
                <a:latin typeface="Times New Roman"/>
                <a:cs typeface="Times New Roman"/>
                <a:sym typeface="Times New Roman"/>
              </a:rPr>
              <a:t>is the universe of possible data for a specified object</a:t>
            </a:r>
            <a:r>
              <a:rPr lang="en-US" sz="2000" b="1" dirty="0">
                <a:latin typeface="Times New Roman"/>
                <a:cs typeface="Times New Roman"/>
                <a:sym typeface="Times New Roman"/>
              </a:rPr>
              <a:t>.</a:t>
            </a:r>
          </a:p>
          <a:p>
            <a:pPr marL="800100" indent="-342900">
              <a:lnSpc>
                <a:spcPts val="1300"/>
              </a:lnSpc>
              <a:defRPr/>
            </a:pPr>
            <a:endParaRPr lang="en-US" sz="2000" b="1" dirty="0">
              <a:latin typeface="Times New Roman"/>
              <a:cs typeface="Times New Roman"/>
              <a:sym typeface="Times New Roman"/>
            </a:endParaRPr>
          </a:p>
          <a:p>
            <a:pPr marL="800100" indent="-342900">
              <a:lnSpc>
                <a:spcPts val="1300"/>
              </a:lnSpc>
              <a:defRPr/>
            </a:pPr>
            <a:r>
              <a:rPr lang="en-US" sz="2000" dirty="0">
                <a:latin typeface="Times New Roman"/>
                <a:cs typeface="Times New Roman"/>
                <a:sym typeface="Times New Roman"/>
              </a:rPr>
              <a:t>A</a:t>
            </a:r>
            <a:r>
              <a:rPr lang="en-US" sz="2000" b="1" dirty="0">
                <a:latin typeface="Times New Roman"/>
                <a:cs typeface="Times New Roman"/>
                <a:sym typeface="Times New Roman"/>
              </a:rPr>
              <a:t> Parameter </a:t>
            </a:r>
            <a:r>
              <a:rPr lang="en-US" sz="2000" dirty="0">
                <a:latin typeface="Times New Roman"/>
                <a:cs typeface="Times New Roman"/>
                <a:sym typeface="Times New Roman"/>
              </a:rPr>
              <a:t>is a numerical value associated with a population. </a:t>
            </a:r>
          </a:p>
          <a:p>
            <a:pPr marL="800100" indent="-342900">
              <a:lnSpc>
                <a:spcPts val="1300"/>
              </a:lnSpc>
              <a:defRPr/>
            </a:pPr>
            <a:endParaRPr lang="en-US" sz="2000" dirty="0">
              <a:latin typeface="Times New Roman"/>
              <a:cs typeface="Times New Roman"/>
              <a:sym typeface="Times New Roman"/>
            </a:endParaRPr>
          </a:p>
          <a:p>
            <a:pPr marL="800100" indent="-342900">
              <a:lnSpc>
                <a:spcPts val="1300"/>
              </a:lnSpc>
              <a:defRPr/>
            </a:pPr>
            <a:r>
              <a:rPr lang="en-US" sz="2000" dirty="0">
                <a:latin typeface="Times New Roman"/>
                <a:cs typeface="Times New Roman"/>
                <a:sym typeface="Times New Roman"/>
              </a:rPr>
              <a:t>A</a:t>
            </a:r>
            <a:r>
              <a:rPr lang="en-US" sz="2000" b="1" dirty="0">
                <a:latin typeface="Times New Roman"/>
                <a:cs typeface="Times New Roman"/>
                <a:sym typeface="Times New Roman"/>
              </a:rPr>
              <a:t> Sample </a:t>
            </a:r>
            <a:r>
              <a:rPr lang="en-US" sz="2000" dirty="0">
                <a:latin typeface="Times New Roman"/>
                <a:cs typeface="Times New Roman"/>
                <a:sym typeface="Times New Roman"/>
              </a:rPr>
              <a:t>is a selection of observations from a population</a:t>
            </a:r>
          </a:p>
          <a:p>
            <a:pPr marL="800100" indent="-342900">
              <a:lnSpc>
                <a:spcPts val="1300"/>
              </a:lnSpc>
              <a:defRPr/>
            </a:pPr>
            <a:endParaRPr lang="en-US" sz="2000" dirty="0">
              <a:latin typeface="Times New Roman"/>
              <a:cs typeface="Times New Roman"/>
              <a:sym typeface="Times New Roman"/>
            </a:endParaRPr>
          </a:p>
          <a:p>
            <a:pPr marL="800100" indent="-342900">
              <a:lnSpc>
                <a:spcPts val="1300"/>
              </a:lnSpc>
              <a:defRPr/>
            </a:pPr>
            <a:r>
              <a:rPr lang="en-US" sz="2000" dirty="0">
                <a:latin typeface="Times New Roman"/>
                <a:cs typeface="Times New Roman"/>
                <a:sym typeface="Times New Roman"/>
              </a:rPr>
              <a:t>A</a:t>
            </a:r>
            <a:r>
              <a:rPr lang="en-US" sz="2000" b="1" dirty="0">
                <a:latin typeface="Times New Roman"/>
                <a:cs typeface="Times New Roman"/>
                <a:sym typeface="Times New Roman"/>
              </a:rPr>
              <a:t> Statistic </a:t>
            </a:r>
            <a:r>
              <a:rPr lang="en-US" sz="2000" dirty="0">
                <a:latin typeface="Times New Roman"/>
                <a:cs typeface="Times New Roman"/>
                <a:sym typeface="Times New Roman"/>
              </a:rPr>
              <a:t>is a numerical value associated with an observed sample.</a:t>
            </a:r>
          </a:p>
          <a:p>
            <a:pPr indent="0">
              <a:lnSpc>
                <a:spcPts val="1300"/>
              </a:lnSpc>
              <a:buNone/>
              <a:defRPr/>
            </a:pPr>
            <a:r>
              <a:rPr lang="en-US" sz="2000" dirty="0">
                <a:latin typeface="Times New Roman"/>
                <a:cs typeface="Times New Roman"/>
                <a:sym typeface="Times New Roman"/>
              </a:rPr>
              <a:t> </a:t>
            </a:r>
          </a:p>
          <a:p>
            <a:pPr marL="457200" marR="0" lvl="0" indent="-431800" algn="l" rtl="0">
              <a:lnSpc>
                <a:spcPct val="100000"/>
              </a:lnSpc>
              <a:spcBef>
                <a:spcPts val="640"/>
              </a:spcBef>
              <a:spcAft>
                <a:spcPts val="0"/>
              </a:spcAft>
              <a:buClr>
                <a:schemeClr val="dk1"/>
              </a:buClr>
              <a:buSzPts val="3200"/>
              <a:buFont typeface="Arial"/>
              <a:buChar char="•"/>
            </a:pPr>
            <a:endParaRPr lang="en-IN" sz="2000" b="1" dirty="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5dcda854b2_0_7"/>
          <p:cNvSpPr txBox="1">
            <a:spLocks noGrp="1"/>
          </p:cNvSpPr>
          <p:nvPr>
            <p:ph type="title"/>
          </p:nvPr>
        </p:nvSpPr>
        <p:spPr>
          <a:xfrm>
            <a:off x="609600" y="175642"/>
            <a:ext cx="10972800" cy="801218"/>
          </a:xfrm>
          <a:prstGeom prst="rect">
            <a:avLst/>
          </a:prstGeom>
        </p:spPr>
        <p:txBody>
          <a:bodyPr spcFirstLastPara="1" wrap="square" lIns="91425" tIns="45700" rIns="91425" bIns="45700" anchor="ctr" anchorCtr="0">
            <a:noAutofit/>
          </a:bodyPr>
          <a:lstStyle/>
          <a:p>
            <a:pPr lvl="0"/>
            <a:br>
              <a:rPr lang="en-US" dirty="0">
                <a:latin typeface="Times New Roman"/>
                <a:ea typeface="Times New Roman"/>
                <a:cs typeface="Times New Roman"/>
                <a:sym typeface="Times New Roman"/>
              </a:rPr>
            </a:br>
            <a:r>
              <a:rPr lang="en-US" sz="3200" u="sng" dirty="0">
                <a:latin typeface="Corbel" panose="020B0503020204020204" pitchFamily="34" charset="0"/>
                <a:ea typeface="Times New Roman"/>
                <a:cs typeface="Times New Roman"/>
                <a:sym typeface="Times New Roman"/>
              </a:rPr>
              <a:t>Sources and Types of data</a:t>
            </a:r>
            <a:br>
              <a:rPr lang="en-US" sz="3200" u="sng" dirty="0">
                <a:latin typeface="Times New Roman"/>
                <a:ea typeface="Times New Roman"/>
                <a:cs typeface="Times New Roman"/>
                <a:sym typeface="Times New Roman"/>
              </a:rPr>
            </a:br>
            <a:endParaRPr sz="3200" dirty="0"/>
          </a:p>
        </p:txBody>
      </p:sp>
      <p:sp>
        <p:nvSpPr>
          <p:cNvPr id="194" name="Google Shape;194;g5dcda854b2_0_7"/>
          <p:cNvSpPr txBox="1">
            <a:spLocks noGrp="1"/>
          </p:cNvSpPr>
          <p:nvPr>
            <p:ph type="body" idx="1"/>
          </p:nvPr>
        </p:nvSpPr>
        <p:spPr>
          <a:xfrm>
            <a:off x="609600" y="1349021"/>
            <a:ext cx="10972800" cy="45261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IN" sz="2800" b="1" dirty="0">
                <a:latin typeface="Times New Roman"/>
                <a:ea typeface="Times New Roman"/>
                <a:cs typeface="Times New Roman"/>
                <a:sym typeface="Times New Roman"/>
              </a:rPr>
              <a:t>Types of datasets</a:t>
            </a:r>
          </a:p>
          <a:p>
            <a:pPr marL="0" lvl="0" indent="0" algn="l" rtl="0">
              <a:lnSpc>
                <a:spcPts val="1300"/>
              </a:lnSpc>
              <a:spcBef>
                <a:spcPts val="640"/>
              </a:spcBef>
              <a:spcAft>
                <a:spcPts val="0"/>
              </a:spcAft>
              <a:buNone/>
            </a:pPr>
            <a:endParaRPr sz="2800" b="1" dirty="0">
              <a:latin typeface="Times New Roman"/>
              <a:ea typeface="Times New Roman"/>
              <a:cs typeface="Times New Roman"/>
              <a:sym typeface="Times New Roman"/>
            </a:endParaRPr>
          </a:p>
          <a:p>
            <a:pPr marL="457200" lvl="0" indent="-419100" algn="l" rtl="0">
              <a:spcBef>
                <a:spcPts val="640"/>
              </a:spcBef>
              <a:spcAft>
                <a:spcPts val="0"/>
              </a:spcAft>
              <a:buSzPts val="3000"/>
              <a:buFont typeface="Times New Roman"/>
              <a:buAutoNum type="arabicPeriod"/>
            </a:pPr>
            <a:r>
              <a:rPr lang="en-IN" sz="2400" dirty="0">
                <a:latin typeface="Times New Roman"/>
                <a:ea typeface="Times New Roman"/>
                <a:cs typeface="Times New Roman"/>
                <a:sym typeface="Times New Roman"/>
              </a:rPr>
              <a:t>Record</a:t>
            </a:r>
            <a:endParaRPr sz="24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AutoNum type="arabicPeriod"/>
            </a:pPr>
            <a:r>
              <a:rPr lang="en-IN" sz="2400" dirty="0">
                <a:latin typeface="Times New Roman"/>
                <a:ea typeface="Times New Roman"/>
                <a:cs typeface="Times New Roman"/>
                <a:sym typeface="Times New Roman"/>
              </a:rPr>
              <a:t>Graph and network</a:t>
            </a:r>
            <a:endParaRPr sz="24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AutoNum type="arabicPeriod"/>
            </a:pPr>
            <a:r>
              <a:rPr lang="en-IN" sz="2400" dirty="0">
                <a:latin typeface="Times New Roman"/>
                <a:ea typeface="Times New Roman"/>
                <a:cs typeface="Times New Roman"/>
                <a:sym typeface="Times New Roman"/>
              </a:rPr>
              <a:t>Ordered</a:t>
            </a:r>
            <a:endParaRPr sz="24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AutoNum type="arabicPeriod"/>
            </a:pPr>
            <a:r>
              <a:rPr lang="en-IN" sz="2400" dirty="0">
                <a:latin typeface="Times New Roman"/>
                <a:ea typeface="Times New Roman"/>
                <a:cs typeface="Times New Roman"/>
                <a:sym typeface="Times New Roman"/>
              </a:rPr>
              <a:t>Spatial, Image and Multimedia</a:t>
            </a:r>
            <a:endParaRPr sz="2400" dirty="0">
              <a:latin typeface="Times New Roman"/>
              <a:ea typeface="Times New Roman"/>
              <a:cs typeface="Times New Roman"/>
              <a:sym typeface="Times New Roman"/>
            </a:endParaRPr>
          </a:p>
        </p:txBody>
      </p:sp>
      <p:sp>
        <p:nvSpPr>
          <p:cNvPr id="195" name="Google Shape;195;g5dcda854b2_0_7"/>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9</a:t>
            </a:fld>
            <a:endParaRPr/>
          </a:p>
        </p:txBody>
      </p:sp>
      <p:pic>
        <p:nvPicPr>
          <p:cNvPr id="2" name="Picture 1">
            <a:extLst>
              <a:ext uri="{FF2B5EF4-FFF2-40B4-BE49-F238E27FC236}">
                <a16:creationId xmlns:a16="http://schemas.microsoft.com/office/drawing/2014/main" id="{C8BAE97A-AF4F-499F-91CB-6874781878F1}"/>
              </a:ext>
            </a:extLst>
          </p:cNvPr>
          <p:cNvPicPr>
            <a:picLocks noChangeAspect="1"/>
          </p:cNvPicPr>
          <p:nvPr/>
        </p:nvPicPr>
        <p:blipFill>
          <a:blip r:embed="rId3"/>
          <a:stretch>
            <a:fillRect/>
          </a:stretch>
        </p:blipFill>
        <p:spPr>
          <a:xfrm>
            <a:off x="6018212" y="1249500"/>
            <a:ext cx="5438775" cy="1426879"/>
          </a:xfrm>
          <a:prstGeom prst="rect">
            <a:avLst/>
          </a:prstGeom>
        </p:spPr>
      </p:pic>
      <p:pic>
        <p:nvPicPr>
          <p:cNvPr id="3" name="Picture 2">
            <a:extLst>
              <a:ext uri="{FF2B5EF4-FFF2-40B4-BE49-F238E27FC236}">
                <a16:creationId xmlns:a16="http://schemas.microsoft.com/office/drawing/2014/main" id="{75F45E92-C033-4CCF-9B3D-DC05044C6269}"/>
              </a:ext>
            </a:extLst>
          </p:cNvPr>
          <p:cNvPicPr>
            <a:picLocks noChangeAspect="1"/>
          </p:cNvPicPr>
          <p:nvPr/>
        </p:nvPicPr>
        <p:blipFill>
          <a:blip r:embed="rId4"/>
          <a:stretch>
            <a:fillRect/>
          </a:stretch>
        </p:blipFill>
        <p:spPr>
          <a:xfrm>
            <a:off x="9690779" y="3228721"/>
            <a:ext cx="2146597" cy="2094058"/>
          </a:xfrm>
          <a:prstGeom prst="rect">
            <a:avLst/>
          </a:prstGeom>
        </p:spPr>
      </p:pic>
      <p:sp>
        <p:nvSpPr>
          <p:cNvPr id="4" name="TextBox 3">
            <a:extLst>
              <a:ext uri="{FF2B5EF4-FFF2-40B4-BE49-F238E27FC236}">
                <a16:creationId xmlns:a16="http://schemas.microsoft.com/office/drawing/2014/main" id="{C4D237C8-467B-4CD3-8D3E-E7325E1821F5}"/>
              </a:ext>
            </a:extLst>
          </p:cNvPr>
          <p:cNvSpPr txBox="1"/>
          <p:nvPr/>
        </p:nvSpPr>
        <p:spPr>
          <a:xfrm>
            <a:off x="10203668" y="2949019"/>
            <a:ext cx="1499128" cy="307777"/>
          </a:xfrm>
          <a:prstGeom prst="rect">
            <a:avLst/>
          </a:prstGeom>
          <a:noFill/>
        </p:spPr>
        <p:txBody>
          <a:bodyPr wrap="none" rtlCol="0">
            <a:spAutoFit/>
          </a:bodyPr>
          <a:lstStyle/>
          <a:p>
            <a:r>
              <a:rPr lang="en-US" dirty="0"/>
              <a:t>FB Ego-Network</a:t>
            </a:r>
            <a:endParaRPr lang="en-IN" dirty="0"/>
          </a:p>
        </p:txBody>
      </p:sp>
      <p:sp>
        <p:nvSpPr>
          <p:cNvPr id="8" name="TextBox 7">
            <a:extLst>
              <a:ext uri="{FF2B5EF4-FFF2-40B4-BE49-F238E27FC236}">
                <a16:creationId xmlns:a16="http://schemas.microsoft.com/office/drawing/2014/main" id="{FB1C7E1C-977B-4FA8-9111-E4C9252029F7}"/>
              </a:ext>
            </a:extLst>
          </p:cNvPr>
          <p:cNvSpPr txBox="1"/>
          <p:nvPr/>
        </p:nvSpPr>
        <p:spPr>
          <a:xfrm>
            <a:off x="6096000" y="915143"/>
            <a:ext cx="761747" cy="307777"/>
          </a:xfrm>
          <a:prstGeom prst="rect">
            <a:avLst/>
          </a:prstGeom>
          <a:noFill/>
        </p:spPr>
        <p:txBody>
          <a:bodyPr wrap="none" rtlCol="0">
            <a:spAutoFit/>
          </a:bodyPr>
          <a:lstStyle/>
          <a:p>
            <a:r>
              <a:rPr lang="en-US" dirty="0"/>
              <a:t>Record</a:t>
            </a:r>
            <a:endParaRPr lang="en-IN" dirty="0"/>
          </a:p>
        </p:txBody>
      </p:sp>
      <p:pic>
        <p:nvPicPr>
          <p:cNvPr id="5" name="Picture 4">
            <a:extLst>
              <a:ext uri="{FF2B5EF4-FFF2-40B4-BE49-F238E27FC236}">
                <a16:creationId xmlns:a16="http://schemas.microsoft.com/office/drawing/2014/main" id="{BD2CF0DF-4A5E-490B-BC6D-A28F77304E0B}"/>
              </a:ext>
            </a:extLst>
          </p:cNvPr>
          <p:cNvPicPr>
            <a:picLocks noChangeAspect="1"/>
          </p:cNvPicPr>
          <p:nvPr/>
        </p:nvPicPr>
        <p:blipFill>
          <a:blip r:embed="rId5"/>
          <a:stretch>
            <a:fillRect/>
          </a:stretch>
        </p:blipFill>
        <p:spPr>
          <a:xfrm>
            <a:off x="6368625" y="4063461"/>
            <a:ext cx="2844900" cy="1602627"/>
          </a:xfrm>
          <a:prstGeom prst="rect">
            <a:avLst/>
          </a:prstGeom>
        </p:spPr>
      </p:pic>
      <p:sp>
        <p:nvSpPr>
          <p:cNvPr id="10" name="TextBox 9">
            <a:extLst>
              <a:ext uri="{FF2B5EF4-FFF2-40B4-BE49-F238E27FC236}">
                <a16:creationId xmlns:a16="http://schemas.microsoft.com/office/drawing/2014/main" id="{20A4A39D-5FA3-4A42-A1B6-A237A0A8AB29}"/>
              </a:ext>
            </a:extLst>
          </p:cNvPr>
          <p:cNvSpPr txBox="1"/>
          <p:nvPr/>
        </p:nvSpPr>
        <p:spPr>
          <a:xfrm>
            <a:off x="6885947" y="3674541"/>
            <a:ext cx="1317990" cy="307777"/>
          </a:xfrm>
          <a:prstGeom prst="rect">
            <a:avLst/>
          </a:prstGeom>
          <a:noFill/>
        </p:spPr>
        <p:txBody>
          <a:bodyPr wrap="none" rtlCol="0">
            <a:spAutoFit/>
          </a:bodyPr>
          <a:lstStyle/>
          <a:p>
            <a:r>
              <a:rPr lang="en-US" dirty="0"/>
              <a:t>Image dataset</a:t>
            </a:r>
            <a:endParaRPr lang="en-IN" dirty="0"/>
          </a:p>
        </p:txBody>
      </p:sp>
      <p:pic>
        <p:nvPicPr>
          <p:cNvPr id="6" name="Picture 5">
            <a:extLst>
              <a:ext uri="{FF2B5EF4-FFF2-40B4-BE49-F238E27FC236}">
                <a16:creationId xmlns:a16="http://schemas.microsoft.com/office/drawing/2014/main" id="{AB270412-2C66-430B-BDD4-E2CDF55B7947}"/>
              </a:ext>
            </a:extLst>
          </p:cNvPr>
          <p:cNvPicPr>
            <a:picLocks noChangeAspect="1"/>
          </p:cNvPicPr>
          <p:nvPr/>
        </p:nvPicPr>
        <p:blipFill rotWithShape="1">
          <a:blip r:embed="rId6"/>
          <a:srcRect b="16105"/>
          <a:stretch/>
        </p:blipFill>
        <p:spPr>
          <a:xfrm>
            <a:off x="2902275" y="3983475"/>
            <a:ext cx="2751076" cy="2698883"/>
          </a:xfrm>
          <a:prstGeom prst="rect">
            <a:avLst/>
          </a:prstGeom>
        </p:spPr>
      </p:pic>
      <p:sp>
        <p:nvSpPr>
          <p:cNvPr id="12" name="TextBox 11">
            <a:extLst>
              <a:ext uri="{FF2B5EF4-FFF2-40B4-BE49-F238E27FC236}">
                <a16:creationId xmlns:a16="http://schemas.microsoft.com/office/drawing/2014/main" id="{03EA20E0-7A72-4CF7-80E6-82DCBB6BF868}"/>
              </a:ext>
            </a:extLst>
          </p:cNvPr>
          <p:cNvSpPr txBox="1"/>
          <p:nvPr/>
        </p:nvSpPr>
        <p:spPr>
          <a:xfrm>
            <a:off x="1497818" y="6159138"/>
            <a:ext cx="1837362" cy="523220"/>
          </a:xfrm>
          <a:prstGeom prst="rect">
            <a:avLst/>
          </a:prstGeom>
          <a:noFill/>
        </p:spPr>
        <p:txBody>
          <a:bodyPr wrap="none" rtlCol="0">
            <a:spAutoFit/>
          </a:bodyPr>
          <a:lstStyle/>
          <a:p>
            <a:r>
              <a:rPr lang="en-US" dirty="0"/>
              <a:t>Covid19 Spatial Map</a:t>
            </a:r>
          </a:p>
          <a:p>
            <a:r>
              <a:rPr lang="en-US" dirty="0"/>
              <a:t> April’21 Dataset</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10866</TotalTime>
  <Words>2923</Words>
  <Application>Microsoft Office PowerPoint</Application>
  <PresentationFormat>Widescreen</PresentationFormat>
  <Paragraphs>612</Paragraphs>
  <Slides>39</Slides>
  <Notes>26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39</vt:i4>
      </vt:variant>
    </vt:vector>
  </HeadingPairs>
  <TitlesOfParts>
    <vt:vector size="54" baseType="lpstr">
      <vt:lpstr>Agilia</vt:lpstr>
      <vt:lpstr>Aharoni</vt:lpstr>
      <vt:lpstr>Arial</vt:lpstr>
      <vt:lpstr>Book Antiqua</vt:lpstr>
      <vt:lpstr>Calibri</vt:lpstr>
      <vt:lpstr>Cambria Math</vt:lpstr>
      <vt:lpstr>Candara</vt:lpstr>
      <vt:lpstr>Corbel</vt:lpstr>
      <vt:lpstr>Inter</vt:lpstr>
      <vt:lpstr>Noto Sans Symbols</vt:lpstr>
      <vt:lpstr>Times New Roman</vt:lpstr>
      <vt:lpstr>Wingdings</vt:lpstr>
      <vt:lpstr>Office Theme</vt:lpstr>
      <vt:lpstr>5_Office Theme</vt:lpstr>
      <vt:lpstr>1_Office Theme</vt:lpstr>
      <vt:lpstr>M2W1:  Statistical Learning - Basic Statistics</vt:lpstr>
      <vt:lpstr> Classical Definitions </vt:lpstr>
      <vt:lpstr>PowerPoint Presentation</vt:lpstr>
      <vt:lpstr> Statistics and Big Data Today?  </vt:lpstr>
      <vt:lpstr>Statistical Methods</vt:lpstr>
      <vt:lpstr>Applied Statistics – Key Terms</vt:lpstr>
      <vt:lpstr>Statistics – Key Terms  (A Psephologist’s Example)</vt:lpstr>
      <vt:lpstr> Classical definition &amp; Types of stats </vt:lpstr>
      <vt:lpstr> Sources and Types of data </vt:lpstr>
      <vt:lpstr>Data?</vt:lpstr>
      <vt:lpstr>Data Objects, Attributes and its Types</vt:lpstr>
      <vt:lpstr>Week 1 : Descriptive Statistics</vt:lpstr>
      <vt:lpstr>Descriptive Statistics Aspects</vt:lpstr>
      <vt:lpstr>Descriptive Stats (cond.) Shape and Spread of Frequency Distribution</vt:lpstr>
      <vt:lpstr>PowerPoint Presentation</vt:lpstr>
      <vt:lpstr>PowerPoint Presentation</vt:lpstr>
      <vt:lpstr>PowerPoint Presentation</vt:lpstr>
      <vt:lpstr>PowerPoint Presentation</vt:lpstr>
      <vt:lpstr>PowerPoint Presentation</vt:lpstr>
      <vt:lpstr>Descriptive statistics – Standard Deviation</vt:lpstr>
      <vt:lpstr>Example:   Population distribution by age in India</vt:lpstr>
      <vt:lpstr>Descriptive Stats (contd.) Bivariates</vt:lpstr>
      <vt:lpstr>  Descriptive Stats (contd.) Distribution Shape and the Boxplot  </vt:lpstr>
      <vt:lpstr>Scatter Plot</vt:lpstr>
      <vt:lpstr>Descriptive Stats (contd.)  Quantile Plot</vt:lpstr>
      <vt:lpstr>Descriptive Stats (contd.) Example of Quantile plot</vt:lpstr>
      <vt:lpstr>Descriptive Stats (contd.) Example of Q-Q plot</vt:lpstr>
      <vt:lpstr>Descriptive Stats (cond.) The Empirical Rule</vt:lpstr>
      <vt:lpstr>Descriptive Stats (cond.) The Empirical Rule and Chebyshev Rule</vt:lpstr>
      <vt:lpstr>Descriptive Stats (contd.) Measures of Associate amongst Bivariates</vt:lpstr>
      <vt:lpstr>PowerPoint Presentation</vt:lpstr>
      <vt:lpstr>Descriptive Statistics  Data Visualization Summary</vt:lpstr>
      <vt:lpstr>PowerPoint Presentation</vt:lpstr>
      <vt:lpstr>Applied Stats: Week 1 Summary</vt:lpstr>
      <vt:lpstr>Case Study</vt:lpstr>
      <vt:lpstr>Steps Followed</vt:lpstr>
      <vt:lpstr>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Learning - Basic Statistics</dc:title>
  <cp:lastModifiedBy>Murali Balasubramanian</cp:lastModifiedBy>
  <cp:revision>65</cp:revision>
  <dcterms:modified xsi:type="dcterms:W3CDTF">2021-09-25T06:33:23Z</dcterms:modified>
</cp:coreProperties>
</file>